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96" r:id="rId4"/>
    <p:sldId id="259" r:id="rId5"/>
    <p:sldId id="260" r:id="rId6"/>
    <p:sldId id="289" r:id="rId7"/>
    <p:sldId id="301" r:id="rId8"/>
    <p:sldId id="262" r:id="rId9"/>
    <p:sldId id="290" r:id="rId10"/>
    <p:sldId id="264" r:id="rId11"/>
    <p:sldId id="266" r:id="rId12"/>
    <p:sldId id="292" r:id="rId13"/>
    <p:sldId id="298" r:id="rId14"/>
    <p:sldId id="268" r:id="rId15"/>
    <p:sldId id="293" r:id="rId16"/>
    <p:sldId id="270" r:id="rId17"/>
    <p:sldId id="261" r:id="rId18"/>
    <p:sldId id="272" r:id="rId19"/>
    <p:sldId id="294" r:id="rId20"/>
    <p:sldId id="300" r:id="rId21"/>
    <p:sldId id="303" r:id="rId22"/>
    <p:sldId id="299" r:id="rId23"/>
    <p:sldId id="274" r:id="rId24"/>
    <p:sldId id="263" r:id="rId25"/>
    <p:sldId id="276" r:id="rId26"/>
    <p:sldId id="295" r:id="rId27"/>
    <p:sldId id="305" r:id="rId28"/>
    <p:sldId id="302" r:id="rId29"/>
    <p:sldId id="304" r:id="rId30"/>
    <p:sldId id="278" r:id="rId31"/>
    <p:sldId id="279" r:id="rId32"/>
    <p:sldId id="280" r:id="rId33"/>
    <p:sldId id="281" r:id="rId34"/>
    <p:sldId id="282" r:id="rId35"/>
    <p:sldId id="283" r:id="rId36"/>
    <p:sldId id="288" r:id="rId37"/>
    <p:sldId id="297" r:id="rId38"/>
    <p:sldId id="287" r:id="rId39"/>
  </p:sldIdLst>
  <p:sldSz cx="18288000" cy="10287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8" d="100"/>
          <a:sy n="58" d="100"/>
        </p:scale>
        <p:origin x="24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34BCBBF-7C5E-42B9-FD6E-56ACC9A16EA4}"/>
              </a:ext>
            </a:extLst>
          </p:cNvPr>
          <p:cNvSpPr txBox="1">
            <a:spLocks noGrp="1"/>
          </p:cNvSpPr>
          <p:nvPr>
            <p:ph type="hdr" sz="quarter"/>
          </p:nvPr>
        </p:nvSpPr>
        <p:spPr>
          <a:xfrm>
            <a:off x="0" y="0"/>
            <a:ext cx="3077742" cy="471053"/>
          </a:xfrm>
          <a:prstGeom prst="rect">
            <a:avLst/>
          </a:prstGeom>
          <a:noFill/>
          <a:ln>
            <a:noFill/>
          </a:ln>
        </p:spPr>
        <p:txBody>
          <a:bodyPr vert="horz" wrap="square" lIns="94228" tIns="47109" rIns="94228" bIns="47109" anchor="t" anchorCtr="0" compatLnSpc="1">
            <a:noAutofit/>
          </a:bodyPr>
          <a:lstStyle>
            <a:lvl1pPr marL="0" marR="0" lvl="0" indent="0" algn="l" defTabSz="942289"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3" name="Date Placeholder 2">
            <a:extLst>
              <a:ext uri="{FF2B5EF4-FFF2-40B4-BE49-F238E27FC236}">
                <a16:creationId xmlns:a16="http://schemas.microsoft.com/office/drawing/2014/main" id="{633927F0-A9E7-909D-12ED-48C6373B226B}"/>
              </a:ext>
            </a:extLst>
          </p:cNvPr>
          <p:cNvSpPr txBox="1">
            <a:spLocks noGrp="1"/>
          </p:cNvSpPr>
          <p:nvPr>
            <p:ph type="dt" idx="1"/>
          </p:nvPr>
        </p:nvSpPr>
        <p:spPr>
          <a:xfrm>
            <a:off x="4023085" y="0"/>
            <a:ext cx="3077742" cy="471053"/>
          </a:xfrm>
          <a:prstGeom prst="rect">
            <a:avLst/>
          </a:prstGeom>
          <a:noFill/>
          <a:ln>
            <a:noFill/>
          </a:ln>
        </p:spPr>
        <p:txBody>
          <a:bodyPr vert="horz" wrap="square" lIns="94228" tIns="47109" rIns="94228" bIns="47109" anchor="t" anchorCtr="0" compatLnSpc="1">
            <a:noAutofit/>
          </a:bodyPr>
          <a:lstStyle>
            <a:lvl1pPr marL="0" marR="0" lvl="0" indent="0" algn="r" defTabSz="942289"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77753530-C01B-42D9-98B7-94F46A89EFBA}" type="datetime1">
              <a:rPr lang="en-US"/>
              <a:pPr lvl="0"/>
              <a:t>3/20/2025</a:t>
            </a:fld>
            <a:endParaRPr lang="en-US"/>
          </a:p>
        </p:txBody>
      </p:sp>
      <p:sp>
        <p:nvSpPr>
          <p:cNvPr id="4" name="Slide Image Placeholder 3">
            <a:extLst>
              <a:ext uri="{FF2B5EF4-FFF2-40B4-BE49-F238E27FC236}">
                <a16:creationId xmlns:a16="http://schemas.microsoft.com/office/drawing/2014/main" id="{0B28C7BF-B398-8FEE-E143-E75CA77C6AE8}"/>
              </a:ext>
            </a:extLst>
          </p:cNvPr>
          <p:cNvSpPr>
            <a:spLocks noGrp="1" noRot="1" noChangeAspect="1"/>
          </p:cNvSpPr>
          <p:nvPr>
            <p:ph type="sldImg" idx="2"/>
          </p:nvPr>
        </p:nvSpPr>
        <p:spPr>
          <a:xfrm>
            <a:off x="735013" y="1173166"/>
            <a:ext cx="5632447" cy="3168652"/>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D98B8EFB-7B33-E63E-8046-2A4AB819A993}"/>
              </a:ext>
            </a:extLst>
          </p:cNvPr>
          <p:cNvSpPr txBox="1">
            <a:spLocks noGrp="1"/>
          </p:cNvSpPr>
          <p:nvPr>
            <p:ph type="body" sz="quarter" idx="3"/>
          </p:nvPr>
        </p:nvSpPr>
        <p:spPr>
          <a:xfrm>
            <a:off x="710251" y="4518205"/>
            <a:ext cx="5681981" cy="3696708"/>
          </a:xfrm>
          <a:prstGeom prst="rect">
            <a:avLst/>
          </a:prstGeom>
          <a:noFill/>
          <a:ln>
            <a:noFill/>
          </a:ln>
        </p:spPr>
        <p:txBody>
          <a:bodyPr vert="horz" wrap="square" lIns="94228" tIns="47109" rIns="94228" bIns="47109"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6B14A722-1132-C4DB-EBFF-F3EFA60C7A45}"/>
              </a:ext>
            </a:extLst>
          </p:cNvPr>
          <p:cNvSpPr txBox="1">
            <a:spLocks noGrp="1"/>
          </p:cNvSpPr>
          <p:nvPr>
            <p:ph type="ftr" sz="quarter" idx="4"/>
          </p:nvPr>
        </p:nvSpPr>
        <p:spPr>
          <a:xfrm>
            <a:off x="0" y="8917420"/>
            <a:ext cx="3077742" cy="471053"/>
          </a:xfrm>
          <a:prstGeom prst="rect">
            <a:avLst/>
          </a:prstGeom>
          <a:noFill/>
          <a:ln>
            <a:noFill/>
          </a:ln>
        </p:spPr>
        <p:txBody>
          <a:bodyPr vert="horz" wrap="square" lIns="94228" tIns="47109" rIns="94228" bIns="47109" anchor="b" anchorCtr="0" compatLnSpc="1">
            <a:noAutofit/>
          </a:bodyPr>
          <a:lstStyle>
            <a:lvl1pPr marL="0" marR="0" lvl="0" indent="0" algn="l" defTabSz="942289"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7" name="Slide Number Placeholder 6">
            <a:extLst>
              <a:ext uri="{FF2B5EF4-FFF2-40B4-BE49-F238E27FC236}">
                <a16:creationId xmlns:a16="http://schemas.microsoft.com/office/drawing/2014/main" id="{34CAEEB7-06AB-4684-826F-5670DB434FA2}"/>
              </a:ext>
            </a:extLst>
          </p:cNvPr>
          <p:cNvSpPr txBox="1">
            <a:spLocks noGrp="1"/>
          </p:cNvSpPr>
          <p:nvPr>
            <p:ph type="sldNum" sz="quarter" idx="5"/>
          </p:nvPr>
        </p:nvSpPr>
        <p:spPr>
          <a:xfrm>
            <a:off x="4023085" y="8917420"/>
            <a:ext cx="3077742" cy="471053"/>
          </a:xfrm>
          <a:prstGeom prst="rect">
            <a:avLst/>
          </a:prstGeom>
          <a:noFill/>
          <a:ln>
            <a:noFill/>
          </a:ln>
        </p:spPr>
        <p:txBody>
          <a:bodyPr vert="horz" wrap="square" lIns="94228" tIns="47109" rIns="94228" bIns="47109" anchor="b" anchorCtr="0" compatLnSpc="1">
            <a:noAutofit/>
          </a:bodyPr>
          <a:lstStyle>
            <a:lvl1pPr marL="0" marR="0" lvl="0" indent="0" algn="r" defTabSz="942289"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FAF3FFFE-8F47-47D8-86DB-8767381548E2}" type="slidenum">
              <a:t>‹#›</a:t>
            </a:fld>
            <a:endParaRPr lang="en-GB"/>
          </a:p>
        </p:txBody>
      </p:sp>
    </p:spTree>
    <p:extLst>
      <p:ext uri="{BB962C8B-B14F-4D97-AF65-F5344CB8AC3E}">
        <p14:creationId xmlns:p14="http://schemas.microsoft.com/office/powerpoint/2010/main" val="308408915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741F3D-E1A5-58B2-9584-FFD5AE7A14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08513D-7F3C-073C-ADC8-762BA550B355}"/>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6AF20238-15BC-91EA-B61D-0AD2A74C40EC}"/>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942289"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DEC47BA-A813-40D8-BC72-59874BEFC16E}" type="slidenum">
              <a:t>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1AD650-845D-B1A1-1226-FE468F3A0D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3DD9A6-0C33-5F81-BD8C-D3439D83BAEB}"/>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FA327365-7C77-87B4-8135-83287945FC39}"/>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942289"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D0C8895-AFCB-4687-AA34-75D1EEFB8B96}" type="slidenum">
              <a:t>22</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F5E3E-7864-16B1-6C6F-E1CE7734BF5C}"/>
              </a:ext>
            </a:extLst>
          </p:cNvPr>
          <p:cNvSpPr txBox="1">
            <a:spLocks noGrp="1"/>
          </p:cNvSpPr>
          <p:nvPr>
            <p:ph type="ctrTitle"/>
          </p:nvPr>
        </p:nvSpPr>
        <p:spPr>
          <a:xfrm>
            <a:off x="685800" y="2130423"/>
            <a:ext cx="7772400" cy="1470026"/>
          </a:xfrm>
        </p:spPr>
        <p:txBody>
          <a:bodyPr/>
          <a:lstStyle>
            <a:lvl1pPr>
              <a:defRPr/>
            </a:lvl1pPr>
          </a:lstStyle>
          <a:p>
            <a:pPr lvl="0"/>
            <a:r>
              <a:rPr lang="en-US"/>
              <a:t>Click to edit Master title style</a:t>
            </a:r>
          </a:p>
        </p:txBody>
      </p:sp>
      <p:sp>
        <p:nvSpPr>
          <p:cNvPr id="3" name="Subtitle 2">
            <a:extLst>
              <a:ext uri="{FF2B5EF4-FFF2-40B4-BE49-F238E27FC236}">
                <a16:creationId xmlns:a16="http://schemas.microsoft.com/office/drawing/2014/main" id="{6260F370-7F14-FD87-3B16-250A04748B87}"/>
              </a:ext>
            </a:extLst>
          </p:cNvPr>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n-US"/>
              <a:t>Click to edit Master subtitle style</a:t>
            </a:r>
          </a:p>
        </p:txBody>
      </p:sp>
      <p:sp>
        <p:nvSpPr>
          <p:cNvPr id="4" name="Date Placeholder 3">
            <a:extLst>
              <a:ext uri="{FF2B5EF4-FFF2-40B4-BE49-F238E27FC236}">
                <a16:creationId xmlns:a16="http://schemas.microsoft.com/office/drawing/2014/main" id="{B4529F46-1AD9-5877-DAFC-31C3D84181C9}"/>
              </a:ext>
            </a:extLst>
          </p:cNvPr>
          <p:cNvSpPr txBox="1">
            <a:spLocks noGrp="1"/>
          </p:cNvSpPr>
          <p:nvPr>
            <p:ph type="dt" sz="half" idx="7"/>
          </p:nvPr>
        </p:nvSpPr>
        <p:spPr/>
        <p:txBody>
          <a:bodyPr/>
          <a:lstStyle>
            <a:lvl1pPr>
              <a:defRPr/>
            </a:lvl1pPr>
          </a:lstStyle>
          <a:p>
            <a:pPr lvl="0"/>
            <a:fld id="{68FB8A23-3251-45D2-B137-A52653ECED96}" type="datetime1">
              <a:rPr lang="en-US"/>
              <a:pPr lvl="0"/>
              <a:t>3/20/2025</a:t>
            </a:fld>
            <a:endParaRPr lang="en-US"/>
          </a:p>
        </p:txBody>
      </p:sp>
      <p:sp>
        <p:nvSpPr>
          <p:cNvPr id="5" name="Footer Placeholder 4">
            <a:extLst>
              <a:ext uri="{FF2B5EF4-FFF2-40B4-BE49-F238E27FC236}">
                <a16:creationId xmlns:a16="http://schemas.microsoft.com/office/drawing/2014/main" id="{1AFC5546-109F-FD43-4CE1-C5AE3EA47448}"/>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388BF7B0-17A1-0745-A079-6A3DA0B1CC7A}"/>
              </a:ext>
            </a:extLst>
          </p:cNvPr>
          <p:cNvSpPr txBox="1">
            <a:spLocks noGrp="1"/>
          </p:cNvSpPr>
          <p:nvPr>
            <p:ph type="sldNum" sz="quarter" idx="8"/>
          </p:nvPr>
        </p:nvSpPr>
        <p:spPr/>
        <p:txBody>
          <a:bodyPr/>
          <a:lstStyle>
            <a:lvl1pPr>
              <a:defRPr/>
            </a:lvl1pPr>
          </a:lstStyle>
          <a:p>
            <a:pPr lvl="0"/>
            <a:fld id="{B91FAE3C-EA80-47D7-9234-749481A4F847}" type="slidenum">
              <a:t>‹#›</a:t>
            </a:fld>
            <a:endParaRPr lang="en-US"/>
          </a:p>
        </p:txBody>
      </p:sp>
    </p:spTree>
    <p:extLst>
      <p:ext uri="{BB962C8B-B14F-4D97-AF65-F5344CB8AC3E}">
        <p14:creationId xmlns:p14="http://schemas.microsoft.com/office/powerpoint/2010/main" val="132074239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554DA-C055-AB73-46FC-F52973A1A97A}"/>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1CDCF8B4-0BB3-51A9-CC41-27AD171B20A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319335-34F9-13B4-5AD2-6B436AC7298E}"/>
              </a:ext>
            </a:extLst>
          </p:cNvPr>
          <p:cNvSpPr txBox="1">
            <a:spLocks noGrp="1"/>
          </p:cNvSpPr>
          <p:nvPr>
            <p:ph type="dt" sz="half" idx="7"/>
          </p:nvPr>
        </p:nvSpPr>
        <p:spPr/>
        <p:txBody>
          <a:bodyPr/>
          <a:lstStyle>
            <a:lvl1pPr>
              <a:defRPr/>
            </a:lvl1pPr>
          </a:lstStyle>
          <a:p>
            <a:pPr lvl="0"/>
            <a:fld id="{4733F402-9AB0-4236-A7E2-2B02224872AE}" type="datetime1">
              <a:rPr lang="en-US"/>
              <a:pPr lvl="0"/>
              <a:t>3/20/2025</a:t>
            </a:fld>
            <a:endParaRPr lang="en-US"/>
          </a:p>
        </p:txBody>
      </p:sp>
      <p:sp>
        <p:nvSpPr>
          <p:cNvPr id="5" name="Footer Placeholder 4">
            <a:extLst>
              <a:ext uri="{FF2B5EF4-FFF2-40B4-BE49-F238E27FC236}">
                <a16:creationId xmlns:a16="http://schemas.microsoft.com/office/drawing/2014/main" id="{1A52513E-C179-2F84-8693-D59B5645532C}"/>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7CF3A5D8-951D-2039-7A08-73AA7DEC4354}"/>
              </a:ext>
            </a:extLst>
          </p:cNvPr>
          <p:cNvSpPr txBox="1">
            <a:spLocks noGrp="1"/>
          </p:cNvSpPr>
          <p:nvPr>
            <p:ph type="sldNum" sz="quarter" idx="8"/>
          </p:nvPr>
        </p:nvSpPr>
        <p:spPr/>
        <p:txBody>
          <a:bodyPr/>
          <a:lstStyle>
            <a:lvl1pPr>
              <a:defRPr/>
            </a:lvl1pPr>
          </a:lstStyle>
          <a:p>
            <a:pPr lvl="0"/>
            <a:fld id="{9E333A19-AA6E-4404-965D-C17BD52E93F8}" type="slidenum">
              <a:t>‹#›</a:t>
            </a:fld>
            <a:endParaRPr lang="en-US"/>
          </a:p>
        </p:txBody>
      </p:sp>
    </p:spTree>
    <p:extLst>
      <p:ext uri="{BB962C8B-B14F-4D97-AF65-F5344CB8AC3E}">
        <p14:creationId xmlns:p14="http://schemas.microsoft.com/office/powerpoint/2010/main" val="2308907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2B0EF-2343-A382-3C0C-5BC90E18C763}"/>
              </a:ext>
            </a:extLst>
          </p:cNvPr>
          <p:cNvSpPr txBox="1">
            <a:spLocks noGrp="1"/>
          </p:cNvSpPr>
          <p:nvPr>
            <p:ph type="title"/>
          </p:nvPr>
        </p:nvSpPr>
        <p:spPr>
          <a:xfrm>
            <a:off x="722311" y="4406895"/>
            <a:ext cx="7772400" cy="1362071"/>
          </a:xfrm>
        </p:spPr>
        <p:txBody>
          <a:bodyPr anchor="t" anchorCtr="0"/>
          <a:lstStyle>
            <a:lvl1pPr algn="l">
              <a:defRPr sz="4000" b="1" cap="all"/>
            </a:lvl1pPr>
          </a:lstStyle>
          <a:p>
            <a:pPr lvl="0"/>
            <a:r>
              <a:rPr lang="en-US"/>
              <a:t>Click to edit Master title style</a:t>
            </a:r>
          </a:p>
        </p:txBody>
      </p:sp>
      <p:sp>
        <p:nvSpPr>
          <p:cNvPr id="3" name="Text Placeholder 2">
            <a:extLst>
              <a:ext uri="{FF2B5EF4-FFF2-40B4-BE49-F238E27FC236}">
                <a16:creationId xmlns:a16="http://schemas.microsoft.com/office/drawing/2014/main" id="{BD8BFE8B-F9DC-22A6-4DDA-EC1B16B63426}"/>
              </a:ext>
            </a:extLst>
          </p:cNvPr>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AC4699D3-A686-EDC8-9163-D16A3AA28D1B}"/>
              </a:ext>
            </a:extLst>
          </p:cNvPr>
          <p:cNvSpPr txBox="1">
            <a:spLocks noGrp="1"/>
          </p:cNvSpPr>
          <p:nvPr>
            <p:ph type="dt" sz="half" idx="7"/>
          </p:nvPr>
        </p:nvSpPr>
        <p:spPr/>
        <p:txBody>
          <a:bodyPr/>
          <a:lstStyle>
            <a:lvl1pPr>
              <a:defRPr/>
            </a:lvl1pPr>
          </a:lstStyle>
          <a:p>
            <a:pPr lvl="0"/>
            <a:fld id="{AB17DED8-33FC-42A1-BC46-92ECADC4D119}" type="datetime1">
              <a:rPr lang="en-US"/>
              <a:pPr lvl="0"/>
              <a:t>3/20/2025</a:t>
            </a:fld>
            <a:endParaRPr lang="en-US"/>
          </a:p>
        </p:txBody>
      </p:sp>
      <p:sp>
        <p:nvSpPr>
          <p:cNvPr id="5" name="Footer Placeholder 4">
            <a:extLst>
              <a:ext uri="{FF2B5EF4-FFF2-40B4-BE49-F238E27FC236}">
                <a16:creationId xmlns:a16="http://schemas.microsoft.com/office/drawing/2014/main" id="{0FE05E63-DE81-C6EB-D736-83C412B83533}"/>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ADB149F5-0B03-6017-D04C-7127B21E40D1}"/>
              </a:ext>
            </a:extLst>
          </p:cNvPr>
          <p:cNvSpPr txBox="1">
            <a:spLocks noGrp="1"/>
          </p:cNvSpPr>
          <p:nvPr>
            <p:ph type="sldNum" sz="quarter" idx="8"/>
          </p:nvPr>
        </p:nvSpPr>
        <p:spPr/>
        <p:txBody>
          <a:bodyPr/>
          <a:lstStyle>
            <a:lvl1pPr>
              <a:defRPr/>
            </a:lvl1pPr>
          </a:lstStyle>
          <a:p>
            <a:pPr lvl="0"/>
            <a:fld id="{303C05E6-3273-4FF2-A9BA-17727B8C7109}" type="slidenum">
              <a:t>‹#›</a:t>
            </a:fld>
            <a:endParaRPr lang="en-US"/>
          </a:p>
        </p:txBody>
      </p:sp>
    </p:spTree>
    <p:extLst>
      <p:ext uri="{BB962C8B-B14F-4D97-AF65-F5344CB8AC3E}">
        <p14:creationId xmlns:p14="http://schemas.microsoft.com/office/powerpoint/2010/main" val="3156756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98EB-9F9F-56FB-7070-0CC64EE76C4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0FF662C1-5527-5A9C-D300-3384016AB54D}"/>
              </a:ext>
            </a:extLst>
          </p:cNvPr>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610782B-1E25-9FB6-A97D-189DD8DE21CE}"/>
              </a:ext>
            </a:extLst>
          </p:cNvPr>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D76EE84-E532-D154-6AFB-7DCC8B30EC70}"/>
              </a:ext>
            </a:extLst>
          </p:cNvPr>
          <p:cNvSpPr txBox="1">
            <a:spLocks noGrp="1"/>
          </p:cNvSpPr>
          <p:nvPr>
            <p:ph type="dt" sz="half" idx="7"/>
          </p:nvPr>
        </p:nvSpPr>
        <p:spPr/>
        <p:txBody>
          <a:bodyPr/>
          <a:lstStyle>
            <a:lvl1pPr>
              <a:defRPr/>
            </a:lvl1pPr>
          </a:lstStyle>
          <a:p>
            <a:pPr lvl="0"/>
            <a:fld id="{DB3B1884-E7A8-4A76-8473-0CF7C269CFEA}" type="datetime1">
              <a:rPr lang="en-US"/>
              <a:pPr lvl="0"/>
              <a:t>3/20/2025</a:t>
            </a:fld>
            <a:endParaRPr lang="en-US"/>
          </a:p>
        </p:txBody>
      </p:sp>
      <p:sp>
        <p:nvSpPr>
          <p:cNvPr id="6" name="Footer Placeholder 5">
            <a:extLst>
              <a:ext uri="{FF2B5EF4-FFF2-40B4-BE49-F238E27FC236}">
                <a16:creationId xmlns:a16="http://schemas.microsoft.com/office/drawing/2014/main" id="{347E3CCD-4FF8-F0BD-4A24-8C0204E88146}"/>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1AAD6784-48AC-EB5C-AEE6-B08CA200C327}"/>
              </a:ext>
            </a:extLst>
          </p:cNvPr>
          <p:cNvSpPr txBox="1">
            <a:spLocks noGrp="1"/>
          </p:cNvSpPr>
          <p:nvPr>
            <p:ph type="sldNum" sz="quarter" idx="8"/>
          </p:nvPr>
        </p:nvSpPr>
        <p:spPr/>
        <p:txBody>
          <a:bodyPr/>
          <a:lstStyle>
            <a:lvl1pPr>
              <a:defRPr/>
            </a:lvl1pPr>
          </a:lstStyle>
          <a:p>
            <a:pPr lvl="0"/>
            <a:fld id="{AEEF1288-9D9B-489B-821F-09E898940D11}" type="slidenum">
              <a:t>‹#›</a:t>
            </a:fld>
            <a:endParaRPr lang="en-US"/>
          </a:p>
        </p:txBody>
      </p:sp>
    </p:spTree>
    <p:extLst>
      <p:ext uri="{BB962C8B-B14F-4D97-AF65-F5344CB8AC3E}">
        <p14:creationId xmlns:p14="http://schemas.microsoft.com/office/powerpoint/2010/main" val="4124026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993FC-CF91-D4F3-42EA-BA491FC7118F}"/>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51B8DED6-21E5-AE66-A94E-0334A9A5EA01}"/>
              </a:ext>
            </a:extLst>
          </p:cNvPr>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706C5EC3-1899-C98D-3ACF-ED9FDDB8BD2D}"/>
              </a:ext>
            </a:extLst>
          </p:cNvPr>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E1CC5A1-527D-0C90-8568-3939B83B96E4}"/>
              </a:ext>
            </a:extLst>
          </p:cNvPr>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BF733B68-E9EF-1FD9-4476-C465F5BEBE4E}"/>
              </a:ext>
            </a:extLst>
          </p:cNvPr>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B5E0338-14B5-CEA5-3AA1-C723D45FF290}"/>
              </a:ext>
            </a:extLst>
          </p:cNvPr>
          <p:cNvSpPr txBox="1">
            <a:spLocks noGrp="1"/>
          </p:cNvSpPr>
          <p:nvPr>
            <p:ph type="dt" sz="half" idx="7"/>
          </p:nvPr>
        </p:nvSpPr>
        <p:spPr/>
        <p:txBody>
          <a:bodyPr/>
          <a:lstStyle>
            <a:lvl1pPr>
              <a:defRPr/>
            </a:lvl1pPr>
          </a:lstStyle>
          <a:p>
            <a:pPr lvl="0"/>
            <a:fld id="{998DEB9F-F310-4A70-BBC3-2B3AC28C1D65}" type="datetime1">
              <a:rPr lang="en-US"/>
              <a:pPr lvl="0"/>
              <a:t>3/20/2025</a:t>
            </a:fld>
            <a:endParaRPr lang="en-US"/>
          </a:p>
        </p:txBody>
      </p:sp>
      <p:sp>
        <p:nvSpPr>
          <p:cNvPr id="8" name="Footer Placeholder 7">
            <a:extLst>
              <a:ext uri="{FF2B5EF4-FFF2-40B4-BE49-F238E27FC236}">
                <a16:creationId xmlns:a16="http://schemas.microsoft.com/office/drawing/2014/main" id="{1E2996EA-9024-4BB3-2B21-42C5BBF2D7F5}"/>
              </a:ext>
            </a:extLst>
          </p:cNvPr>
          <p:cNvSpPr txBox="1">
            <a:spLocks noGrp="1"/>
          </p:cNvSpPr>
          <p:nvPr>
            <p:ph type="ftr" sz="quarter" idx="9"/>
          </p:nvPr>
        </p:nvSpPr>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4977A068-AD9A-5FD8-B9C7-F467478FC96B}"/>
              </a:ext>
            </a:extLst>
          </p:cNvPr>
          <p:cNvSpPr txBox="1">
            <a:spLocks noGrp="1"/>
          </p:cNvSpPr>
          <p:nvPr>
            <p:ph type="sldNum" sz="quarter" idx="8"/>
          </p:nvPr>
        </p:nvSpPr>
        <p:spPr/>
        <p:txBody>
          <a:bodyPr/>
          <a:lstStyle>
            <a:lvl1pPr>
              <a:defRPr/>
            </a:lvl1pPr>
          </a:lstStyle>
          <a:p>
            <a:pPr lvl="0"/>
            <a:fld id="{5180A951-0BC0-4019-9626-60D5EF207CC9}" type="slidenum">
              <a:t>‹#›</a:t>
            </a:fld>
            <a:endParaRPr lang="en-US"/>
          </a:p>
        </p:txBody>
      </p:sp>
    </p:spTree>
    <p:extLst>
      <p:ext uri="{BB962C8B-B14F-4D97-AF65-F5344CB8AC3E}">
        <p14:creationId xmlns:p14="http://schemas.microsoft.com/office/powerpoint/2010/main" val="1729233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628A9-865F-C781-A8D9-5800183FB5BE}"/>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0417A4A3-C45A-DB54-8785-1604A90C756F}"/>
              </a:ext>
            </a:extLst>
          </p:cNvPr>
          <p:cNvSpPr txBox="1">
            <a:spLocks noGrp="1"/>
          </p:cNvSpPr>
          <p:nvPr>
            <p:ph type="dt" sz="half" idx="7"/>
          </p:nvPr>
        </p:nvSpPr>
        <p:spPr/>
        <p:txBody>
          <a:bodyPr/>
          <a:lstStyle>
            <a:lvl1pPr>
              <a:defRPr/>
            </a:lvl1pPr>
          </a:lstStyle>
          <a:p>
            <a:pPr lvl="0"/>
            <a:fld id="{24BE8BB9-A187-4138-A8B5-AFF9DE1AD1E5}" type="datetime1">
              <a:rPr lang="en-US"/>
              <a:pPr lvl="0"/>
              <a:t>3/20/2025</a:t>
            </a:fld>
            <a:endParaRPr lang="en-US"/>
          </a:p>
        </p:txBody>
      </p:sp>
      <p:sp>
        <p:nvSpPr>
          <p:cNvPr id="4" name="Footer Placeholder 3">
            <a:extLst>
              <a:ext uri="{FF2B5EF4-FFF2-40B4-BE49-F238E27FC236}">
                <a16:creationId xmlns:a16="http://schemas.microsoft.com/office/drawing/2014/main" id="{3309EBC2-9156-51DB-C9F2-DD99001276EB}"/>
              </a:ext>
            </a:extLst>
          </p:cNvPr>
          <p:cNvSpPr txBox="1">
            <a:spLocks noGrp="1"/>
          </p:cNvSpPr>
          <p:nvPr>
            <p:ph type="ftr" sz="quarter" idx="9"/>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AA5F4F83-6D41-0D19-E2B1-07DB8E4C1662}"/>
              </a:ext>
            </a:extLst>
          </p:cNvPr>
          <p:cNvSpPr txBox="1">
            <a:spLocks noGrp="1"/>
          </p:cNvSpPr>
          <p:nvPr>
            <p:ph type="sldNum" sz="quarter" idx="8"/>
          </p:nvPr>
        </p:nvSpPr>
        <p:spPr/>
        <p:txBody>
          <a:bodyPr/>
          <a:lstStyle>
            <a:lvl1pPr>
              <a:defRPr/>
            </a:lvl1pPr>
          </a:lstStyle>
          <a:p>
            <a:pPr lvl="0"/>
            <a:fld id="{31B696CA-F80D-47D1-8F21-B1A6CF26FAFC}" type="slidenum">
              <a:t>‹#›</a:t>
            </a:fld>
            <a:endParaRPr lang="en-US"/>
          </a:p>
        </p:txBody>
      </p:sp>
    </p:spTree>
    <p:extLst>
      <p:ext uri="{BB962C8B-B14F-4D97-AF65-F5344CB8AC3E}">
        <p14:creationId xmlns:p14="http://schemas.microsoft.com/office/powerpoint/2010/main" val="2123458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13204F-EB38-45BB-8194-E5BD58382822}"/>
              </a:ext>
            </a:extLst>
          </p:cNvPr>
          <p:cNvSpPr txBox="1">
            <a:spLocks noGrp="1"/>
          </p:cNvSpPr>
          <p:nvPr>
            <p:ph type="dt" sz="half" idx="7"/>
          </p:nvPr>
        </p:nvSpPr>
        <p:spPr/>
        <p:txBody>
          <a:bodyPr/>
          <a:lstStyle>
            <a:lvl1pPr>
              <a:defRPr/>
            </a:lvl1pPr>
          </a:lstStyle>
          <a:p>
            <a:pPr lvl="0"/>
            <a:fld id="{AD5CD796-EB47-4DB1-B5A8-BE6899654E94}" type="datetime1">
              <a:rPr lang="en-US"/>
              <a:pPr lvl="0"/>
              <a:t>3/20/2025</a:t>
            </a:fld>
            <a:endParaRPr lang="en-US"/>
          </a:p>
        </p:txBody>
      </p:sp>
      <p:sp>
        <p:nvSpPr>
          <p:cNvPr id="3" name="Footer Placeholder 2">
            <a:extLst>
              <a:ext uri="{FF2B5EF4-FFF2-40B4-BE49-F238E27FC236}">
                <a16:creationId xmlns:a16="http://schemas.microsoft.com/office/drawing/2014/main" id="{A664D6C2-D61C-5F55-ADA4-BC3FF7870F7C}"/>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94D6A719-C929-137C-83BD-C8DADF103C68}"/>
              </a:ext>
            </a:extLst>
          </p:cNvPr>
          <p:cNvSpPr txBox="1">
            <a:spLocks noGrp="1"/>
          </p:cNvSpPr>
          <p:nvPr>
            <p:ph type="sldNum" sz="quarter" idx="8"/>
          </p:nvPr>
        </p:nvSpPr>
        <p:spPr/>
        <p:txBody>
          <a:bodyPr/>
          <a:lstStyle>
            <a:lvl1pPr>
              <a:defRPr/>
            </a:lvl1pPr>
          </a:lstStyle>
          <a:p>
            <a:pPr lvl="0"/>
            <a:fld id="{93E5CE60-F624-4984-BB2E-6EDBAEB0F675}" type="slidenum">
              <a:t>‹#›</a:t>
            </a:fld>
            <a:endParaRPr lang="en-US"/>
          </a:p>
        </p:txBody>
      </p:sp>
    </p:spTree>
    <p:extLst>
      <p:ext uri="{BB962C8B-B14F-4D97-AF65-F5344CB8AC3E}">
        <p14:creationId xmlns:p14="http://schemas.microsoft.com/office/powerpoint/2010/main" val="161594295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ADC14-6007-F241-FDF9-28EF8389ECCE}"/>
              </a:ext>
            </a:extLst>
          </p:cNvPr>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p>
        </p:txBody>
      </p:sp>
      <p:sp>
        <p:nvSpPr>
          <p:cNvPr id="3" name="Content Placeholder 2">
            <a:extLst>
              <a:ext uri="{FF2B5EF4-FFF2-40B4-BE49-F238E27FC236}">
                <a16:creationId xmlns:a16="http://schemas.microsoft.com/office/drawing/2014/main" id="{0195AE64-B893-94C5-5DD7-ECF9BF8954F9}"/>
              </a:ext>
            </a:extLst>
          </p:cNvPr>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C1B32A-0E21-EB4F-64C4-B45F73BBAF45}"/>
              </a:ext>
            </a:extLst>
          </p:cNvPr>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07A8BDC9-9370-31DE-533A-358B0AD7641A}"/>
              </a:ext>
            </a:extLst>
          </p:cNvPr>
          <p:cNvSpPr txBox="1">
            <a:spLocks noGrp="1"/>
          </p:cNvSpPr>
          <p:nvPr>
            <p:ph type="dt" sz="half" idx="7"/>
          </p:nvPr>
        </p:nvSpPr>
        <p:spPr/>
        <p:txBody>
          <a:bodyPr/>
          <a:lstStyle>
            <a:lvl1pPr>
              <a:defRPr/>
            </a:lvl1pPr>
          </a:lstStyle>
          <a:p>
            <a:pPr lvl="0"/>
            <a:fld id="{FE5D0C09-53C4-4B39-9386-6F6964EBEDAD}" type="datetime1">
              <a:rPr lang="en-US"/>
              <a:pPr lvl="0"/>
              <a:t>3/20/2025</a:t>
            </a:fld>
            <a:endParaRPr lang="en-US"/>
          </a:p>
        </p:txBody>
      </p:sp>
      <p:sp>
        <p:nvSpPr>
          <p:cNvPr id="6" name="Footer Placeholder 5">
            <a:extLst>
              <a:ext uri="{FF2B5EF4-FFF2-40B4-BE49-F238E27FC236}">
                <a16:creationId xmlns:a16="http://schemas.microsoft.com/office/drawing/2014/main" id="{9DCC75C0-75CF-C5D2-125C-0EF430755923}"/>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C498C88A-2272-210D-0A88-9744686C143B}"/>
              </a:ext>
            </a:extLst>
          </p:cNvPr>
          <p:cNvSpPr txBox="1">
            <a:spLocks noGrp="1"/>
          </p:cNvSpPr>
          <p:nvPr>
            <p:ph type="sldNum" sz="quarter" idx="8"/>
          </p:nvPr>
        </p:nvSpPr>
        <p:spPr/>
        <p:txBody>
          <a:bodyPr/>
          <a:lstStyle>
            <a:lvl1pPr>
              <a:defRPr/>
            </a:lvl1pPr>
          </a:lstStyle>
          <a:p>
            <a:pPr lvl="0"/>
            <a:fld id="{E14686B9-8109-42B7-B9E2-7FD494C12926}" type="slidenum">
              <a:t>‹#›</a:t>
            </a:fld>
            <a:endParaRPr lang="en-US"/>
          </a:p>
        </p:txBody>
      </p:sp>
    </p:spTree>
    <p:extLst>
      <p:ext uri="{BB962C8B-B14F-4D97-AF65-F5344CB8AC3E}">
        <p14:creationId xmlns:p14="http://schemas.microsoft.com/office/powerpoint/2010/main" val="2432467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B063A-9ACE-76DE-F3B5-17DD46D89B82}"/>
              </a:ext>
            </a:extLst>
          </p:cNvPr>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p>
        </p:txBody>
      </p:sp>
      <p:sp>
        <p:nvSpPr>
          <p:cNvPr id="3" name="Picture Placeholder 2">
            <a:extLst>
              <a:ext uri="{FF2B5EF4-FFF2-40B4-BE49-F238E27FC236}">
                <a16:creationId xmlns:a16="http://schemas.microsoft.com/office/drawing/2014/main" id="{0F85BF08-8F3D-E5C2-CAA8-4924B58A9F39}"/>
              </a:ext>
            </a:extLst>
          </p:cNvPr>
          <p:cNvSpPr txBox="1">
            <a:spLocks noGrp="1"/>
          </p:cNvSpPr>
          <p:nvPr>
            <p:ph type="pic" idx="1"/>
          </p:nvPr>
        </p:nvSpPr>
        <p:spPr>
          <a:xfrm>
            <a:off x="1792288" y="612776"/>
            <a:ext cx="5486400" cy="4114800"/>
          </a:xfrm>
        </p:spPr>
        <p:txBody>
          <a:bodyPr/>
          <a:lstStyle>
            <a:lvl1pPr marL="0" indent="0">
              <a:buNone/>
              <a:defRPr/>
            </a:lvl1pPr>
          </a:lstStyle>
          <a:p>
            <a:pPr lvl="0"/>
            <a:endParaRPr lang="en-US"/>
          </a:p>
        </p:txBody>
      </p:sp>
      <p:sp>
        <p:nvSpPr>
          <p:cNvPr id="4" name="Text Placeholder 3">
            <a:extLst>
              <a:ext uri="{FF2B5EF4-FFF2-40B4-BE49-F238E27FC236}">
                <a16:creationId xmlns:a16="http://schemas.microsoft.com/office/drawing/2014/main" id="{6D3973A1-CB82-FCA5-022D-81013A89447D}"/>
              </a:ext>
            </a:extLst>
          </p:cNvPr>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AB6F2E26-DCE6-A411-67A5-FC9E13C22F0C}"/>
              </a:ext>
            </a:extLst>
          </p:cNvPr>
          <p:cNvSpPr txBox="1">
            <a:spLocks noGrp="1"/>
          </p:cNvSpPr>
          <p:nvPr>
            <p:ph type="dt" sz="half" idx="7"/>
          </p:nvPr>
        </p:nvSpPr>
        <p:spPr/>
        <p:txBody>
          <a:bodyPr/>
          <a:lstStyle>
            <a:lvl1pPr>
              <a:defRPr/>
            </a:lvl1pPr>
          </a:lstStyle>
          <a:p>
            <a:pPr lvl="0"/>
            <a:fld id="{DC060336-0EE0-44B8-9C09-27EC46EC8473}" type="datetime1">
              <a:rPr lang="en-US"/>
              <a:pPr lvl="0"/>
              <a:t>3/20/2025</a:t>
            </a:fld>
            <a:endParaRPr lang="en-US"/>
          </a:p>
        </p:txBody>
      </p:sp>
      <p:sp>
        <p:nvSpPr>
          <p:cNvPr id="6" name="Footer Placeholder 5">
            <a:extLst>
              <a:ext uri="{FF2B5EF4-FFF2-40B4-BE49-F238E27FC236}">
                <a16:creationId xmlns:a16="http://schemas.microsoft.com/office/drawing/2014/main" id="{1163AF99-1D1C-D5E9-AE16-3C1E9DCA68D4}"/>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93AF2A78-D3E8-A4C2-65B5-8585A3C2FA0A}"/>
              </a:ext>
            </a:extLst>
          </p:cNvPr>
          <p:cNvSpPr txBox="1">
            <a:spLocks noGrp="1"/>
          </p:cNvSpPr>
          <p:nvPr>
            <p:ph type="sldNum" sz="quarter" idx="8"/>
          </p:nvPr>
        </p:nvSpPr>
        <p:spPr/>
        <p:txBody>
          <a:bodyPr/>
          <a:lstStyle>
            <a:lvl1pPr>
              <a:defRPr/>
            </a:lvl1pPr>
          </a:lstStyle>
          <a:p>
            <a:pPr lvl="0"/>
            <a:fld id="{2CBA74E8-E4B8-4357-92D9-F908314226C7}" type="slidenum">
              <a:t>‹#›</a:t>
            </a:fld>
            <a:endParaRPr lang="en-US"/>
          </a:p>
        </p:txBody>
      </p:sp>
    </p:spTree>
    <p:extLst>
      <p:ext uri="{BB962C8B-B14F-4D97-AF65-F5344CB8AC3E}">
        <p14:creationId xmlns:p14="http://schemas.microsoft.com/office/powerpoint/2010/main" val="3527703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9717E-238A-16FF-9DF2-F7BA7E8A6881}"/>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357634D1-0A5D-200A-7510-D457CBB6A98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AAF82B-6324-A917-082B-3982A5CB2754}"/>
              </a:ext>
            </a:extLst>
          </p:cNvPr>
          <p:cNvSpPr txBox="1">
            <a:spLocks noGrp="1"/>
          </p:cNvSpPr>
          <p:nvPr>
            <p:ph type="dt" sz="half" idx="7"/>
          </p:nvPr>
        </p:nvSpPr>
        <p:spPr/>
        <p:txBody>
          <a:bodyPr/>
          <a:lstStyle>
            <a:lvl1pPr>
              <a:defRPr/>
            </a:lvl1pPr>
          </a:lstStyle>
          <a:p>
            <a:pPr lvl="0"/>
            <a:fld id="{F9DA707A-7D5A-461A-BE63-B976E3184969}" type="datetime1">
              <a:rPr lang="en-US"/>
              <a:pPr lvl="0"/>
              <a:t>3/20/2025</a:t>
            </a:fld>
            <a:endParaRPr lang="en-US"/>
          </a:p>
        </p:txBody>
      </p:sp>
      <p:sp>
        <p:nvSpPr>
          <p:cNvPr id="5" name="Footer Placeholder 4">
            <a:extLst>
              <a:ext uri="{FF2B5EF4-FFF2-40B4-BE49-F238E27FC236}">
                <a16:creationId xmlns:a16="http://schemas.microsoft.com/office/drawing/2014/main" id="{29A81408-00C7-2605-3FF3-AE605CB685C8}"/>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140E41D5-86BA-B472-E0CB-23038890E692}"/>
              </a:ext>
            </a:extLst>
          </p:cNvPr>
          <p:cNvSpPr txBox="1">
            <a:spLocks noGrp="1"/>
          </p:cNvSpPr>
          <p:nvPr>
            <p:ph type="sldNum" sz="quarter" idx="8"/>
          </p:nvPr>
        </p:nvSpPr>
        <p:spPr/>
        <p:txBody>
          <a:bodyPr/>
          <a:lstStyle>
            <a:lvl1pPr>
              <a:defRPr/>
            </a:lvl1pPr>
          </a:lstStyle>
          <a:p>
            <a:pPr lvl="0"/>
            <a:fld id="{C53CCB94-C61A-405D-B7F1-3B1B1B69B553}" type="slidenum">
              <a:t>‹#›</a:t>
            </a:fld>
            <a:endParaRPr lang="en-US"/>
          </a:p>
        </p:txBody>
      </p:sp>
    </p:spTree>
    <p:extLst>
      <p:ext uri="{BB962C8B-B14F-4D97-AF65-F5344CB8AC3E}">
        <p14:creationId xmlns:p14="http://schemas.microsoft.com/office/powerpoint/2010/main" val="3340167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2E2266-E7CB-75BF-50D1-C6B2973F611D}"/>
              </a:ext>
            </a:extLst>
          </p:cNvPr>
          <p:cNvSpPr txBox="1">
            <a:spLocks noGrp="1"/>
          </p:cNvSpPr>
          <p:nvPr>
            <p:ph type="title" orient="vert"/>
          </p:nvPr>
        </p:nvSpPr>
        <p:spPr>
          <a:xfrm>
            <a:off x="6629400" y="274640"/>
            <a:ext cx="2057400" cy="5851529"/>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EB3640B6-096E-4B1F-34AD-8156E1BDBCE8}"/>
              </a:ext>
            </a:extLst>
          </p:cNvPr>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23BC87-2F36-5176-F40A-CDC5F2002D14}"/>
              </a:ext>
            </a:extLst>
          </p:cNvPr>
          <p:cNvSpPr txBox="1">
            <a:spLocks noGrp="1"/>
          </p:cNvSpPr>
          <p:nvPr>
            <p:ph type="dt" sz="half" idx="7"/>
          </p:nvPr>
        </p:nvSpPr>
        <p:spPr/>
        <p:txBody>
          <a:bodyPr/>
          <a:lstStyle>
            <a:lvl1pPr>
              <a:defRPr/>
            </a:lvl1pPr>
          </a:lstStyle>
          <a:p>
            <a:pPr lvl="0"/>
            <a:fld id="{F473228D-A9D5-4CD7-95FD-655943866B1C}" type="datetime1">
              <a:rPr lang="en-US"/>
              <a:pPr lvl="0"/>
              <a:t>3/20/2025</a:t>
            </a:fld>
            <a:endParaRPr lang="en-US"/>
          </a:p>
        </p:txBody>
      </p:sp>
      <p:sp>
        <p:nvSpPr>
          <p:cNvPr id="5" name="Footer Placeholder 4">
            <a:extLst>
              <a:ext uri="{FF2B5EF4-FFF2-40B4-BE49-F238E27FC236}">
                <a16:creationId xmlns:a16="http://schemas.microsoft.com/office/drawing/2014/main" id="{D5B76F91-9D16-A1AF-0400-86C5F6849866}"/>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A66635C9-D12C-617E-4747-AA51BADEAE5A}"/>
              </a:ext>
            </a:extLst>
          </p:cNvPr>
          <p:cNvSpPr txBox="1">
            <a:spLocks noGrp="1"/>
          </p:cNvSpPr>
          <p:nvPr>
            <p:ph type="sldNum" sz="quarter" idx="8"/>
          </p:nvPr>
        </p:nvSpPr>
        <p:spPr/>
        <p:txBody>
          <a:bodyPr/>
          <a:lstStyle>
            <a:lvl1pPr>
              <a:defRPr/>
            </a:lvl1pPr>
          </a:lstStyle>
          <a:p>
            <a:pPr lvl="0"/>
            <a:fld id="{3EE56BBA-8D71-491C-9766-BFC14DF3D7ED}" type="slidenum">
              <a:t>‹#›</a:t>
            </a:fld>
            <a:endParaRPr lang="en-US"/>
          </a:p>
        </p:txBody>
      </p:sp>
    </p:spTree>
    <p:extLst>
      <p:ext uri="{BB962C8B-B14F-4D97-AF65-F5344CB8AC3E}">
        <p14:creationId xmlns:p14="http://schemas.microsoft.com/office/powerpoint/2010/main" val="1528189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228FEE0-50ED-BB6D-9805-807E350AEA15}"/>
              </a:ext>
            </a:extLst>
          </p:cNvPr>
          <p:cNvSpPr txBox="1">
            <a:spLocks noGrp="1"/>
          </p:cNvSpPr>
          <p:nvPr>
            <p:ph type="title"/>
          </p:nvPr>
        </p:nvSpPr>
        <p:spPr>
          <a:xfrm>
            <a:off x="457200" y="274640"/>
            <a:ext cx="8229600" cy="1143000"/>
          </a:xfrm>
          <a:prstGeom prst="rect">
            <a:avLst/>
          </a:prstGeom>
          <a:noFill/>
          <a:ln>
            <a:noFill/>
          </a:ln>
        </p:spPr>
        <p:txBody>
          <a:bodyPr vert="horz" wrap="square" lIns="91440" tIns="45720" rIns="91440" bIns="45720" anchor="ctr" anchorCtr="1"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90A63C13-48CC-83A0-5C7F-3D4D95CBE9B6}"/>
              </a:ext>
            </a:extLst>
          </p:cNvPr>
          <p:cNvSpPr txBox="1">
            <a:spLocks noGrp="1"/>
          </p:cNvSpPr>
          <p:nvPr>
            <p:ph type="body" idx="1"/>
          </p:nvPr>
        </p:nvSpPr>
        <p:spPr>
          <a:xfrm>
            <a:off x="457200" y="1600200"/>
            <a:ext cx="8229600" cy="4525959"/>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7D316D-FDFA-7852-ABEA-89AF64889E54}"/>
              </a:ext>
            </a:extLst>
          </p:cNvPr>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898989"/>
                </a:solidFill>
                <a:uFillTx/>
                <a:latin typeface="Calibri"/>
              </a:defRPr>
            </a:lvl1pPr>
          </a:lstStyle>
          <a:p>
            <a:pPr lvl="0"/>
            <a:fld id="{AE3EA0B8-BB05-4AB9-8DDD-29B2076A7F46}" type="datetime1">
              <a:rPr lang="en-US"/>
              <a:pPr lvl="0"/>
              <a:t>3/20/2025</a:t>
            </a:fld>
            <a:endParaRPr lang="en-US"/>
          </a:p>
        </p:txBody>
      </p:sp>
      <p:sp>
        <p:nvSpPr>
          <p:cNvPr id="5" name="Footer Placeholder 4">
            <a:extLst>
              <a:ext uri="{FF2B5EF4-FFF2-40B4-BE49-F238E27FC236}">
                <a16:creationId xmlns:a16="http://schemas.microsoft.com/office/drawing/2014/main" id="{1C59EE6E-BB08-4C4F-B625-06EEA46D5289}"/>
              </a:ext>
            </a:extLst>
          </p:cNvPr>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US" sz="1200" b="0" i="0" u="none" strike="noStrike" kern="1200" cap="none" spc="0" baseline="0">
                <a:solidFill>
                  <a:srgbClr val="898989"/>
                </a:solidFill>
                <a:uFillTx/>
                <a:latin typeface="Calibri"/>
              </a:defRPr>
            </a:lvl1pPr>
          </a:lstStyle>
          <a:p>
            <a:pPr lvl="0"/>
            <a:endParaRPr lang="en-US"/>
          </a:p>
        </p:txBody>
      </p:sp>
      <p:sp>
        <p:nvSpPr>
          <p:cNvPr id="6" name="Slide Number Placeholder 5">
            <a:extLst>
              <a:ext uri="{FF2B5EF4-FFF2-40B4-BE49-F238E27FC236}">
                <a16:creationId xmlns:a16="http://schemas.microsoft.com/office/drawing/2014/main" id="{13EB8C55-93EA-9819-2BAC-A5FEE708A77B}"/>
              </a:ext>
            </a:extLst>
          </p:cNvPr>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898989"/>
                </a:solidFill>
                <a:uFillTx/>
                <a:latin typeface="Calibri"/>
              </a:defRPr>
            </a:lvl1pPr>
          </a:lstStyle>
          <a:p>
            <a:pPr lvl="0"/>
            <a:fld id="{C18BC984-C43C-44D2-8D04-3BF465C76C77}"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0" i="0" u="none" strike="noStrike" kern="1200" cap="none" spc="0" baseline="0">
          <a:solidFill>
            <a:srgbClr val="000000"/>
          </a:solidFill>
          <a:uFillTx/>
          <a:latin typeface="Calibri"/>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sanger.ac.uk/about/careers/early-careers/" TargetMode="Externa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sv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mailto:careers@gs-fresh.com" TargetMode="Externa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hyperlink" Target="https://www.candphealthandcarejobs.co.uk/" TargetMode="External"/><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54.svg"/><Relationship Id="rId3" Type="http://schemas.openxmlformats.org/officeDocument/2006/relationships/image" Target="../media/image50.png"/><Relationship Id="rId7" Type="http://schemas.openxmlformats.org/officeDocument/2006/relationships/image" Target="../media/image5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2.png"/><Relationship Id="rId5" Type="http://schemas.openxmlformats.org/officeDocument/2006/relationships/hyperlink" Target="http://www.cambridgecommodities.com/" TargetMode="External"/><Relationship Id="rId4" Type="http://schemas.openxmlformats.org/officeDocument/2006/relationships/image" Target="../media/image51.svg"/><Relationship Id="rId9" Type="http://schemas.openxmlformats.org/officeDocument/2006/relationships/image" Target="../media/image55.pn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2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29.pn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62.png"/><Relationship Id="rId4" Type="http://schemas.openxmlformats.org/officeDocument/2006/relationships/image" Target="../media/image61.png"/></Relationships>
</file>

<file path=ppt/slides/_rels/slide27.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15.png"/><Relationship Id="rId7" Type="http://schemas.openxmlformats.org/officeDocument/2006/relationships/image" Target="../media/image63.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26.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hyperlink" Target="https://www.morgansindallconstruction.com/careers/" TargetMode="External"/><Relationship Id="rId1" Type="http://schemas.openxmlformats.org/officeDocument/2006/relationships/slideLayout" Target="../slideLayouts/slideLayout1.xml"/><Relationship Id="rId4" Type="http://schemas.openxmlformats.org/officeDocument/2006/relationships/image" Target="../media/image68.jpeg"/></Relationships>
</file>

<file path=ppt/slides/_rels/slide3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png"/><Relationship Id="rId4" Type="http://schemas.openxmlformats.org/officeDocument/2006/relationships/image" Target="../media/image70.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72.png"/><Relationship Id="rId4" Type="http://schemas.openxmlformats.org/officeDocument/2006/relationships/image" Target="../media/image71.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64.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69.png"/><Relationship Id="rId4" Type="http://schemas.openxmlformats.org/officeDocument/2006/relationships/image" Target="../media/image71.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72.png"/><Relationship Id="rId4" Type="http://schemas.openxmlformats.org/officeDocument/2006/relationships/image" Target="../media/image71.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4.png"/><Relationship Id="rId4" Type="http://schemas.openxmlformats.org/officeDocument/2006/relationships/image" Target="../media/image7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hyperlink" Target="https://formthefuture.org.uk/" TargetMode="External"/><Relationship Id="rId3" Type="http://schemas.openxmlformats.org/officeDocument/2006/relationships/hyperlink" Target="https://www.careers.cam.ac.uk/" TargetMode="External"/><Relationship Id="rId7" Type="http://schemas.openxmlformats.org/officeDocument/2006/relationships/hyperlink" Target="https://www.youthemployment.org.uk/careers-advice-help/choices/getting-a-job/jobcentre-plus-services-for-young-people/" TargetMode="External"/><Relationship Id="rId2" Type="http://schemas.openxmlformats.org/officeDocument/2006/relationships/hyperlink" Target="https://www.careerfocuscambridge.co.uk/" TargetMode="External"/><Relationship Id="rId1" Type="http://schemas.openxmlformats.org/officeDocument/2006/relationships/slideLayout" Target="../slideLayouts/slideLayout7.xml"/><Relationship Id="rId6" Type="http://schemas.openxmlformats.org/officeDocument/2006/relationships/hyperlink" Target="https://nationalcareers.service.gov.uk/" TargetMode="External"/><Relationship Id="rId5" Type="http://schemas.openxmlformats.org/officeDocument/2006/relationships/hyperlink" Target="https://cambridgeshirepeterborough-ca.gov.uk/what-we-deliver/skills/careers-education/" TargetMode="External"/><Relationship Id="rId4" Type="http://schemas.openxmlformats.org/officeDocument/2006/relationships/hyperlink" Target="https://www.cambsals.co.uk/advice-guidance" TargetMode="External"/><Relationship Id="rId9" Type="http://schemas.openxmlformats.org/officeDocument/2006/relationships/hyperlink" Target="https://fis.peterborough.gov.uk/kb5/peterborough/directory/service.page?id=BnLbic-AoL8&amp;familychannel=0"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BF3E4"/>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2850CE29-C7C3-563A-D5BF-0F49C2B410C5}"/>
              </a:ext>
            </a:extLst>
          </p:cNvPr>
          <p:cNvPicPr>
            <a:picLocks noChangeAspect="1"/>
          </p:cNvPicPr>
          <p:nvPr/>
        </p:nvPicPr>
        <p:blipFill>
          <a:blip r:embed="rId2"/>
          <a:srcRect l="445" r="629" b="2377"/>
          <a:stretch>
            <a:fillRect/>
          </a:stretch>
        </p:blipFill>
        <p:spPr>
          <a:xfrm>
            <a:off x="4807558" y="0"/>
            <a:ext cx="8952250" cy="10287000"/>
          </a:xfrm>
          <a:prstGeom prst="rect">
            <a:avLst/>
          </a:prstGeom>
          <a:noFill/>
          <a:ln cap="flat">
            <a:noFill/>
          </a:ln>
        </p:spPr>
      </p:pic>
      <p:pic>
        <p:nvPicPr>
          <p:cNvPr id="3" name="Picture 3">
            <a:extLst>
              <a:ext uri="{FF2B5EF4-FFF2-40B4-BE49-F238E27FC236}">
                <a16:creationId xmlns:a16="http://schemas.microsoft.com/office/drawing/2014/main" id="{AF54AE55-05F2-EF6F-EB84-1381733DC5B1}"/>
              </a:ext>
            </a:extLst>
          </p:cNvPr>
          <p:cNvPicPr>
            <a:picLocks noChangeAspect="1"/>
          </p:cNvPicPr>
          <p:nvPr/>
        </p:nvPicPr>
        <p:blipFill>
          <a:blip r:embed="rId3"/>
          <a:srcRect/>
          <a:stretch>
            <a:fillRect/>
          </a:stretch>
        </p:blipFill>
        <p:spPr>
          <a:xfrm>
            <a:off x="0" y="0"/>
            <a:ext cx="4947891" cy="2240984"/>
          </a:xfrm>
          <a:prstGeom prst="rect">
            <a:avLst/>
          </a:prstGeom>
          <a:noFill/>
          <a:ln cap="flat">
            <a:noFill/>
          </a:ln>
        </p:spPr>
      </p:pic>
      <p:sp>
        <p:nvSpPr>
          <p:cNvPr id="4" name="TextBox 4">
            <a:extLst>
              <a:ext uri="{FF2B5EF4-FFF2-40B4-BE49-F238E27FC236}">
                <a16:creationId xmlns:a16="http://schemas.microsoft.com/office/drawing/2014/main" id="{8042C749-7FDC-20BD-4D99-1901FFCF8194}"/>
              </a:ext>
            </a:extLst>
          </p:cNvPr>
          <p:cNvSpPr txBox="1"/>
          <p:nvPr/>
        </p:nvSpPr>
        <p:spPr>
          <a:xfrm>
            <a:off x="3961674" y="4188628"/>
            <a:ext cx="10364650" cy="282130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7200"/>
              </a:lnSpc>
              <a:spcBef>
                <a:spcPts val="0"/>
              </a:spcBef>
              <a:spcAft>
                <a:spcPts val="0"/>
              </a:spcAft>
              <a:buNone/>
              <a:tabLst/>
              <a:defRPr sz="1800" b="0" i="0" u="none" strike="noStrike" kern="0" cap="none" spc="0" baseline="0">
                <a:solidFill>
                  <a:srgbClr val="000000"/>
                </a:solidFill>
                <a:uFillTx/>
              </a:defRPr>
            </a:pPr>
            <a:r>
              <a:rPr lang="en-US" sz="7200" b="0" i="0" u="none" strike="noStrike" kern="1200" cap="none" spc="0" baseline="0">
                <a:solidFill>
                  <a:srgbClr val="000000"/>
                </a:solidFill>
                <a:uFillTx/>
                <a:latin typeface="Bebas Neue Bold"/>
              </a:rPr>
              <a:t>WORK &amp; SKILLS OPPORTUNITIES</a:t>
            </a:r>
          </a:p>
          <a:p>
            <a:pPr marL="0" marR="0" lvl="0" indent="0" algn="ctr" defTabSz="914400" rtl="0" fontAlgn="auto" hangingPunct="1">
              <a:lnSpc>
                <a:spcPts val="7200"/>
              </a:lnSpc>
              <a:spcBef>
                <a:spcPts val="0"/>
              </a:spcBef>
              <a:spcAft>
                <a:spcPts val="0"/>
              </a:spcAft>
              <a:buNone/>
              <a:tabLst/>
              <a:defRPr sz="1800" b="0" i="0" u="none" strike="noStrike" kern="0" cap="none" spc="0" baseline="0">
                <a:solidFill>
                  <a:srgbClr val="000000"/>
                </a:solidFill>
                <a:uFillTx/>
              </a:defRPr>
            </a:pPr>
            <a:r>
              <a:rPr lang="en-US" sz="7200" b="0" i="0" u="none" strike="noStrike" kern="1200" cap="none" spc="0" baseline="0">
                <a:solidFill>
                  <a:srgbClr val="000000"/>
                </a:solidFill>
                <a:uFillTx/>
                <a:latin typeface="Bebas Neue Bold"/>
              </a:rPr>
              <a:t>IN CAMBRIDGESHIRE AND PETERBOROUGH</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FBF3E4"/>
        </a:solidFill>
        <a:effectLst/>
      </p:bgPr>
    </p:bg>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77C16C78-5CCE-7333-B11A-5BC472F25A92}"/>
              </a:ext>
            </a:extLst>
          </p:cNvPr>
          <p:cNvGrpSpPr/>
          <p:nvPr/>
        </p:nvGrpSpPr>
        <p:grpSpPr>
          <a:xfrm>
            <a:off x="421392" y="1794647"/>
            <a:ext cx="7133819" cy="2913635"/>
            <a:chOff x="421392" y="1794647"/>
            <a:chExt cx="7133819" cy="2913635"/>
          </a:xfrm>
        </p:grpSpPr>
        <p:sp>
          <p:nvSpPr>
            <p:cNvPr id="3" name="Freeform 3">
              <a:extLst>
                <a:ext uri="{FF2B5EF4-FFF2-40B4-BE49-F238E27FC236}">
                  <a16:creationId xmlns:a16="http://schemas.microsoft.com/office/drawing/2014/main" id="{25DAD7DD-B4D0-F344-2DB2-61AB96277C35}"/>
                </a:ext>
              </a:extLst>
            </p:cNvPr>
            <p:cNvSpPr/>
            <p:nvPr/>
          </p:nvSpPr>
          <p:spPr>
            <a:xfrm>
              <a:off x="443612" y="1818723"/>
              <a:ext cx="7089379" cy="2865482"/>
            </a:xfrm>
            <a:custGeom>
              <a:avLst/>
              <a:gdLst>
                <a:gd name="f0" fmla="val w"/>
                <a:gd name="f1" fmla="val h"/>
                <a:gd name="f2" fmla="val 0"/>
                <a:gd name="f3" fmla="val 10129186"/>
                <a:gd name="f4" fmla="val 3778821"/>
                <a:gd name="f5" fmla="val 10036476"/>
                <a:gd name="f6" fmla="val 92710"/>
                <a:gd name="f7" fmla="val 41910"/>
                <a:gd name="f8" fmla="val 3736911"/>
                <a:gd name="f9" fmla="val 3686111"/>
                <a:gd name="f10" fmla="val 10035206"/>
                <a:gd name="f11" fmla="val 10086006"/>
                <a:gd name="f12" fmla="val 10127916"/>
                <a:gd name="f13" fmla="val 3684841"/>
                <a:gd name="f14" fmla="val 10087276"/>
                <a:gd name="f15" fmla="*/ f0 1 10129186"/>
                <a:gd name="f16" fmla="*/ f1 1 3778821"/>
                <a:gd name="f17" fmla="+- f4 0 f2"/>
                <a:gd name="f18" fmla="+- f3 0 f2"/>
                <a:gd name="f19" fmla="*/ f18 1 10129186"/>
                <a:gd name="f20" fmla="*/ f17 1 3778821"/>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29186" h="3778821">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DFD8CA"/>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4">
              <a:extLst>
                <a:ext uri="{FF2B5EF4-FFF2-40B4-BE49-F238E27FC236}">
                  <a16:creationId xmlns:a16="http://schemas.microsoft.com/office/drawing/2014/main" id="{EF2403B0-90ED-C829-FC28-790FA3110DA7}"/>
                </a:ext>
              </a:extLst>
            </p:cNvPr>
            <p:cNvSpPr/>
            <p:nvPr/>
          </p:nvSpPr>
          <p:spPr>
            <a:xfrm>
              <a:off x="421392" y="1794647"/>
              <a:ext cx="7133819" cy="2913635"/>
            </a:xfrm>
            <a:custGeom>
              <a:avLst/>
              <a:gdLst>
                <a:gd name="f0" fmla="val w"/>
                <a:gd name="f1" fmla="val h"/>
                <a:gd name="f2" fmla="val 0"/>
                <a:gd name="f3" fmla="val 10192686"/>
                <a:gd name="f4" fmla="val 3842321"/>
                <a:gd name="f5" fmla="val 10068226"/>
                <a:gd name="f6" fmla="val 59690"/>
                <a:gd name="f7" fmla="val 10103786"/>
                <a:gd name="f8" fmla="val 10132995"/>
                <a:gd name="f9" fmla="val 88900"/>
                <a:gd name="f10" fmla="val 124460"/>
                <a:gd name="f11" fmla="val 3717861"/>
                <a:gd name="f12" fmla="val 3753421"/>
                <a:gd name="f13" fmla="val 3782631"/>
                <a:gd name="f14" fmla="val 55880"/>
                <a:gd name="f15" fmla="val 3786441"/>
                <a:gd name="f16" fmla="val 10136806"/>
                <a:gd name="f17" fmla="*/ f0 1 10192686"/>
                <a:gd name="f18" fmla="*/ f1 1 3842321"/>
                <a:gd name="f19" fmla="+- f4 0 f2"/>
                <a:gd name="f20" fmla="+- f3 0 f2"/>
                <a:gd name="f21" fmla="*/ f20 1 10192686"/>
                <a:gd name="f22" fmla="*/ f19 1 3842321"/>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192686" h="3842321">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5" name="AutoShape 5">
            <a:extLst>
              <a:ext uri="{FF2B5EF4-FFF2-40B4-BE49-F238E27FC236}">
                <a16:creationId xmlns:a16="http://schemas.microsoft.com/office/drawing/2014/main" id="{93F43C01-EB7B-5829-02A2-D9AC1B2ECACE}"/>
              </a:ext>
            </a:extLst>
          </p:cNvPr>
          <p:cNvSpPr/>
          <p:nvPr/>
        </p:nvSpPr>
        <p:spPr>
          <a:xfrm rot="4297">
            <a:off x="819165" y="7671029"/>
            <a:ext cx="7176549"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9046"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7">
            <a:extLst>
              <a:ext uri="{FF2B5EF4-FFF2-40B4-BE49-F238E27FC236}">
                <a16:creationId xmlns:a16="http://schemas.microsoft.com/office/drawing/2014/main" id="{B91A24E2-CF65-E1A8-621E-0892967EA7DC}"/>
              </a:ext>
            </a:extLst>
          </p:cNvPr>
          <p:cNvSpPr txBox="1"/>
          <p:nvPr/>
        </p:nvSpPr>
        <p:spPr>
          <a:xfrm>
            <a:off x="224750" y="5295948"/>
            <a:ext cx="3283692"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25"/>
              </a:lnSpc>
              <a:spcBef>
                <a:spcPts val="0"/>
              </a:spcBef>
              <a:spcAft>
                <a:spcPts val="0"/>
              </a:spcAft>
              <a:buNone/>
              <a:tabLst/>
              <a:defRPr sz="1800" b="0" i="0" u="none" strike="noStrike" kern="0" cap="none" spc="0" baseline="0">
                <a:solidFill>
                  <a:srgbClr val="000000"/>
                </a:solidFill>
                <a:uFillTx/>
              </a:defRPr>
            </a:pPr>
            <a:r>
              <a:rPr lang="en-US" sz="9400" b="0" i="0" u="none" strike="noStrike" kern="1200" cap="none" spc="0" baseline="0">
                <a:solidFill>
                  <a:srgbClr val="105652"/>
                </a:solidFill>
                <a:uFillTx/>
                <a:latin typeface="Bebas Neue Bold"/>
              </a:rPr>
              <a:t>459,000</a:t>
            </a:r>
            <a:endParaRPr lang="en-US" sz="9425" b="0" i="0" u="none" strike="noStrike" kern="1200" cap="none" spc="0" baseline="0">
              <a:solidFill>
                <a:srgbClr val="105652"/>
              </a:solidFill>
              <a:uFillTx/>
              <a:latin typeface="Bebas Neue Bold"/>
            </a:endParaRPr>
          </a:p>
        </p:txBody>
      </p:sp>
      <p:sp>
        <p:nvSpPr>
          <p:cNvPr id="7" name="TextBox 8">
            <a:extLst>
              <a:ext uri="{FF2B5EF4-FFF2-40B4-BE49-F238E27FC236}">
                <a16:creationId xmlns:a16="http://schemas.microsoft.com/office/drawing/2014/main" id="{40ADAC9C-C77C-68C7-A6A9-8592B9E964E7}"/>
              </a:ext>
            </a:extLst>
          </p:cNvPr>
          <p:cNvSpPr txBox="1"/>
          <p:nvPr/>
        </p:nvSpPr>
        <p:spPr>
          <a:xfrm>
            <a:off x="338081" y="8100102"/>
            <a:ext cx="3283692"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25"/>
              </a:lnSpc>
              <a:spcBef>
                <a:spcPts val="0"/>
              </a:spcBef>
              <a:spcAft>
                <a:spcPts val="0"/>
              </a:spcAft>
              <a:buNone/>
              <a:tabLst/>
              <a:defRPr sz="1800" b="0" i="0" u="none" strike="noStrike" kern="0" cap="none" spc="0" baseline="0">
                <a:solidFill>
                  <a:srgbClr val="000000"/>
                </a:solidFill>
                <a:uFillTx/>
              </a:defRPr>
            </a:pPr>
            <a:r>
              <a:rPr lang="en-US" sz="9400" b="0" i="0" u="none" strike="noStrike" kern="1200" cap="none" spc="0" baseline="0">
                <a:solidFill>
                  <a:srgbClr val="105652"/>
                </a:solidFill>
                <a:uFillTx/>
                <a:latin typeface="Bebas Neue Bold"/>
              </a:rPr>
              <a:t>£32,700</a:t>
            </a:r>
            <a:endParaRPr lang="en-US" sz="9425" b="0" i="0" u="none" strike="noStrike" kern="1200" cap="none" spc="0" baseline="0">
              <a:solidFill>
                <a:srgbClr val="105652"/>
              </a:solidFill>
              <a:uFillTx/>
              <a:latin typeface="Bebas Neue Bold"/>
            </a:endParaRPr>
          </a:p>
        </p:txBody>
      </p:sp>
      <p:sp>
        <p:nvSpPr>
          <p:cNvPr id="8" name="TextBox 9">
            <a:extLst>
              <a:ext uri="{FF2B5EF4-FFF2-40B4-BE49-F238E27FC236}">
                <a16:creationId xmlns:a16="http://schemas.microsoft.com/office/drawing/2014/main" id="{7B93721E-DB37-9EEA-9929-343E004EAB81}"/>
              </a:ext>
            </a:extLst>
          </p:cNvPr>
          <p:cNvSpPr txBox="1"/>
          <p:nvPr/>
        </p:nvSpPr>
        <p:spPr>
          <a:xfrm>
            <a:off x="4915631" y="5375035"/>
            <a:ext cx="3283692"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30"/>
              </a:lnSpc>
              <a:spcBef>
                <a:spcPts val="0"/>
              </a:spcBef>
              <a:spcAft>
                <a:spcPts val="0"/>
              </a:spcAft>
              <a:buNone/>
              <a:tabLst/>
              <a:defRPr sz="1800" b="0" i="0" u="none" strike="noStrike" kern="0" cap="none" spc="0" baseline="0">
                <a:solidFill>
                  <a:srgbClr val="000000"/>
                </a:solidFill>
                <a:uFillTx/>
              </a:defRPr>
            </a:pPr>
            <a:r>
              <a:rPr lang="en-US" sz="9400" b="0" i="0" u="none" strike="noStrike" kern="1200" cap="none" spc="0" baseline="0">
                <a:solidFill>
                  <a:srgbClr val="105652"/>
                </a:solidFill>
                <a:uFillTx/>
                <a:latin typeface="Bebas Neue Bold"/>
              </a:rPr>
              <a:t>36%</a:t>
            </a:r>
          </a:p>
        </p:txBody>
      </p:sp>
      <p:sp>
        <p:nvSpPr>
          <p:cNvPr id="9" name="TextBox 10">
            <a:extLst>
              <a:ext uri="{FF2B5EF4-FFF2-40B4-BE49-F238E27FC236}">
                <a16:creationId xmlns:a16="http://schemas.microsoft.com/office/drawing/2014/main" id="{46B1C7C9-7E26-9F76-5E11-3CC2103E33BE}"/>
              </a:ext>
            </a:extLst>
          </p:cNvPr>
          <p:cNvSpPr txBox="1"/>
          <p:nvPr/>
        </p:nvSpPr>
        <p:spPr>
          <a:xfrm>
            <a:off x="4420447" y="8031989"/>
            <a:ext cx="3283692"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25"/>
              </a:lnSpc>
              <a:spcBef>
                <a:spcPts val="0"/>
              </a:spcBef>
              <a:spcAft>
                <a:spcPts val="0"/>
              </a:spcAft>
              <a:buNone/>
              <a:tabLst/>
              <a:defRPr sz="1800" b="0" i="0" u="none" strike="noStrike" kern="0" cap="none" spc="0" baseline="0">
                <a:solidFill>
                  <a:srgbClr val="000000"/>
                </a:solidFill>
                <a:uFillTx/>
              </a:defRPr>
            </a:pPr>
            <a:r>
              <a:rPr lang="en-US" sz="9400" b="0" i="0" u="none" strike="noStrike" kern="1200" cap="none" spc="0" baseline="0">
                <a:solidFill>
                  <a:srgbClr val="105652"/>
                </a:solidFill>
                <a:uFillTx/>
                <a:latin typeface="Bebas Neue Bold"/>
              </a:rPr>
              <a:t>39,000</a:t>
            </a:r>
            <a:endParaRPr lang="en-US" sz="9425" b="0" i="0" u="none" strike="noStrike" kern="1200" cap="none" spc="0" baseline="0">
              <a:solidFill>
                <a:srgbClr val="105652"/>
              </a:solidFill>
              <a:uFillTx/>
              <a:latin typeface="Bebas Neue Bold"/>
            </a:endParaRPr>
          </a:p>
        </p:txBody>
      </p:sp>
      <p:sp>
        <p:nvSpPr>
          <p:cNvPr id="10" name="TextBox 11">
            <a:extLst>
              <a:ext uri="{FF2B5EF4-FFF2-40B4-BE49-F238E27FC236}">
                <a16:creationId xmlns:a16="http://schemas.microsoft.com/office/drawing/2014/main" id="{6F8DD4F8-D8F0-1228-680E-17788F5D116A}"/>
              </a:ext>
            </a:extLst>
          </p:cNvPr>
          <p:cNvSpPr txBox="1"/>
          <p:nvPr/>
        </p:nvSpPr>
        <p:spPr>
          <a:xfrm>
            <a:off x="385053" y="6674799"/>
            <a:ext cx="2543367" cy="45724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620"/>
              </a:lnSpc>
              <a:spcBef>
                <a:spcPts val="0"/>
              </a:spcBef>
              <a:spcAft>
                <a:spcPts val="0"/>
              </a:spcAft>
              <a:buNone/>
              <a:tabLst/>
              <a:defRPr sz="1800" b="0" i="0" u="none" strike="noStrike" kern="0" cap="none" spc="0" baseline="0">
                <a:solidFill>
                  <a:srgbClr val="000000"/>
                </a:solidFill>
                <a:uFillTx/>
              </a:defRPr>
            </a:pPr>
            <a:r>
              <a:rPr lang="en-US" sz="2262" b="0" i="0" u="none" strike="noStrike" kern="1200" cap="none" spc="0" baseline="0">
                <a:solidFill>
                  <a:srgbClr val="000000"/>
                </a:solidFill>
                <a:uFillTx/>
                <a:latin typeface="Poppins"/>
              </a:rPr>
              <a:t>Number of jobs</a:t>
            </a:r>
          </a:p>
        </p:txBody>
      </p:sp>
      <p:sp>
        <p:nvSpPr>
          <p:cNvPr id="11" name="TextBox 12">
            <a:extLst>
              <a:ext uri="{FF2B5EF4-FFF2-40B4-BE49-F238E27FC236}">
                <a16:creationId xmlns:a16="http://schemas.microsoft.com/office/drawing/2014/main" id="{69753467-F55C-7A8E-7F9C-6EE9823B4467}"/>
              </a:ext>
            </a:extLst>
          </p:cNvPr>
          <p:cNvSpPr txBox="1"/>
          <p:nvPr/>
        </p:nvSpPr>
        <p:spPr>
          <a:xfrm>
            <a:off x="1013484" y="9073783"/>
            <a:ext cx="2323828" cy="45724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620"/>
              </a:lnSpc>
              <a:spcBef>
                <a:spcPts val="0"/>
              </a:spcBef>
              <a:spcAft>
                <a:spcPts val="0"/>
              </a:spcAft>
              <a:buNone/>
              <a:tabLst/>
              <a:defRPr sz="1800" b="0" i="0" u="none" strike="noStrike" kern="0" cap="none" spc="0" baseline="0">
                <a:solidFill>
                  <a:srgbClr val="000000"/>
                </a:solidFill>
                <a:uFillTx/>
              </a:defRPr>
            </a:pPr>
            <a:r>
              <a:rPr lang="en-US" sz="2262" b="0" i="0" u="none" strike="noStrike" kern="1200" cap="none" spc="0" baseline="0">
                <a:solidFill>
                  <a:srgbClr val="000000"/>
                </a:solidFill>
                <a:uFillTx/>
                <a:latin typeface="Poppins"/>
              </a:rPr>
              <a:t>Median salary</a:t>
            </a:r>
          </a:p>
        </p:txBody>
      </p:sp>
      <p:sp>
        <p:nvSpPr>
          <p:cNvPr id="12" name="TextBox 13">
            <a:extLst>
              <a:ext uri="{FF2B5EF4-FFF2-40B4-BE49-F238E27FC236}">
                <a16:creationId xmlns:a16="http://schemas.microsoft.com/office/drawing/2014/main" id="{1E89E683-3EF1-C4C3-BECD-8CE0269718C2}"/>
              </a:ext>
            </a:extLst>
          </p:cNvPr>
          <p:cNvSpPr txBox="1"/>
          <p:nvPr/>
        </p:nvSpPr>
        <p:spPr>
          <a:xfrm>
            <a:off x="3847996" y="6580488"/>
            <a:ext cx="4193017" cy="889089"/>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620"/>
              </a:lnSpc>
              <a:spcBef>
                <a:spcPts val="0"/>
              </a:spcBef>
              <a:spcAft>
                <a:spcPts val="0"/>
              </a:spcAft>
              <a:buNone/>
              <a:tabLst/>
              <a:defRPr sz="1800" b="0" i="0" u="none" strike="noStrike" kern="0" cap="none" spc="0" baseline="0">
                <a:solidFill>
                  <a:srgbClr val="000000"/>
                </a:solidFill>
                <a:uFillTx/>
              </a:defRPr>
            </a:pPr>
            <a:r>
              <a:rPr lang="en-US" sz="2262" b="0" i="0" u="none" strike="noStrike" kern="1200" cap="none" spc="0" baseline="0">
                <a:solidFill>
                  <a:srgbClr val="000000"/>
                </a:solidFill>
                <a:uFillTx/>
                <a:latin typeface="Poppins"/>
              </a:rPr>
              <a:t>Of people have a university level qualification</a:t>
            </a:r>
          </a:p>
        </p:txBody>
      </p:sp>
      <p:sp>
        <p:nvSpPr>
          <p:cNvPr id="13" name="TextBox 14">
            <a:extLst>
              <a:ext uri="{FF2B5EF4-FFF2-40B4-BE49-F238E27FC236}">
                <a16:creationId xmlns:a16="http://schemas.microsoft.com/office/drawing/2014/main" id="{A219F8D1-E112-EB5B-1CA7-1B7A44489D78}"/>
              </a:ext>
            </a:extLst>
          </p:cNvPr>
          <p:cNvSpPr txBox="1"/>
          <p:nvPr/>
        </p:nvSpPr>
        <p:spPr>
          <a:xfrm>
            <a:off x="4992377" y="9100703"/>
            <a:ext cx="3124952" cy="45724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620"/>
              </a:lnSpc>
              <a:spcBef>
                <a:spcPts val="0"/>
              </a:spcBef>
              <a:spcAft>
                <a:spcPts val="0"/>
              </a:spcAft>
              <a:buNone/>
              <a:tabLst/>
              <a:defRPr sz="1800" b="0" i="0" u="none" strike="noStrike" kern="0" cap="none" spc="0" baseline="0">
                <a:solidFill>
                  <a:srgbClr val="000000"/>
                </a:solidFill>
                <a:uFillTx/>
              </a:defRPr>
            </a:pPr>
            <a:r>
              <a:rPr lang="en-US" sz="2262" b="0" i="0" u="none" strike="noStrike" kern="1200" cap="none" spc="0" baseline="0">
                <a:solidFill>
                  <a:srgbClr val="000000"/>
                </a:solidFill>
                <a:uFillTx/>
                <a:latin typeface="Poppins"/>
              </a:rPr>
              <a:t>Businesses</a:t>
            </a:r>
          </a:p>
        </p:txBody>
      </p:sp>
      <p:sp>
        <p:nvSpPr>
          <p:cNvPr id="14" name="TextBox 15">
            <a:extLst>
              <a:ext uri="{FF2B5EF4-FFF2-40B4-BE49-F238E27FC236}">
                <a16:creationId xmlns:a16="http://schemas.microsoft.com/office/drawing/2014/main" id="{61985A77-60B5-67A3-047E-8C994EAEB030}"/>
              </a:ext>
            </a:extLst>
          </p:cNvPr>
          <p:cNvSpPr txBox="1"/>
          <p:nvPr/>
        </p:nvSpPr>
        <p:spPr>
          <a:xfrm>
            <a:off x="494818" y="1911726"/>
            <a:ext cx="6884005" cy="2661498"/>
          </a:xfrm>
          <a:prstGeom prst="rect">
            <a:avLst/>
          </a:prstGeom>
          <a:noFill/>
          <a:ln cap="flat">
            <a:noFill/>
          </a:ln>
        </p:spPr>
        <p:txBody>
          <a:bodyPr vert="horz" wrap="square" lIns="0" tIns="0" rIns="0" bIns="0" anchor="t" anchorCtr="1" compatLnSpc="1">
            <a:spAutoFit/>
          </a:bodyPr>
          <a:lstStyle/>
          <a:p>
            <a:pPr marL="0" marR="0" lvl="0" indent="0" algn="l"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Poppins"/>
              </a:rPr>
              <a:t>Cambridgeshire &amp; Peterborough </a:t>
            </a:r>
            <a:r>
              <a:rPr lang="en-US" sz="1800" b="1" i="0" u="none" strike="noStrike" kern="1200" cap="none" spc="0" baseline="0">
                <a:solidFill>
                  <a:srgbClr val="000000"/>
                </a:solidFill>
                <a:uFillTx/>
                <a:latin typeface="Poppins"/>
              </a:rPr>
              <a:t>has a huge array of jobs and opportunities on offer. As well as a host of different roles in key sectors including Health, Education and Retail, we also have major opportunities in sectors vital to growing our local economy. These are specialisms within broader sectors, and are: Life Sciences, Digital, Advanced Manufacturing and Agri-Tech</a:t>
            </a:r>
            <a:r>
              <a:rPr lang="en-US" sz="1800" b="0" i="0" u="none" strike="noStrike" kern="1200" cap="none" spc="0" baseline="0">
                <a:solidFill>
                  <a:srgbClr val="000000"/>
                </a:solidFill>
                <a:uFillTx/>
                <a:latin typeface="Poppins"/>
              </a:rPr>
              <a:t>.</a:t>
            </a:r>
          </a:p>
        </p:txBody>
      </p:sp>
      <p:sp>
        <p:nvSpPr>
          <p:cNvPr id="15" name="TextBox 16">
            <a:extLst>
              <a:ext uri="{FF2B5EF4-FFF2-40B4-BE49-F238E27FC236}">
                <a16:creationId xmlns:a16="http://schemas.microsoft.com/office/drawing/2014/main" id="{BC0ABEC8-6616-E87C-A9F3-28CB9638B6F1}"/>
              </a:ext>
            </a:extLst>
          </p:cNvPr>
          <p:cNvSpPr txBox="1"/>
          <p:nvPr/>
        </p:nvSpPr>
        <p:spPr>
          <a:xfrm>
            <a:off x="2057400" y="226460"/>
            <a:ext cx="6437037" cy="124842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0080"/>
              </a:lnSpc>
              <a:spcBef>
                <a:spcPts val="0"/>
              </a:spcBef>
              <a:spcAft>
                <a:spcPts val="0"/>
              </a:spcAft>
              <a:buNone/>
              <a:tabLst/>
              <a:defRPr sz="1800" b="0" i="0" u="none" strike="noStrike" kern="0" cap="none" spc="0" baseline="0">
                <a:solidFill>
                  <a:srgbClr val="000000"/>
                </a:solidFill>
                <a:uFillTx/>
              </a:defRPr>
            </a:pPr>
            <a:r>
              <a:rPr lang="en-US" sz="7200" b="0" i="0" u="none" strike="noStrike" kern="1200" cap="none" spc="0" baseline="0">
                <a:solidFill>
                  <a:srgbClr val="000000"/>
                </a:solidFill>
                <a:uFillTx/>
                <a:latin typeface="Bebas Neue Bold"/>
              </a:rPr>
              <a:t>Work &amp; skills today</a:t>
            </a:r>
          </a:p>
        </p:txBody>
      </p:sp>
      <p:grpSp>
        <p:nvGrpSpPr>
          <p:cNvPr id="16" name="Diagram 17">
            <a:extLst>
              <a:ext uri="{FF2B5EF4-FFF2-40B4-BE49-F238E27FC236}">
                <a16:creationId xmlns:a16="http://schemas.microsoft.com/office/drawing/2014/main" id="{8EF7FAED-C1C0-8175-3DFE-CB5AC93CD455}"/>
              </a:ext>
            </a:extLst>
          </p:cNvPr>
          <p:cNvGrpSpPr/>
          <p:nvPr/>
        </p:nvGrpSpPr>
        <p:grpSpPr>
          <a:xfrm>
            <a:off x="7532982" y="161519"/>
            <a:ext cx="10357756" cy="9601464"/>
            <a:chOff x="7532982" y="161519"/>
            <a:chExt cx="10357756" cy="9601464"/>
          </a:xfrm>
        </p:grpSpPr>
        <p:sp>
          <p:nvSpPr>
            <p:cNvPr id="17" name="Freeform: Shape 16">
              <a:extLst>
                <a:ext uri="{FF2B5EF4-FFF2-40B4-BE49-F238E27FC236}">
                  <a16:creationId xmlns:a16="http://schemas.microsoft.com/office/drawing/2014/main" id="{FA31D39E-E8ED-B194-DEE6-0C6BB51707E4}"/>
                </a:ext>
              </a:extLst>
            </p:cNvPr>
            <p:cNvSpPr/>
            <p:nvPr/>
          </p:nvSpPr>
          <p:spPr>
            <a:xfrm>
              <a:off x="11742377" y="161519"/>
              <a:ext cx="2091781" cy="1137275"/>
            </a:xfrm>
            <a:custGeom>
              <a:avLst/>
              <a:gdLst>
                <a:gd name="f0" fmla="val 10800000"/>
                <a:gd name="f1" fmla="val 5400000"/>
                <a:gd name="f2" fmla="val 180"/>
                <a:gd name="f3" fmla="val w"/>
                <a:gd name="f4" fmla="val h"/>
                <a:gd name="f5" fmla="val 0"/>
                <a:gd name="f6" fmla="val 1423147"/>
                <a:gd name="f7" fmla="val 925046"/>
                <a:gd name="f8" fmla="val 154177"/>
                <a:gd name="f9" fmla="val 69027"/>
                <a:gd name="f10" fmla="val 1268970"/>
                <a:gd name="f11" fmla="val 1354120"/>
                <a:gd name="f12" fmla="val 770869"/>
                <a:gd name="f13" fmla="val 856019"/>
                <a:gd name="f14" fmla="+- 0 0 -90"/>
                <a:gd name="f15" fmla="*/ f3 1 1423147"/>
                <a:gd name="f16" fmla="*/ f4 1 925046"/>
                <a:gd name="f17" fmla="+- f7 0 f5"/>
                <a:gd name="f18" fmla="+- f6 0 f5"/>
                <a:gd name="f19" fmla="*/ f14 f0 1"/>
                <a:gd name="f20" fmla="*/ f18 1 1423147"/>
                <a:gd name="f21" fmla="*/ f17 1 925046"/>
                <a:gd name="f22" fmla="*/ 0 f18 1"/>
                <a:gd name="f23" fmla="*/ 154177 f17 1"/>
                <a:gd name="f24" fmla="*/ 154177 f18 1"/>
                <a:gd name="f25" fmla="*/ 0 f17 1"/>
                <a:gd name="f26" fmla="*/ 1268970 f18 1"/>
                <a:gd name="f27" fmla="*/ 1423147 f18 1"/>
                <a:gd name="f28" fmla="*/ 770869 f17 1"/>
                <a:gd name="f29" fmla="*/ 925046 f17 1"/>
                <a:gd name="f30" fmla="*/ f19 1 f2"/>
                <a:gd name="f31" fmla="*/ f22 1 1423147"/>
                <a:gd name="f32" fmla="*/ f23 1 925046"/>
                <a:gd name="f33" fmla="*/ f24 1 1423147"/>
                <a:gd name="f34" fmla="*/ f25 1 925046"/>
                <a:gd name="f35" fmla="*/ f26 1 1423147"/>
                <a:gd name="f36" fmla="*/ f27 1 1423147"/>
                <a:gd name="f37" fmla="*/ f28 1 925046"/>
                <a:gd name="f38" fmla="*/ f29 1 92504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423147" h="92504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9B2D2A"/>
                </a:gs>
                <a:gs pos="100000">
                  <a:srgbClr val="CB3D3A"/>
                </a:gs>
              </a:gsLst>
              <a:lin ang="16200000"/>
            </a:gradFill>
            <a:ln cap="flat">
              <a:noFill/>
              <a:prstDash val="solid"/>
            </a:ln>
            <a:effectLst>
              <a:outerShdw dist="22997" dir="5400000" algn="tl">
                <a:srgbClr val="000000">
                  <a:alpha val="35000"/>
                </a:srgbClr>
              </a:outerShdw>
            </a:effectLst>
          </p:spPr>
          <p:txBody>
            <a:bodyPr vert="horz" wrap="square" lIns="94686" tIns="94686" rIns="94686" bIns="94686" anchor="ctr" anchorCtr="1" compatLnSpc="1">
              <a:noAutofit/>
            </a:bodyPr>
            <a:lstStyle/>
            <a:p>
              <a:pPr marL="0" marR="0" lvl="0" indent="0" algn="ctr"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nva Sans 1"/>
                </a:rPr>
                <a:t>Professional Services</a:t>
              </a:r>
              <a:br>
                <a:rPr lang="en-US" sz="2400" b="1" i="0" u="none" strike="noStrike" kern="1200" cap="none" spc="0" baseline="0">
                  <a:solidFill>
                    <a:srgbClr val="000000"/>
                  </a:solidFill>
                  <a:uFillTx/>
                  <a:latin typeface="Canva Sans 1"/>
                </a:rPr>
              </a:br>
              <a:r>
                <a:rPr lang="en-US" sz="2400" b="1" i="0" u="none" strike="noStrike" kern="1200" cap="none" spc="0" baseline="0">
                  <a:solidFill>
                    <a:srgbClr val="000000"/>
                  </a:solidFill>
                  <a:uFillTx/>
                  <a:latin typeface="Canva Sans 1"/>
                </a:rPr>
                <a:t>50,000</a:t>
              </a:r>
            </a:p>
          </p:txBody>
        </p:sp>
        <p:sp>
          <p:nvSpPr>
            <p:cNvPr id="18" name="Freeform: Shape 17">
              <a:extLst>
                <a:ext uri="{FF2B5EF4-FFF2-40B4-BE49-F238E27FC236}">
                  <a16:creationId xmlns:a16="http://schemas.microsoft.com/office/drawing/2014/main" id="{A98E5EAA-8B72-57EE-9BF3-542782CF6981}"/>
                </a:ext>
              </a:extLst>
            </p:cNvPr>
            <p:cNvSpPr/>
            <p:nvPr/>
          </p:nvSpPr>
          <p:spPr>
            <a:xfrm>
              <a:off x="8384499" y="730157"/>
              <a:ext cx="8399733" cy="8727353"/>
            </a:xfrm>
            <a:custGeom>
              <a:avLst/>
              <a:gdLst>
                <a:gd name="f0" fmla="val w"/>
                <a:gd name="f1" fmla="val h"/>
                <a:gd name="f2" fmla="val 0"/>
                <a:gd name="f3" fmla="val 7098711"/>
                <a:gd name="f4" fmla="val 4269855"/>
                <a:gd name="f5" fmla="val 73898"/>
                <a:gd name="f6" fmla="val 3549355"/>
                <a:gd name="f7" fmla="val 16902728"/>
                <a:gd name="f8" fmla="val 867455"/>
                <a:gd name="f9" fmla="*/ f0 1 7098711"/>
                <a:gd name="f10" fmla="*/ f1 1 7098711"/>
                <a:gd name="f11" fmla="+- f3 0 f2"/>
                <a:gd name="f12" fmla="*/ f11 1 7098711"/>
                <a:gd name="f13" fmla="*/ 0 1 f12"/>
                <a:gd name="f14" fmla="*/ 7098711 1 f12"/>
                <a:gd name="f15" fmla="*/ f13 f9 1"/>
                <a:gd name="f16" fmla="*/ f14 f9 1"/>
                <a:gd name="f17" fmla="*/ f14 f10 1"/>
                <a:gd name="f18" fmla="*/ f13 f10 1"/>
              </a:gdLst>
              <a:ahLst/>
              <a:cxnLst>
                <a:cxn ang="3cd4">
                  <a:pos x="hc" y="t"/>
                </a:cxn>
                <a:cxn ang="0">
                  <a:pos x="r" y="vc"/>
                </a:cxn>
                <a:cxn ang="cd4">
                  <a:pos x="hc" y="b"/>
                </a:cxn>
                <a:cxn ang="cd2">
                  <a:pos x="l" y="vc"/>
                </a:cxn>
              </a:cxnLst>
              <a:rect l="f15" t="f18" r="f16" b="f17"/>
              <a:pathLst>
                <a:path w="7098711" h="7098711">
                  <a:moveTo>
                    <a:pt x="f4" y="f5"/>
                  </a:moveTo>
                  <a:arcTo wR="f6" hR="f6" stAng="f7" swAng="f8"/>
                </a:path>
              </a:pathLst>
            </a:custGeom>
            <a:noFill/>
            <a:ln w="9528" cap="flat">
              <a:solidFill>
                <a:srgbClr val="BE4B48"/>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Shape 18">
              <a:extLst>
                <a:ext uri="{FF2B5EF4-FFF2-40B4-BE49-F238E27FC236}">
                  <a16:creationId xmlns:a16="http://schemas.microsoft.com/office/drawing/2014/main" id="{7E12C7A6-4F0A-7739-42A4-7015795EE5F6}"/>
                </a:ext>
              </a:extLst>
            </p:cNvPr>
            <p:cNvSpPr/>
            <p:nvPr/>
          </p:nvSpPr>
          <p:spPr>
            <a:xfrm>
              <a:off x="14534607" y="1112093"/>
              <a:ext cx="2091781" cy="1137275"/>
            </a:xfrm>
            <a:custGeom>
              <a:avLst/>
              <a:gdLst>
                <a:gd name="f0" fmla="val 10800000"/>
                <a:gd name="f1" fmla="val 5400000"/>
                <a:gd name="f2" fmla="val 180"/>
                <a:gd name="f3" fmla="val w"/>
                <a:gd name="f4" fmla="val h"/>
                <a:gd name="f5" fmla="val 0"/>
                <a:gd name="f6" fmla="val 1423147"/>
                <a:gd name="f7" fmla="val 925046"/>
                <a:gd name="f8" fmla="val 154177"/>
                <a:gd name="f9" fmla="val 69027"/>
                <a:gd name="f10" fmla="val 1268970"/>
                <a:gd name="f11" fmla="val 1354120"/>
                <a:gd name="f12" fmla="val 770869"/>
                <a:gd name="f13" fmla="val 856019"/>
                <a:gd name="f14" fmla="+- 0 0 -90"/>
                <a:gd name="f15" fmla="*/ f3 1 1423147"/>
                <a:gd name="f16" fmla="*/ f4 1 925046"/>
                <a:gd name="f17" fmla="+- f7 0 f5"/>
                <a:gd name="f18" fmla="+- f6 0 f5"/>
                <a:gd name="f19" fmla="*/ f14 f0 1"/>
                <a:gd name="f20" fmla="*/ f18 1 1423147"/>
                <a:gd name="f21" fmla="*/ f17 1 925046"/>
                <a:gd name="f22" fmla="*/ 0 f18 1"/>
                <a:gd name="f23" fmla="*/ 154177 f17 1"/>
                <a:gd name="f24" fmla="*/ 154177 f18 1"/>
                <a:gd name="f25" fmla="*/ 0 f17 1"/>
                <a:gd name="f26" fmla="*/ 1268970 f18 1"/>
                <a:gd name="f27" fmla="*/ 1423147 f18 1"/>
                <a:gd name="f28" fmla="*/ 770869 f17 1"/>
                <a:gd name="f29" fmla="*/ 925046 f17 1"/>
                <a:gd name="f30" fmla="*/ f19 1 f2"/>
                <a:gd name="f31" fmla="*/ f22 1 1423147"/>
                <a:gd name="f32" fmla="*/ f23 1 925046"/>
                <a:gd name="f33" fmla="*/ f24 1 1423147"/>
                <a:gd name="f34" fmla="*/ f25 1 925046"/>
                <a:gd name="f35" fmla="*/ f26 1 1423147"/>
                <a:gd name="f36" fmla="*/ f27 1 1423147"/>
                <a:gd name="f37" fmla="*/ f28 1 925046"/>
                <a:gd name="f38" fmla="*/ f29 1 92504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423147" h="92504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769535"/>
                </a:gs>
                <a:gs pos="100000">
                  <a:srgbClr val="9BC348"/>
                </a:gs>
              </a:gsLst>
              <a:lin ang="16200000"/>
            </a:gradFill>
            <a:ln cap="flat">
              <a:noFill/>
              <a:prstDash val="solid"/>
            </a:ln>
            <a:effectLst>
              <a:outerShdw dist="22997" dir="5400000" algn="tl">
                <a:srgbClr val="000000">
                  <a:alpha val="35000"/>
                </a:srgbClr>
              </a:outerShdw>
            </a:effectLst>
          </p:spPr>
          <p:txBody>
            <a:bodyPr vert="horz" wrap="square" lIns="94686" tIns="94686" rIns="94686" bIns="94686" anchor="ctr" anchorCtr="1" compatLnSpc="1">
              <a:noAutofit/>
            </a:bodyPr>
            <a:lstStyle/>
            <a:p>
              <a:pPr marL="0" marR="0" lvl="0" indent="0" algn="ctr"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nva Sans 1"/>
                </a:rPr>
                <a:t>Life Sciences</a:t>
              </a:r>
              <a:br>
                <a:rPr lang="en-US" sz="2400" b="1" i="0" u="none" strike="noStrike" kern="1200" cap="none" spc="0" baseline="0">
                  <a:solidFill>
                    <a:srgbClr val="000000"/>
                  </a:solidFill>
                  <a:uFillTx/>
                  <a:latin typeface="Canva Sans 1"/>
                </a:rPr>
              </a:br>
              <a:r>
                <a:rPr lang="en-US" sz="2400" b="1" i="0" u="none" strike="noStrike" kern="1200" cap="none" spc="0" baseline="0">
                  <a:solidFill>
                    <a:srgbClr val="000000"/>
                  </a:solidFill>
                  <a:uFillTx/>
                  <a:latin typeface="Canva Sans 1"/>
                </a:rPr>
                <a:t>22,000</a:t>
              </a:r>
            </a:p>
          </p:txBody>
        </p:sp>
        <p:sp>
          <p:nvSpPr>
            <p:cNvPr id="20" name="Freeform: Shape 19">
              <a:extLst>
                <a:ext uri="{FF2B5EF4-FFF2-40B4-BE49-F238E27FC236}">
                  <a16:creationId xmlns:a16="http://schemas.microsoft.com/office/drawing/2014/main" id="{8ADA32D0-827A-2A0A-FD20-8D1EF92361CC}"/>
                </a:ext>
              </a:extLst>
            </p:cNvPr>
            <p:cNvSpPr/>
            <p:nvPr/>
          </p:nvSpPr>
          <p:spPr>
            <a:xfrm>
              <a:off x="8199324" y="666396"/>
              <a:ext cx="9062984" cy="8727353"/>
            </a:xfrm>
            <a:custGeom>
              <a:avLst/>
              <a:gdLst>
                <a:gd name="f0" fmla="val w"/>
                <a:gd name="f1" fmla="val h"/>
                <a:gd name="f2" fmla="val 0"/>
                <a:gd name="f3" fmla="val 7098711"/>
                <a:gd name="f4" fmla="val 6297642"/>
                <a:gd name="f5" fmla="val 1303282"/>
                <a:gd name="f6" fmla="val 3549355"/>
                <a:gd name="f7" fmla="val 19244528"/>
                <a:gd name="f8" fmla="val 1280747"/>
                <a:gd name="f9" fmla="*/ f0 1 7098711"/>
                <a:gd name="f10" fmla="*/ f1 1 7098711"/>
                <a:gd name="f11" fmla="+- f3 0 f2"/>
                <a:gd name="f12" fmla="*/ f11 1 7098711"/>
                <a:gd name="f13" fmla="*/ 0 1 f12"/>
                <a:gd name="f14" fmla="*/ 7098711 1 f12"/>
                <a:gd name="f15" fmla="*/ f13 f9 1"/>
                <a:gd name="f16" fmla="*/ f14 f9 1"/>
                <a:gd name="f17" fmla="*/ f14 f10 1"/>
                <a:gd name="f18" fmla="*/ f13 f10 1"/>
              </a:gdLst>
              <a:ahLst/>
              <a:cxnLst>
                <a:cxn ang="3cd4">
                  <a:pos x="hc" y="t"/>
                </a:cxn>
                <a:cxn ang="0">
                  <a:pos x="r" y="vc"/>
                </a:cxn>
                <a:cxn ang="cd4">
                  <a:pos x="hc" y="b"/>
                </a:cxn>
                <a:cxn ang="cd2">
                  <a:pos x="l" y="vc"/>
                </a:cxn>
              </a:cxnLst>
              <a:rect l="f15" t="f18" r="f16" b="f17"/>
              <a:pathLst>
                <a:path w="7098711" h="7098711">
                  <a:moveTo>
                    <a:pt x="f4" y="f5"/>
                  </a:moveTo>
                  <a:arcTo wR="f6" hR="f6" stAng="f7" swAng="f8"/>
                </a:path>
              </a:pathLst>
            </a:custGeom>
            <a:noFill/>
            <a:ln w="9528" cap="flat">
              <a:solidFill>
                <a:srgbClr val="98B954"/>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Shape 20">
              <a:extLst>
                <a:ext uri="{FF2B5EF4-FFF2-40B4-BE49-F238E27FC236}">
                  <a16:creationId xmlns:a16="http://schemas.microsoft.com/office/drawing/2014/main" id="{2D18E4E7-5588-4677-B136-4A5EA45A6E57}"/>
                </a:ext>
              </a:extLst>
            </p:cNvPr>
            <p:cNvSpPr/>
            <p:nvPr/>
          </p:nvSpPr>
          <p:spPr>
            <a:xfrm>
              <a:off x="15662602" y="3764246"/>
              <a:ext cx="2228136" cy="1137275"/>
            </a:xfrm>
            <a:custGeom>
              <a:avLst/>
              <a:gdLst>
                <a:gd name="f0" fmla="val 10800000"/>
                <a:gd name="f1" fmla="val 5400000"/>
                <a:gd name="f2" fmla="val 180"/>
                <a:gd name="f3" fmla="val w"/>
                <a:gd name="f4" fmla="val h"/>
                <a:gd name="f5" fmla="val 0"/>
                <a:gd name="f6" fmla="val 1423147"/>
                <a:gd name="f7" fmla="val 925046"/>
                <a:gd name="f8" fmla="val 154177"/>
                <a:gd name="f9" fmla="val 69027"/>
                <a:gd name="f10" fmla="val 1268970"/>
                <a:gd name="f11" fmla="val 1354120"/>
                <a:gd name="f12" fmla="val 770869"/>
                <a:gd name="f13" fmla="val 856019"/>
                <a:gd name="f14" fmla="+- 0 0 -90"/>
                <a:gd name="f15" fmla="*/ f3 1 1423147"/>
                <a:gd name="f16" fmla="*/ f4 1 925046"/>
                <a:gd name="f17" fmla="+- f7 0 f5"/>
                <a:gd name="f18" fmla="+- f6 0 f5"/>
                <a:gd name="f19" fmla="*/ f14 f0 1"/>
                <a:gd name="f20" fmla="*/ f18 1 1423147"/>
                <a:gd name="f21" fmla="*/ f17 1 925046"/>
                <a:gd name="f22" fmla="*/ 0 f18 1"/>
                <a:gd name="f23" fmla="*/ 154177 f17 1"/>
                <a:gd name="f24" fmla="*/ 154177 f18 1"/>
                <a:gd name="f25" fmla="*/ 0 f17 1"/>
                <a:gd name="f26" fmla="*/ 1268970 f18 1"/>
                <a:gd name="f27" fmla="*/ 1423147 f18 1"/>
                <a:gd name="f28" fmla="*/ 770869 f17 1"/>
                <a:gd name="f29" fmla="*/ 925046 f17 1"/>
                <a:gd name="f30" fmla="*/ f19 1 f2"/>
                <a:gd name="f31" fmla="*/ f22 1 1423147"/>
                <a:gd name="f32" fmla="*/ f23 1 925046"/>
                <a:gd name="f33" fmla="*/ f24 1 1423147"/>
                <a:gd name="f34" fmla="*/ f25 1 925046"/>
                <a:gd name="f35" fmla="*/ f26 1 1423147"/>
                <a:gd name="f36" fmla="*/ f27 1 1423147"/>
                <a:gd name="f37" fmla="*/ f28 1 925046"/>
                <a:gd name="f38" fmla="*/ f29 1 92504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423147" h="92504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5D417E"/>
                </a:gs>
                <a:gs pos="100000">
                  <a:srgbClr val="7B58A6"/>
                </a:gs>
              </a:gsLst>
              <a:lin ang="16200000"/>
            </a:gradFill>
            <a:ln cap="flat">
              <a:noFill/>
              <a:prstDash val="solid"/>
            </a:ln>
            <a:effectLst>
              <a:outerShdw dist="22997" dir="5400000" algn="tl">
                <a:srgbClr val="000000">
                  <a:alpha val="35000"/>
                </a:srgbClr>
              </a:outerShdw>
            </a:effectLst>
          </p:spPr>
          <p:txBody>
            <a:bodyPr vert="horz" wrap="square" lIns="94686" tIns="94686" rIns="94686" bIns="94686" anchor="ctr" anchorCtr="1" compatLnSpc="1">
              <a:noAutofit/>
            </a:bodyPr>
            <a:lstStyle/>
            <a:p>
              <a:pPr marL="0" marR="0" lvl="0" indent="0" algn="ctr"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nva Sans 1"/>
                </a:rPr>
                <a:t>Digital</a:t>
              </a:r>
              <a:br>
                <a:rPr lang="en-US" sz="2400" b="1" i="0" u="none" strike="noStrike" kern="1200" cap="none" spc="0" baseline="0">
                  <a:solidFill>
                    <a:srgbClr val="000000"/>
                  </a:solidFill>
                  <a:uFillTx/>
                  <a:latin typeface="Canva Sans 1"/>
                </a:rPr>
              </a:br>
              <a:r>
                <a:rPr lang="en-US" sz="2400" b="1" i="0" u="none" strike="noStrike" kern="1200" cap="none" spc="0" baseline="0">
                  <a:solidFill>
                    <a:srgbClr val="000000"/>
                  </a:solidFill>
                  <a:uFillTx/>
                  <a:latin typeface="Canva Sans 1"/>
                </a:rPr>
                <a:t>26,800</a:t>
              </a:r>
            </a:p>
          </p:txBody>
        </p:sp>
        <p:sp>
          <p:nvSpPr>
            <p:cNvPr id="22" name="Freeform: Shape 21">
              <a:extLst>
                <a:ext uri="{FF2B5EF4-FFF2-40B4-BE49-F238E27FC236}">
                  <a16:creationId xmlns:a16="http://schemas.microsoft.com/office/drawing/2014/main" id="{9A1A0AD4-E6EF-1807-C57C-8552230E86D2}"/>
                </a:ext>
              </a:extLst>
            </p:cNvPr>
            <p:cNvSpPr/>
            <p:nvPr/>
          </p:nvSpPr>
          <p:spPr>
            <a:xfrm>
              <a:off x="8449266" y="773774"/>
              <a:ext cx="9177924" cy="8727353"/>
            </a:xfrm>
            <a:custGeom>
              <a:avLst/>
              <a:gdLst>
                <a:gd name="f0" fmla="val w"/>
                <a:gd name="f1" fmla="val h"/>
                <a:gd name="f2" fmla="val 0"/>
                <a:gd name="f3" fmla="val 7098711"/>
                <a:gd name="f4" fmla="val 7095990"/>
                <a:gd name="f5" fmla="val 3410395"/>
                <a:gd name="f6" fmla="val 3549355"/>
                <a:gd name="f7" fmla="val 21465375"/>
                <a:gd name="f8" fmla="val 1422008"/>
                <a:gd name="f9" fmla="*/ f0 1 7098711"/>
                <a:gd name="f10" fmla="*/ f1 1 7098711"/>
                <a:gd name="f11" fmla="+- f3 0 f2"/>
                <a:gd name="f12" fmla="*/ f11 1 7098711"/>
                <a:gd name="f13" fmla="*/ 0 1 f12"/>
                <a:gd name="f14" fmla="*/ 7098711 1 f12"/>
                <a:gd name="f15" fmla="*/ f13 f9 1"/>
                <a:gd name="f16" fmla="*/ f14 f9 1"/>
                <a:gd name="f17" fmla="*/ f14 f10 1"/>
                <a:gd name="f18" fmla="*/ f13 f10 1"/>
              </a:gdLst>
              <a:ahLst/>
              <a:cxnLst>
                <a:cxn ang="3cd4">
                  <a:pos x="hc" y="t"/>
                </a:cxn>
                <a:cxn ang="0">
                  <a:pos x="r" y="vc"/>
                </a:cxn>
                <a:cxn ang="cd4">
                  <a:pos x="hc" y="b"/>
                </a:cxn>
                <a:cxn ang="cd2">
                  <a:pos x="l" y="vc"/>
                </a:cxn>
              </a:cxnLst>
              <a:rect l="f15" t="f18" r="f16" b="f17"/>
              <a:pathLst>
                <a:path w="7098711" h="7098711">
                  <a:moveTo>
                    <a:pt x="f4" y="f5"/>
                  </a:moveTo>
                  <a:arcTo wR="f6" hR="f6" stAng="f7" swAng="f8"/>
                </a:path>
              </a:pathLst>
            </a:custGeom>
            <a:noFill/>
            <a:ln w="9528" cap="flat">
              <a:solidFill>
                <a:srgbClr val="7D60A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Shape 22">
              <a:extLst>
                <a:ext uri="{FF2B5EF4-FFF2-40B4-BE49-F238E27FC236}">
                  <a16:creationId xmlns:a16="http://schemas.microsoft.com/office/drawing/2014/main" id="{466CDB1A-15F7-B57B-0F41-CE83F7CD75B0}"/>
                </a:ext>
              </a:extLst>
            </p:cNvPr>
            <p:cNvSpPr/>
            <p:nvPr/>
          </p:nvSpPr>
          <p:spPr>
            <a:xfrm>
              <a:off x="15182853" y="6512942"/>
              <a:ext cx="2388385" cy="1307857"/>
            </a:xfrm>
            <a:custGeom>
              <a:avLst/>
              <a:gdLst>
                <a:gd name="f0" fmla="val 10800000"/>
                <a:gd name="f1" fmla="val 5400000"/>
                <a:gd name="f2" fmla="val 180"/>
                <a:gd name="f3" fmla="val w"/>
                <a:gd name="f4" fmla="val h"/>
                <a:gd name="f5" fmla="val 0"/>
                <a:gd name="f6" fmla="val 1423147"/>
                <a:gd name="f7" fmla="val 925046"/>
                <a:gd name="f8" fmla="val 154177"/>
                <a:gd name="f9" fmla="val 69027"/>
                <a:gd name="f10" fmla="val 1268970"/>
                <a:gd name="f11" fmla="val 1354120"/>
                <a:gd name="f12" fmla="val 770869"/>
                <a:gd name="f13" fmla="val 856019"/>
                <a:gd name="f14" fmla="+- 0 0 -90"/>
                <a:gd name="f15" fmla="*/ f3 1 1423147"/>
                <a:gd name="f16" fmla="*/ f4 1 925046"/>
                <a:gd name="f17" fmla="+- f7 0 f5"/>
                <a:gd name="f18" fmla="+- f6 0 f5"/>
                <a:gd name="f19" fmla="*/ f14 f0 1"/>
                <a:gd name="f20" fmla="*/ f18 1 1423147"/>
                <a:gd name="f21" fmla="*/ f17 1 925046"/>
                <a:gd name="f22" fmla="*/ 0 f18 1"/>
                <a:gd name="f23" fmla="*/ 154177 f17 1"/>
                <a:gd name="f24" fmla="*/ 154177 f18 1"/>
                <a:gd name="f25" fmla="*/ 0 f17 1"/>
                <a:gd name="f26" fmla="*/ 1268970 f18 1"/>
                <a:gd name="f27" fmla="*/ 1423147 f18 1"/>
                <a:gd name="f28" fmla="*/ 770869 f17 1"/>
                <a:gd name="f29" fmla="*/ 925046 f17 1"/>
                <a:gd name="f30" fmla="*/ f19 1 f2"/>
                <a:gd name="f31" fmla="*/ f22 1 1423147"/>
                <a:gd name="f32" fmla="*/ f23 1 925046"/>
                <a:gd name="f33" fmla="*/ f24 1 1423147"/>
                <a:gd name="f34" fmla="*/ f25 1 925046"/>
                <a:gd name="f35" fmla="*/ f26 1 1423147"/>
                <a:gd name="f36" fmla="*/ f27 1 1423147"/>
                <a:gd name="f37" fmla="*/ f28 1 925046"/>
                <a:gd name="f38" fmla="*/ f29 1 92504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423147" h="92504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2787A0"/>
                </a:gs>
                <a:gs pos="100000">
                  <a:srgbClr val="36B1D2"/>
                </a:gs>
              </a:gsLst>
              <a:lin ang="16200000"/>
            </a:gradFill>
            <a:ln cap="flat">
              <a:noFill/>
              <a:prstDash val="solid"/>
            </a:ln>
            <a:effectLst>
              <a:outerShdw dist="22997" dir="5400000" algn="tl">
                <a:srgbClr val="000000">
                  <a:alpha val="35000"/>
                </a:srgbClr>
              </a:outerShdw>
            </a:effectLst>
          </p:spPr>
          <p:txBody>
            <a:bodyPr vert="horz" wrap="square" lIns="94686" tIns="94686" rIns="94686" bIns="94686" anchor="ctr" anchorCtr="1" compatLnSpc="1">
              <a:noAutofit/>
            </a:bodyPr>
            <a:lstStyle/>
            <a:p>
              <a:pPr marL="0" marR="0" lvl="0" indent="0" algn="ctr"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nva Sans 1"/>
                </a:rPr>
                <a:t>Advanced Manufacturing</a:t>
              </a:r>
              <a:br>
                <a:rPr lang="en-US" sz="2400" b="1" i="0" u="none" strike="noStrike" kern="1200" cap="none" spc="0" baseline="0">
                  <a:solidFill>
                    <a:srgbClr val="000000"/>
                  </a:solidFill>
                  <a:uFillTx/>
                  <a:latin typeface="Canva Sans 1"/>
                </a:rPr>
              </a:br>
              <a:r>
                <a:rPr lang="en-US" sz="2400" b="1" i="0" u="none" strike="noStrike" kern="1200" cap="none" spc="0" baseline="0">
                  <a:solidFill>
                    <a:srgbClr val="000000"/>
                  </a:solidFill>
                  <a:uFillTx/>
                  <a:latin typeface="Canva Sans 1"/>
                </a:rPr>
                <a:t>21,000</a:t>
              </a:r>
            </a:p>
          </p:txBody>
        </p:sp>
        <p:sp>
          <p:nvSpPr>
            <p:cNvPr id="24" name="Freeform: Shape 23">
              <a:extLst>
                <a:ext uri="{FF2B5EF4-FFF2-40B4-BE49-F238E27FC236}">
                  <a16:creationId xmlns:a16="http://schemas.microsoft.com/office/drawing/2014/main" id="{654046FB-6920-8A63-8AA0-69BFD0FCDE2C}"/>
                </a:ext>
              </a:extLst>
            </p:cNvPr>
            <p:cNvSpPr/>
            <p:nvPr/>
          </p:nvSpPr>
          <p:spPr>
            <a:xfrm>
              <a:off x="8384499" y="730157"/>
              <a:ext cx="8399733" cy="8727353"/>
            </a:xfrm>
            <a:custGeom>
              <a:avLst/>
              <a:gdLst>
                <a:gd name="f0" fmla="val w"/>
                <a:gd name="f1" fmla="val h"/>
                <a:gd name="f2" fmla="val 0"/>
                <a:gd name="f3" fmla="val 7098711"/>
                <a:gd name="f4" fmla="val 6297828"/>
                <a:gd name="f5" fmla="val 5795201"/>
                <a:gd name="f6" fmla="val 3549355"/>
                <a:gd name="f7" fmla="val 2355187"/>
                <a:gd name="f8" fmla="val 1062776"/>
                <a:gd name="f9" fmla="*/ f0 1 7098711"/>
                <a:gd name="f10" fmla="*/ f1 1 7098711"/>
                <a:gd name="f11" fmla="+- f3 0 f2"/>
                <a:gd name="f12" fmla="*/ f11 1 7098711"/>
                <a:gd name="f13" fmla="*/ 0 1 f12"/>
                <a:gd name="f14" fmla="*/ 7098711 1 f12"/>
                <a:gd name="f15" fmla="*/ f13 f9 1"/>
                <a:gd name="f16" fmla="*/ f14 f9 1"/>
                <a:gd name="f17" fmla="*/ f14 f10 1"/>
                <a:gd name="f18" fmla="*/ f13 f10 1"/>
              </a:gdLst>
              <a:ahLst/>
              <a:cxnLst>
                <a:cxn ang="3cd4">
                  <a:pos x="hc" y="t"/>
                </a:cxn>
                <a:cxn ang="0">
                  <a:pos x="r" y="vc"/>
                </a:cxn>
                <a:cxn ang="cd4">
                  <a:pos x="hc" y="b"/>
                </a:cxn>
                <a:cxn ang="cd2">
                  <a:pos x="l" y="vc"/>
                </a:cxn>
              </a:cxnLst>
              <a:rect l="f15" t="f18" r="f16" b="f17"/>
              <a:pathLst>
                <a:path w="7098711" h="7098711">
                  <a:moveTo>
                    <a:pt x="f4" y="f5"/>
                  </a:moveTo>
                  <a:arcTo wR="f6" hR="f6" stAng="f7" swAng="f8"/>
                </a:path>
              </a:pathLst>
            </a:custGeom>
            <a:noFill/>
            <a:ln w="9528" cap="flat">
              <a:solidFill>
                <a:srgbClr val="46AAC5"/>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5" name="Freeform: Shape 24">
              <a:extLst>
                <a:ext uri="{FF2B5EF4-FFF2-40B4-BE49-F238E27FC236}">
                  <a16:creationId xmlns:a16="http://schemas.microsoft.com/office/drawing/2014/main" id="{206FBFA1-0491-5F5B-DAE4-682AE09FEF34}"/>
                </a:ext>
              </a:extLst>
            </p:cNvPr>
            <p:cNvSpPr/>
            <p:nvPr/>
          </p:nvSpPr>
          <p:spPr>
            <a:xfrm>
              <a:off x="13178826" y="8625708"/>
              <a:ext cx="1965109" cy="1137275"/>
            </a:xfrm>
            <a:custGeom>
              <a:avLst/>
              <a:gdLst>
                <a:gd name="f0" fmla="val 10800000"/>
                <a:gd name="f1" fmla="val 5400000"/>
                <a:gd name="f2" fmla="val 180"/>
                <a:gd name="f3" fmla="val w"/>
                <a:gd name="f4" fmla="val h"/>
                <a:gd name="f5" fmla="val 0"/>
                <a:gd name="f6" fmla="val 1423147"/>
                <a:gd name="f7" fmla="val 925046"/>
                <a:gd name="f8" fmla="val 154177"/>
                <a:gd name="f9" fmla="val 69027"/>
                <a:gd name="f10" fmla="val 1268970"/>
                <a:gd name="f11" fmla="val 1354120"/>
                <a:gd name="f12" fmla="val 770869"/>
                <a:gd name="f13" fmla="val 856019"/>
                <a:gd name="f14" fmla="+- 0 0 -90"/>
                <a:gd name="f15" fmla="*/ f3 1 1423147"/>
                <a:gd name="f16" fmla="*/ f4 1 925046"/>
                <a:gd name="f17" fmla="+- f7 0 f5"/>
                <a:gd name="f18" fmla="+- f6 0 f5"/>
                <a:gd name="f19" fmla="*/ f14 f0 1"/>
                <a:gd name="f20" fmla="*/ f18 1 1423147"/>
                <a:gd name="f21" fmla="*/ f17 1 925046"/>
                <a:gd name="f22" fmla="*/ 0 f18 1"/>
                <a:gd name="f23" fmla="*/ 154177 f17 1"/>
                <a:gd name="f24" fmla="*/ 154177 f18 1"/>
                <a:gd name="f25" fmla="*/ 0 f17 1"/>
                <a:gd name="f26" fmla="*/ 1268970 f18 1"/>
                <a:gd name="f27" fmla="*/ 1423147 f18 1"/>
                <a:gd name="f28" fmla="*/ 770869 f17 1"/>
                <a:gd name="f29" fmla="*/ 925046 f17 1"/>
                <a:gd name="f30" fmla="*/ f19 1 f2"/>
                <a:gd name="f31" fmla="*/ f22 1 1423147"/>
                <a:gd name="f32" fmla="*/ f23 1 925046"/>
                <a:gd name="f33" fmla="*/ f24 1 1423147"/>
                <a:gd name="f34" fmla="*/ f25 1 925046"/>
                <a:gd name="f35" fmla="*/ f26 1 1423147"/>
                <a:gd name="f36" fmla="*/ f27 1 1423147"/>
                <a:gd name="f37" fmla="*/ f28 1 925046"/>
                <a:gd name="f38" fmla="*/ f29 1 92504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423147" h="92504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CB6C1D"/>
                </a:gs>
                <a:gs pos="100000">
                  <a:srgbClr val="FF8F2A"/>
                </a:gs>
              </a:gsLst>
              <a:lin ang="16200000"/>
            </a:gradFill>
            <a:ln cap="flat">
              <a:noFill/>
              <a:prstDash val="solid"/>
            </a:ln>
            <a:effectLst>
              <a:outerShdw dist="22997" dir="5400000" algn="tl">
                <a:srgbClr val="000000">
                  <a:alpha val="35000"/>
                </a:srgbClr>
              </a:outerShdw>
            </a:effectLst>
          </p:spPr>
          <p:txBody>
            <a:bodyPr vert="horz" wrap="square" lIns="94686" tIns="94686" rIns="94686" bIns="94686" anchor="ctr" anchorCtr="1" compatLnSpc="1">
              <a:noAutofit/>
            </a:bodyPr>
            <a:lstStyle/>
            <a:p>
              <a:pPr marL="0" marR="0" lvl="0" indent="0" algn="ctr"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nva Sans 1"/>
                </a:rPr>
                <a:t>Agri-Tech</a:t>
              </a:r>
              <a:br>
                <a:rPr lang="en-US" sz="2400" b="1" i="0" u="none" strike="noStrike" kern="1200" cap="none" spc="0" baseline="0">
                  <a:solidFill>
                    <a:srgbClr val="000000"/>
                  </a:solidFill>
                  <a:uFillTx/>
                  <a:latin typeface="Canva Sans 1"/>
                </a:rPr>
              </a:br>
              <a:r>
                <a:rPr lang="en-US" sz="2400" b="1" i="0" u="none" strike="noStrike" kern="1200" cap="none" spc="0" baseline="0">
                  <a:solidFill>
                    <a:srgbClr val="000000"/>
                  </a:solidFill>
                  <a:uFillTx/>
                  <a:latin typeface="Canva Sans 1"/>
                </a:rPr>
                <a:t>34,000</a:t>
              </a:r>
            </a:p>
          </p:txBody>
        </p:sp>
        <p:sp>
          <p:nvSpPr>
            <p:cNvPr id="26" name="Freeform: Shape 25">
              <a:extLst>
                <a:ext uri="{FF2B5EF4-FFF2-40B4-BE49-F238E27FC236}">
                  <a16:creationId xmlns:a16="http://schemas.microsoft.com/office/drawing/2014/main" id="{98956175-5812-4437-FE93-135FADE8DF68}"/>
                </a:ext>
              </a:extLst>
            </p:cNvPr>
            <p:cNvSpPr/>
            <p:nvPr/>
          </p:nvSpPr>
          <p:spPr>
            <a:xfrm>
              <a:off x="8384499" y="730157"/>
              <a:ext cx="8399733" cy="8727353"/>
            </a:xfrm>
            <a:custGeom>
              <a:avLst/>
              <a:gdLst>
                <a:gd name="f0" fmla="val w"/>
                <a:gd name="f1" fmla="val h"/>
                <a:gd name="f2" fmla="val 0"/>
                <a:gd name="f3" fmla="val 7098711"/>
                <a:gd name="f4" fmla="val 4041784"/>
                <a:gd name="f5" fmla="val 7064386"/>
                <a:gd name="f6" fmla="val 3549355"/>
                <a:gd name="f7" fmla="val 4921512"/>
                <a:gd name="f8" fmla="val 956976"/>
                <a:gd name="f9" fmla="*/ f0 1 7098711"/>
                <a:gd name="f10" fmla="*/ f1 1 7098711"/>
                <a:gd name="f11" fmla="+- f3 0 f2"/>
                <a:gd name="f12" fmla="*/ f11 1 7098711"/>
                <a:gd name="f13" fmla="*/ 0 1 f12"/>
                <a:gd name="f14" fmla="*/ 7098711 1 f12"/>
                <a:gd name="f15" fmla="*/ f13 f9 1"/>
                <a:gd name="f16" fmla="*/ f14 f9 1"/>
                <a:gd name="f17" fmla="*/ f14 f10 1"/>
                <a:gd name="f18" fmla="*/ f13 f10 1"/>
              </a:gdLst>
              <a:ahLst/>
              <a:cxnLst>
                <a:cxn ang="3cd4">
                  <a:pos x="hc" y="t"/>
                </a:cxn>
                <a:cxn ang="0">
                  <a:pos x="r" y="vc"/>
                </a:cxn>
                <a:cxn ang="cd4">
                  <a:pos x="hc" y="b"/>
                </a:cxn>
                <a:cxn ang="cd2">
                  <a:pos x="l" y="vc"/>
                </a:cxn>
              </a:cxnLst>
              <a:rect l="f15" t="f18" r="f16" b="f17"/>
              <a:pathLst>
                <a:path w="7098711" h="7098711">
                  <a:moveTo>
                    <a:pt x="f4" y="f5"/>
                  </a:moveTo>
                  <a:arcTo wR="f6" hR="f6" stAng="f7" swAng="f8"/>
                </a:path>
              </a:pathLst>
            </a:custGeom>
            <a:noFill/>
            <a:ln w="9528" cap="flat">
              <a:solidFill>
                <a:srgbClr val="F6924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7" name="Freeform: Shape 26">
              <a:extLst>
                <a:ext uri="{FF2B5EF4-FFF2-40B4-BE49-F238E27FC236}">
                  <a16:creationId xmlns:a16="http://schemas.microsoft.com/office/drawing/2014/main" id="{53286B5B-43C9-3A20-5F0C-C12AB06CEBCE}"/>
                </a:ext>
              </a:extLst>
            </p:cNvPr>
            <p:cNvSpPr/>
            <p:nvPr/>
          </p:nvSpPr>
          <p:spPr>
            <a:xfrm>
              <a:off x="10024804" y="8625708"/>
              <a:ext cx="1965109" cy="1137275"/>
            </a:xfrm>
            <a:custGeom>
              <a:avLst/>
              <a:gdLst>
                <a:gd name="f0" fmla="val 10800000"/>
                <a:gd name="f1" fmla="val 5400000"/>
                <a:gd name="f2" fmla="val 180"/>
                <a:gd name="f3" fmla="val w"/>
                <a:gd name="f4" fmla="val h"/>
                <a:gd name="f5" fmla="val 0"/>
                <a:gd name="f6" fmla="val 1423147"/>
                <a:gd name="f7" fmla="val 925046"/>
                <a:gd name="f8" fmla="val 154177"/>
                <a:gd name="f9" fmla="val 69027"/>
                <a:gd name="f10" fmla="val 1268970"/>
                <a:gd name="f11" fmla="val 1354120"/>
                <a:gd name="f12" fmla="val 770869"/>
                <a:gd name="f13" fmla="val 856019"/>
                <a:gd name="f14" fmla="+- 0 0 -90"/>
                <a:gd name="f15" fmla="*/ f3 1 1423147"/>
                <a:gd name="f16" fmla="*/ f4 1 925046"/>
                <a:gd name="f17" fmla="+- f7 0 f5"/>
                <a:gd name="f18" fmla="+- f6 0 f5"/>
                <a:gd name="f19" fmla="*/ f14 f0 1"/>
                <a:gd name="f20" fmla="*/ f18 1 1423147"/>
                <a:gd name="f21" fmla="*/ f17 1 925046"/>
                <a:gd name="f22" fmla="*/ 0 f18 1"/>
                <a:gd name="f23" fmla="*/ 154177 f17 1"/>
                <a:gd name="f24" fmla="*/ 154177 f18 1"/>
                <a:gd name="f25" fmla="*/ 0 f17 1"/>
                <a:gd name="f26" fmla="*/ 1268970 f18 1"/>
                <a:gd name="f27" fmla="*/ 1423147 f18 1"/>
                <a:gd name="f28" fmla="*/ 770869 f17 1"/>
                <a:gd name="f29" fmla="*/ 925046 f17 1"/>
                <a:gd name="f30" fmla="*/ f19 1 f2"/>
                <a:gd name="f31" fmla="*/ f22 1 1423147"/>
                <a:gd name="f32" fmla="*/ f23 1 925046"/>
                <a:gd name="f33" fmla="*/ f24 1 1423147"/>
                <a:gd name="f34" fmla="*/ f25 1 925046"/>
                <a:gd name="f35" fmla="*/ f26 1 1423147"/>
                <a:gd name="f36" fmla="*/ f27 1 1423147"/>
                <a:gd name="f37" fmla="*/ f28 1 925046"/>
                <a:gd name="f38" fmla="*/ f29 1 92504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423147" h="92504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9B2D2A"/>
                </a:gs>
                <a:gs pos="100000">
                  <a:srgbClr val="CB3D3A"/>
                </a:gs>
              </a:gsLst>
              <a:lin ang="16200000"/>
            </a:gradFill>
            <a:ln cap="flat">
              <a:noFill/>
              <a:prstDash val="solid"/>
            </a:ln>
            <a:effectLst>
              <a:outerShdw dist="22997" dir="5400000" algn="tl">
                <a:srgbClr val="000000">
                  <a:alpha val="35000"/>
                </a:srgbClr>
              </a:outerShdw>
            </a:effectLst>
          </p:spPr>
          <p:txBody>
            <a:bodyPr vert="horz" wrap="square" lIns="94686" tIns="94686" rIns="94686" bIns="94686" anchor="ctr" anchorCtr="1" compatLnSpc="1">
              <a:noAutofit/>
            </a:bodyPr>
            <a:lstStyle/>
            <a:p>
              <a:pPr marL="0" marR="0" lvl="0" indent="0" algn="ctr"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nva Sans 1"/>
                </a:rPr>
                <a:t>Retail </a:t>
              </a:r>
              <a:br>
                <a:rPr lang="en-US" sz="2400" b="1" i="0" u="none" strike="noStrike" kern="1200" cap="none" spc="0" baseline="0">
                  <a:solidFill>
                    <a:srgbClr val="000000"/>
                  </a:solidFill>
                  <a:uFillTx/>
                  <a:latin typeface="Canva Sans 1"/>
                </a:rPr>
              </a:br>
              <a:r>
                <a:rPr lang="en-US" sz="2400" b="1" i="0" u="none" strike="noStrike" kern="1200" cap="none" spc="0" baseline="0">
                  <a:solidFill>
                    <a:srgbClr val="000000"/>
                  </a:solidFill>
                  <a:uFillTx/>
                  <a:latin typeface="Canva Sans 1"/>
                </a:rPr>
                <a:t>31,000</a:t>
              </a:r>
            </a:p>
          </p:txBody>
        </p:sp>
        <p:sp>
          <p:nvSpPr>
            <p:cNvPr id="28" name="Freeform: Shape 27">
              <a:extLst>
                <a:ext uri="{FF2B5EF4-FFF2-40B4-BE49-F238E27FC236}">
                  <a16:creationId xmlns:a16="http://schemas.microsoft.com/office/drawing/2014/main" id="{912B37CB-920C-AD68-7255-E459ADCD2F5F}"/>
                </a:ext>
              </a:extLst>
            </p:cNvPr>
            <p:cNvSpPr/>
            <p:nvPr/>
          </p:nvSpPr>
          <p:spPr>
            <a:xfrm>
              <a:off x="8384499" y="730157"/>
              <a:ext cx="8399733" cy="8727353"/>
            </a:xfrm>
            <a:custGeom>
              <a:avLst/>
              <a:gdLst>
                <a:gd name="f0" fmla="val w"/>
                <a:gd name="f1" fmla="val h"/>
                <a:gd name="f2" fmla="val 0"/>
                <a:gd name="f3" fmla="val 7098711"/>
                <a:gd name="f4" fmla="val 1614473"/>
                <a:gd name="f5" fmla="val 6524949"/>
                <a:gd name="f6" fmla="val 3549355"/>
                <a:gd name="f7" fmla="val 7382038"/>
                <a:gd name="f8" fmla="val 1062776"/>
                <a:gd name="f9" fmla="*/ f0 1 7098711"/>
                <a:gd name="f10" fmla="*/ f1 1 7098711"/>
                <a:gd name="f11" fmla="+- f3 0 f2"/>
                <a:gd name="f12" fmla="*/ f11 1 7098711"/>
                <a:gd name="f13" fmla="*/ 0 1 f12"/>
                <a:gd name="f14" fmla="*/ 7098711 1 f12"/>
                <a:gd name="f15" fmla="*/ f13 f9 1"/>
                <a:gd name="f16" fmla="*/ f14 f9 1"/>
                <a:gd name="f17" fmla="*/ f14 f10 1"/>
                <a:gd name="f18" fmla="*/ f13 f10 1"/>
              </a:gdLst>
              <a:ahLst/>
              <a:cxnLst>
                <a:cxn ang="3cd4">
                  <a:pos x="hc" y="t"/>
                </a:cxn>
                <a:cxn ang="0">
                  <a:pos x="r" y="vc"/>
                </a:cxn>
                <a:cxn ang="cd4">
                  <a:pos x="hc" y="b"/>
                </a:cxn>
                <a:cxn ang="cd2">
                  <a:pos x="l" y="vc"/>
                </a:cxn>
              </a:cxnLst>
              <a:rect l="f15" t="f18" r="f16" b="f17"/>
              <a:pathLst>
                <a:path w="7098711" h="7098711">
                  <a:moveTo>
                    <a:pt x="f4" y="f5"/>
                  </a:moveTo>
                  <a:arcTo wR="f6" hR="f6" stAng="f7" swAng="f8"/>
                </a:path>
              </a:pathLst>
            </a:custGeom>
            <a:noFill/>
            <a:ln w="9528" cap="flat">
              <a:solidFill>
                <a:srgbClr val="BE4B48"/>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9" name="Freeform: Shape 28">
              <a:extLst>
                <a:ext uri="{FF2B5EF4-FFF2-40B4-BE49-F238E27FC236}">
                  <a16:creationId xmlns:a16="http://schemas.microsoft.com/office/drawing/2014/main" id="{42CB96BD-5CAF-851B-F514-B97288ACA957}"/>
                </a:ext>
              </a:extLst>
            </p:cNvPr>
            <p:cNvSpPr/>
            <p:nvPr/>
          </p:nvSpPr>
          <p:spPr>
            <a:xfrm>
              <a:off x="7899208" y="6707032"/>
              <a:ext cx="1889955" cy="1137275"/>
            </a:xfrm>
            <a:custGeom>
              <a:avLst/>
              <a:gdLst>
                <a:gd name="f0" fmla="val 10800000"/>
                <a:gd name="f1" fmla="val 5400000"/>
                <a:gd name="f2" fmla="val 180"/>
                <a:gd name="f3" fmla="val w"/>
                <a:gd name="f4" fmla="val h"/>
                <a:gd name="f5" fmla="val 0"/>
                <a:gd name="f6" fmla="val 1423147"/>
                <a:gd name="f7" fmla="val 925046"/>
                <a:gd name="f8" fmla="val 154177"/>
                <a:gd name="f9" fmla="val 69027"/>
                <a:gd name="f10" fmla="val 1268970"/>
                <a:gd name="f11" fmla="val 1354120"/>
                <a:gd name="f12" fmla="val 770869"/>
                <a:gd name="f13" fmla="val 856019"/>
                <a:gd name="f14" fmla="+- 0 0 -90"/>
                <a:gd name="f15" fmla="*/ f3 1 1423147"/>
                <a:gd name="f16" fmla="*/ f4 1 925046"/>
                <a:gd name="f17" fmla="+- f7 0 f5"/>
                <a:gd name="f18" fmla="+- f6 0 f5"/>
                <a:gd name="f19" fmla="*/ f14 f0 1"/>
                <a:gd name="f20" fmla="*/ f18 1 1423147"/>
                <a:gd name="f21" fmla="*/ f17 1 925046"/>
                <a:gd name="f22" fmla="*/ 0 f18 1"/>
                <a:gd name="f23" fmla="*/ 154177 f17 1"/>
                <a:gd name="f24" fmla="*/ 154177 f18 1"/>
                <a:gd name="f25" fmla="*/ 0 f17 1"/>
                <a:gd name="f26" fmla="*/ 1268970 f18 1"/>
                <a:gd name="f27" fmla="*/ 1423147 f18 1"/>
                <a:gd name="f28" fmla="*/ 770869 f17 1"/>
                <a:gd name="f29" fmla="*/ 925046 f17 1"/>
                <a:gd name="f30" fmla="*/ f19 1 f2"/>
                <a:gd name="f31" fmla="*/ f22 1 1423147"/>
                <a:gd name="f32" fmla="*/ f23 1 925046"/>
                <a:gd name="f33" fmla="*/ f24 1 1423147"/>
                <a:gd name="f34" fmla="*/ f25 1 925046"/>
                <a:gd name="f35" fmla="*/ f26 1 1423147"/>
                <a:gd name="f36" fmla="*/ f27 1 1423147"/>
                <a:gd name="f37" fmla="*/ f28 1 925046"/>
                <a:gd name="f38" fmla="*/ f29 1 92504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423147" h="92504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769535"/>
                </a:gs>
                <a:gs pos="100000">
                  <a:srgbClr val="9BC348"/>
                </a:gs>
              </a:gsLst>
              <a:lin ang="16200000"/>
            </a:gradFill>
            <a:ln cap="flat">
              <a:noFill/>
              <a:prstDash val="solid"/>
            </a:ln>
            <a:effectLst>
              <a:outerShdw dist="22997" dir="5400000" algn="tl">
                <a:srgbClr val="000000">
                  <a:alpha val="35000"/>
                </a:srgbClr>
              </a:outerShdw>
            </a:effectLst>
          </p:spPr>
          <p:txBody>
            <a:bodyPr vert="horz" wrap="square" lIns="94686" tIns="94686" rIns="94686" bIns="94686" anchor="ctr" anchorCtr="1" compatLnSpc="1">
              <a:noAutofit/>
            </a:bodyPr>
            <a:lstStyle/>
            <a:p>
              <a:pPr marL="0" marR="0" lvl="0" indent="0" algn="ctr"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nva Sans 1"/>
                </a:rPr>
                <a:t>Education</a:t>
              </a:r>
              <a:br>
                <a:rPr lang="en-US" sz="2400" b="0" i="0" u="none" strike="noStrike" kern="1200" cap="none" spc="0" baseline="0">
                  <a:solidFill>
                    <a:srgbClr val="000000"/>
                  </a:solidFill>
                  <a:uFillTx/>
                  <a:latin typeface="Canva Sans 1"/>
                </a:rPr>
              </a:br>
              <a:r>
                <a:rPr lang="en-US" sz="2400" b="1" i="0" u="none" strike="noStrike" kern="1200" cap="none" spc="0" baseline="0">
                  <a:solidFill>
                    <a:srgbClr val="000000"/>
                  </a:solidFill>
                  <a:uFillTx/>
                  <a:latin typeface="Canva Sans 1"/>
                </a:rPr>
                <a:t>48,400</a:t>
              </a:r>
            </a:p>
          </p:txBody>
        </p:sp>
        <p:sp>
          <p:nvSpPr>
            <p:cNvPr id="30" name="Freeform: Shape 29">
              <a:extLst>
                <a:ext uri="{FF2B5EF4-FFF2-40B4-BE49-F238E27FC236}">
                  <a16:creationId xmlns:a16="http://schemas.microsoft.com/office/drawing/2014/main" id="{37D439CD-0BAF-C8C6-0D5E-9ABFB6D1009F}"/>
                </a:ext>
              </a:extLst>
            </p:cNvPr>
            <p:cNvSpPr/>
            <p:nvPr/>
          </p:nvSpPr>
          <p:spPr>
            <a:xfrm>
              <a:off x="8384499" y="730157"/>
              <a:ext cx="8399733" cy="8727353"/>
            </a:xfrm>
            <a:custGeom>
              <a:avLst/>
              <a:gdLst>
                <a:gd name="f0" fmla="val w"/>
                <a:gd name="f1" fmla="val h"/>
                <a:gd name="f2" fmla="val 0"/>
                <a:gd name="f3" fmla="val 7098711"/>
                <a:gd name="f4" fmla="val 245983"/>
                <a:gd name="f5" fmla="val 4847684"/>
                <a:gd name="f6" fmla="val 3549355"/>
                <a:gd name="f7" fmla="val 9512617"/>
                <a:gd name="f8" fmla="val 1422008"/>
                <a:gd name="f9" fmla="*/ f0 1 7098711"/>
                <a:gd name="f10" fmla="*/ f1 1 7098711"/>
                <a:gd name="f11" fmla="+- f3 0 f2"/>
                <a:gd name="f12" fmla="*/ f11 1 7098711"/>
                <a:gd name="f13" fmla="*/ 0 1 f12"/>
                <a:gd name="f14" fmla="*/ 7098711 1 f12"/>
                <a:gd name="f15" fmla="*/ f13 f9 1"/>
                <a:gd name="f16" fmla="*/ f14 f9 1"/>
                <a:gd name="f17" fmla="*/ f14 f10 1"/>
                <a:gd name="f18" fmla="*/ f13 f10 1"/>
              </a:gdLst>
              <a:ahLst/>
              <a:cxnLst>
                <a:cxn ang="3cd4">
                  <a:pos x="hc" y="t"/>
                </a:cxn>
                <a:cxn ang="0">
                  <a:pos x="r" y="vc"/>
                </a:cxn>
                <a:cxn ang="cd4">
                  <a:pos x="hc" y="b"/>
                </a:cxn>
                <a:cxn ang="cd2">
                  <a:pos x="l" y="vc"/>
                </a:cxn>
              </a:cxnLst>
              <a:rect l="f15" t="f18" r="f16" b="f17"/>
              <a:pathLst>
                <a:path w="7098711" h="7098711">
                  <a:moveTo>
                    <a:pt x="f4" y="f5"/>
                  </a:moveTo>
                  <a:arcTo wR="f6" hR="f6" stAng="f7" swAng="f8"/>
                </a:path>
              </a:pathLst>
            </a:custGeom>
            <a:noFill/>
            <a:ln w="9528" cap="flat">
              <a:solidFill>
                <a:srgbClr val="98B954"/>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1" name="Freeform: Shape 30">
              <a:extLst>
                <a:ext uri="{FF2B5EF4-FFF2-40B4-BE49-F238E27FC236}">
                  <a16:creationId xmlns:a16="http://schemas.microsoft.com/office/drawing/2014/main" id="{0EA7F8D0-2DBC-78FF-973F-E656A1DBA185}"/>
                </a:ext>
              </a:extLst>
            </p:cNvPr>
            <p:cNvSpPr/>
            <p:nvPr/>
          </p:nvSpPr>
          <p:spPr>
            <a:xfrm>
              <a:off x="7532982" y="3556403"/>
              <a:ext cx="1946474" cy="1137275"/>
            </a:xfrm>
            <a:custGeom>
              <a:avLst/>
              <a:gdLst>
                <a:gd name="f0" fmla="val 10800000"/>
                <a:gd name="f1" fmla="val 5400000"/>
                <a:gd name="f2" fmla="val 180"/>
                <a:gd name="f3" fmla="val w"/>
                <a:gd name="f4" fmla="val h"/>
                <a:gd name="f5" fmla="val 0"/>
                <a:gd name="f6" fmla="val 1423147"/>
                <a:gd name="f7" fmla="val 925046"/>
                <a:gd name="f8" fmla="val 154177"/>
                <a:gd name="f9" fmla="val 69027"/>
                <a:gd name="f10" fmla="val 1268970"/>
                <a:gd name="f11" fmla="val 1354120"/>
                <a:gd name="f12" fmla="val 770869"/>
                <a:gd name="f13" fmla="val 856019"/>
                <a:gd name="f14" fmla="+- 0 0 -90"/>
                <a:gd name="f15" fmla="*/ f3 1 1423147"/>
                <a:gd name="f16" fmla="*/ f4 1 925046"/>
                <a:gd name="f17" fmla="+- f7 0 f5"/>
                <a:gd name="f18" fmla="+- f6 0 f5"/>
                <a:gd name="f19" fmla="*/ f14 f0 1"/>
                <a:gd name="f20" fmla="*/ f18 1 1423147"/>
                <a:gd name="f21" fmla="*/ f17 1 925046"/>
                <a:gd name="f22" fmla="*/ 0 f18 1"/>
                <a:gd name="f23" fmla="*/ 154177 f17 1"/>
                <a:gd name="f24" fmla="*/ 154177 f18 1"/>
                <a:gd name="f25" fmla="*/ 0 f17 1"/>
                <a:gd name="f26" fmla="*/ 1268970 f18 1"/>
                <a:gd name="f27" fmla="*/ 1423147 f18 1"/>
                <a:gd name="f28" fmla="*/ 770869 f17 1"/>
                <a:gd name="f29" fmla="*/ 925046 f17 1"/>
                <a:gd name="f30" fmla="*/ f19 1 f2"/>
                <a:gd name="f31" fmla="*/ f22 1 1423147"/>
                <a:gd name="f32" fmla="*/ f23 1 925046"/>
                <a:gd name="f33" fmla="*/ f24 1 1423147"/>
                <a:gd name="f34" fmla="*/ f25 1 925046"/>
                <a:gd name="f35" fmla="*/ f26 1 1423147"/>
                <a:gd name="f36" fmla="*/ f27 1 1423147"/>
                <a:gd name="f37" fmla="*/ f28 1 925046"/>
                <a:gd name="f38" fmla="*/ f29 1 92504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423147" h="92504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5D417E"/>
                </a:gs>
                <a:gs pos="100000">
                  <a:srgbClr val="7B58A6"/>
                </a:gs>
              </a:gsLst>
              <a:lin ang="16200000"/>
            </a:gradFill>
            <a:ln cap="flat">
              <a:noFill/>
              <a:prstDash val="solid"/>
            </a:ln>
            <a:effectLst>
              <a:outerShdw dist="22997" dir="5400000" algn="tl">
                <a:srgbClr val="000000">
                  <a:alpha val="35000"/>
                </a:srgbClr>
              </a:outerShdw>
            </a:effectLst>
          </p:spPr>
          <p:txBody>
            <a:bodyPr vert="horz" wrap="square" lIns="94686" tIns="94686" rIns="94686" bIns="94686" anchor="ctr" anchorCtr="1" compatLnSpc="1">
              <a:noAutofit/>
            </a:bodyPr>
            <a:lstStyle/>
            <a:p>
              <a:pPr marL="0" marR="0" lvl="0" indent="0" algn="ctr"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nva Sans 1"/>
                </a:rPr>
                <a:t>Health</a:t>
              </a:r>
              <a:br>
                <a:rPr lang="en-US" sz="2400" b="1" i="0" u="none" strike="noStrike" kern="1200" cap="none" spc="0" baseline="0">
                  <a:solidFill>
                    <a:srgbClr val="000000"/>
                  </a:solidFill>
                  <a:uFillTx/>
                  <a:latin typeface="Canva Sans 1"/>
                </a:rPr>
              </a:br>
              <a:r>
                <a:rPr lang="en-US" sz="2400" b="1" i="0" u="none" strike="noStrike" kern="1200" cap="none" spc="0" baseline="0">
                  <a:solidFill>
                    <a:srgbClr val="000000"/>
                  </a:solidFill>
                  <a:uFillTx/>
                  <a:latin typeface="Canva Sans 1"/>
                </a:rPr>
                <a:t>39,300</a:t>
              </a:r>
            </a:p>
          </p:txBody>
        </p:sp>
        <p:sp>
          <p:nvSpPr>
            <p:cNvPr id="32" name="Freeform: Shape 31">
              <a:extLst>
                <a:ext uri="{FF2B5EF4-FFF2-40B4-BE49-F238E27FC236}">
                  <a16:creationId xmlns:a16="http://schemas.microsoft.com/office/drawing/2014/main" id="{8B67212F-4381-C59C-6C86-7B7BF2EE97A2}"/>
                </a:ext>
              </a:extLst>
            </p:cNvPr>
            <p:cNvSpPr/>
            <p:nvPr/>
          </p:nvSpPr>
          <p:spPr>
            <a:xfrm>
              <a:off x="8384499" y="730157"/>
              <a:ext cx="8399733" cy="8727353"/>
            </a:xfrm>
            <a:custGeom>
              <a:avLst/>
              <a:gdLst>
                <a:gd name="f0" fmla="val w"/>
                <a:gd name="f1" fmla="val h"/>
                <a:gd name="f2" fmla="val 0"/>
                <a:gd name="f3" fmla="val 7098711"/>
                <a:gd name="f4" fmla="val 172038"/>
                <a:gd name="f5" fmla="val 2457725"/>
                <a:gd name="f6" fmla="val 3549355"/>
                <a:gd name="f7" fmla="val 11874725"/>
                <a:gd name="f8" fmla="val 1280747"/>
                <a:gd name="f9" fmla="*/ f0 1 7098711"/>
                <a:gd name="f10" fmla="*/ f1 1 7098711"/>
                <a:gd name="f11" fmla="+- f3 0 f2"/>
                <a:gd name="f12" fmla="*/ f11 1 7098711"/>
                <a:gd name="f13" fmla="*/ 0 1 f12"/>
                <a:gd name="f14" fmla="*/ 7098711 1 f12"/>
                <a:gd name="f15" fmla="*/ f13 f9 1"/>
                <a:gd name="f16" fmla="*/ f14 f9 1"/>
                <a:gd name="f17" fmla="*/ f14 f10 1"/>
                <a:gd name="f18" fmla="*/ f13 f10 1"/>
              </a:gdLst>
              <a:ahLst/>
              <a:cxnLst>
                <a:cxn ang="3cd4">
                  <a:pos x="hc" y="t"/>
                </a:cxn>
                <a:cxn ang="0">
                  <a:pos x="r" y="vc"/>
                </a:cxn>
                <a:cxn ang="cd4">
                  <a:pos x="hc" y="b"/>
                </a:cxn>
                <a:cxn ang="cd2">
                  <a:pos x="l" y="vc"/>
                </a:cxn>
              </a:cxnLst>
              <a:rect l="f15" t="f18" r="f16" b="f17"/>
              <a:pathLst>
                <a:path w="7098711" h="7098711">
                  <a:moveTo>
                    <a:pt x="f4" y="f5"/>
                  </a:moveTo>
                  <a:arcTo wR="f6" hR="f6" stAng="f7" swAng="f8"/>
                </a:path>
              </a:pathLst>
            </a:custGeom>
            <a:noFill/>
            <a:ln w="9528" cap="flat">
              <a:solidFill>
                <a:srgbClr val="7D60A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3" name="Freeform: Shape 32">
              <a:extLst>
                <a:ext uri="{FF2B5EF4-FFF2-40B4-BE49-F238E27FC236}">
                  <a16:creationId xmlns:a16="http://schemas.microsoft.com/office/drawing/2014/main" id="{43A19ACB-6EC4-916F-550D-B6EE86137869}"/>
                </a:ext>
              </a:extLst>
            </p:cNvPr>
            <p:cNvSpPr/>
            <p:nvPr/>
          </p:nvSpPr>
          <p:spPr>
            <a:xfrm>
              <a:off x="8761616" y="1259211"/>
              <a:ext cx="1965109" cy="1137275"/>
            </a:xfrm>
            <a:custGeom>
              <a:avLst/>
              <a:gdLst>
                <a:gd name="f0" fmla="val 10800000"/>
                <a:gd name="f1" fmla="val 5400000"/>
                <a:gd name="f2" fmla="val 180"/>
                <a:gd name="f3" fmla="val w"/>
                <a:gd name="f4" fmla="val h"/>
                <a:gd name="f5" fmla="val 0"/>
                <a:gd name="f6" fmla="val 1423147"/>
                <a:gd name="f7" fmla="val 925046"/>
                <a:gd name="f8" fmla="val 154177"/>
                <a:gd name="f9" fmla="val 69027"/>
                <a:gd name="f10" fmla="val 1268970"/>
                <a:gd name="f11" fmla="val 1354120"/>
                <a:gd name="f12" fmla="val 770869"/>
                <a:gd name="f13" fmla="val 856019"/>
                <a:gd name="f14" fmla="+- 0 0 -90"/>
                <a:gd name="f15" fmla="*/ f3 1 1423147"/>
                <a:gd name="f16" fmla="*/ f4 1 925046"/>
                <a:gd name="f17" fmla="+- f7 0 f5"/>
                <a:gd name="f18" fmla="+- f6 0 f5"/>
                <a:gd name="f19" fmla="*/ f14 f0 1"/>
                <a:gd name="f20" fmla="*/ f18 1 1423147"/>
                <a:gd name="f21" fmla="*/ f17 1 925046"/>
                <a:gd name="f22" fmla="*/ 0 f18 1"/>
                <a:gd name="f23" fmla="*/ 154177 f17 1"/>
                <a:gd name="f24" fmla="*/ 154177 f18 1"/>
                <a:gd name="f25" fmla="*/ 0 f17 1"/>
                <a:gd name="f26" fmla="*/ 1268970 f18 1"/>
                <a:gd name="f27" fmla="*/ 1423147 f18 1"/>
                <a:gd name="f28" fmla="*/ 770869 f17 1"/>
                <a:gd name="f29" fmla="*/ 925046 f17 1"/>
                <a:gd name="f30" fmla="*/ f19 1 f2"/>
                <a:gd name="f31" fmla="*/ f22 1 1423147"/>
                <a:gd name="f32" fmla="*/ f23 1 925046"/>
                <a:gd name="f33" fmla="*/ f24 1 1423147"/>
                <a:gd name="f34" fmla="*/ f25 1 925046"/>
                <a:gd name="f35" fmla="*/ f26 1 1423147"/>
                <a:gd name="f36" fmla="*/ f27 1 1423147"/>
                <a:gd name="f37" fmla="*/ f28 1 925046"/>
                <a:gd name="f38" fmla="*/ f29 1 925046"/>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423147" h="925046">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2787A0"/>
                </a:gs>
                <a:gs pos="100000">
                  <a:srgbClr val="36B1D2"/>
                </a:gs>
              </a:gsLst>
              <a:lin ang="16200000"/>
            </a:gradFill>
            <a:ln cap="flat">
              <a:noFill/>
              <a:prstDash val="solid"/>
            </a:ln>
            <a:effectLst>
              <a:outerShdw dist="22997" dir="5400000" algn="tl">
                <a:srgbClr val="000000">
                  <a:alpha val="35000"/>
                </a:srgbClr>
              </a:outerShdw>
            </a:effectLst>
          </p:spPr>
          <p:txBody>
            <a:bodyPr vert="horz" wrap="square" lIns="94686" tIns="94686" rIns="94686" bIns="94686" anchor="ctr" anchorCtr="1" compatLnSpc="1">
              <a:noAutofit/>
            </a:bodyPr>
            <a:lstStyle/>
            <a:p>
              <a:pPr marL="0" marR="0" lvl="0" indent="0" algn="ctr"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nva Sans 1"/>
                </a:rPr>
                <a:t>Construction</a:t>
              </a:r>
              <a:br>
                <a:rPr lang="en-US" sz="2400" b="1" i="0" u="none" strike="noStrike" kern="1200" cap="none" spc="0" baseline="0">
                  <a:solidFill>
                    <a:srgbClr val="000000"/>
                  </a:solidFill>
                  <a:uFillTx/>
                  <a:latin typeface="Canva Sans 1"/>
                </a:rPr>
              </a:br>
              <a:r>
                <a:rPr lang="en-US" sz="2400" b="1" i="0" u="none" strike="noStrike" kern="1200" cap="none" spc="0" baseline="0">
                  <a:solidFill>
                    <a:srgbClr val="000000"/>
                  </a:solidFill>
                  <a:uFillTx/>
                  <a:latin typeface="Canva Sans 1"/>
                </a:rPr>
                <a:t>21,400</a:t>
              </a:r>
            </a:p>
          </p:txBody>
        </p:sp>
        <p:sp>
          <p:nvSpPr>
            <p:cNvPr id="34" name="Freeform: Shape 33">
              <a:extLst>
                <a:ext uri="{FF2B5EF4-FFF2-40B4-BE49-F238E27FC236}">
                  <a16:creationId xmlns:a16="http://schemas.microsoft.com/office/drawing/2014/main" id="{4188AF1A-A5D3-80E5-3B6C-DFB54ED0FF79}"/>
                </a:ext>
              </a:extLst>
            </p:cNvPr>
            <p:cNvSpPr/>
            <p:nvPr/>
          </p:nvSpPr>
          <p:spPr>
            <a:xfrm>
              <a:off x="8384499" y="730157"/>
              <a:ext cx="8399733" cy="8727353"/>
            </a:xfrm>
            <a:custGeom>
              <a:avLst/>
              <a:gdLst>
                <a:gd name="f0" fmla="val w"/>
                <a:gd name="f1" fmla="val h"/>
                <a:gd name="f2" fmla="val 0"/>
                <a:gd name="f3" fmla="val 7098711"/>
                <a:gd name="f4" fmla="val 1983977"/>
                <a:gd name="f5" fmla="val 363838"/>
                <a:gd name="f6" fmla="val 3549355"/>
                <a:gd name="f7" fmla="val 14629817"/>
                <a:gd name="f8" fmla="val 867455"/>
                <a:gd name="f9" fmla="*/ f0 1 7098711"/>
                <a:gd name="f10" fmla="*/ f1 1 7098711"/>
                <a:gd name="f11" fmla="+- f3 0 f2"/>
                <a:gd name="f12" fmla="*/ f11 1 7098711"/>
                <a:gd name="f13" fmla="*/ 0 1 f12"/>
                <a:gd name="f14" fmla="*/ 7098711 1 f12"/>
                <a:gd name="f15" fmla="*/ f13 f9 1"/>
                <a:gd name="f16" fmla="*/ f14 f9 1"/>
                <a:gd name="f17" fmla="*/ f14 f10 1"/>
                <a:gd name="f18" fmla="*/ f13 f10 1"/>
              </a:gdLst>
              <a:ahLst/>
              <a:cxnLst>
                <a:cxn ang="3cd4">
                  <a:pos x="hc" y="t"/>
                </a:cxn>
                <a:cxn ang="0">
                  <a:pos x="r" y="vc"/>
                </a:cxn>
                <a:cxn ang="cd4">
                  <a:pos x="hc" y="b"/>
                </a:cxn>
                <a:cxn ang="cd2">
                  <a:pos x="l" y="vc"/>
                </a:cxn>
              </a:cxnLst>
              <a:rect l="f15" t="f18" r="f16" b="f17"/>
              <a:pathLst>
                <a:path w="7098711" h="7098711">
                  <a:moveTo>
                    <a:pt x="f4" y="f5"/>
                  </a:moveTo>
                  <a:arcTo wR="f6" hR="f6" stAng="f7" swAng="f8"/>
                </a:path>
              </a:pathLst>
            </a:custGeom>
            <a:noFill/>
            <a:ln w="9528" cap="flat">
              <a:solidFill>
                <a:srgbClr val="46AAC5"/>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35" name="Oval 57">
            <a:extLst>
              <a:ext uri="{FF2B5EF4-FFF2-40B4-BE49-F238E27FC236}">
                <a16:creationId xmlns:a16="http://schemas.microsoft.com/office/drawing/2014/main" id="{D3FCCAA7-892D-A35D-0E5F-661561826C73}"/>
              </a:ext>
            </a:extLst>
          </p:cNvPr>
          <p:cNvSpPr/>
          <p:nvPr/>
        </p:nvSpPr>
        <p:spPr>
          <a:xfrm>
            <a:off x="10063721" y="2725424"/>
            <a:ext cx="5291020" cy="4799649"/>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F3FA94"/>
          </a:solidFill>
          <a:ln w="25402" cap="flat">
            <a:solidFill>
              <a:srgbClr val="1C334E"/>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6" name="TextBox 16">
            <a:extLst>
              <a:ext uri="{FF2B5EF4-FFF2-40B4-BE49-F238E27FC236}">
                <a16:creationId xmlns:a16="http://schemas.microsoft.com/office/drawing/2014/main" id="{825F67FE-51DA-3864-5158-4DDCC870D42B}"/>
              </a:ext>
            </a:extLst>
          </p:cNvPr>
          <p:cNvSpPr txBox="1"/>
          <p:nvPr/>
        </p:nvSpPr>
        <p:spPr>
          <a:xfrm>
            <a:off x="11324642" y="3854260"/>
            <a:ext cx="2796765" cy="2215993"/>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7200" b="0" i="0" u="none" strike="noStrike" kern="1200" cap="none" spc="0" baseline="0">
                <a:solidFill>
                  <a:srgbClr val="000000"/>
                </a:solidFill>
                <a:uFillTx/>
                <a:latin typeface="Bebas Neue Bold"/>
              </a:rPr>
              <a:t>MAJOR SECTORS</a:t>
            </a:r>
            <a:endParaRPr lang="en-US" sz="7200" b="0" i="0" u="none" strike="noStrike" kern="1200" cap="none" spc="0" baseline="0">
              <a:solidFill>
                <a:srgbClr val="000000"/>
              </a:solidFill>
              <a:uFillTx/>
              <a:latin typeface="Calibri"/>
              <a:cs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1">
    <p:bg>
      <p:bgPr>
        <a:solidFill>
          <a:srgbClr val="FBF3E4"/>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46024F29-4E1F-9ECA-0CB4-931186C3A370}"/>
              </a:ext>
            </a:extLst>
          </p:cNvPr>
          <p:cNvPicPr>
            <a:picLocks noChangeAspect="1"/>
          </p:cNvPicPr>
          <p:nvPr/>
        </p:nvPicPr>
        <p:blipFill>
          <a:blip r:embed="rId2"/>
          <a:srcRect l="445" r="629" b="2377"/>
          <a:stretch>
            <a:fillRect/>
          </a:stretch>
        </p:blipFill>
        <p:spPr>
          <a:xfrm>
            <a:off x="6096003" y="3178134"/>
            <a:ext cx="5357570" cy="6156362"/>
          </a:xfrm>
          <a:prstGeom prst="rect">
            <a:avLst/>
          </a:prstGeom>
          <a:noFill/>
          <a:ln cap="flat">
            <a:noFill/>
          </a:ln>
        </p:spPr>
      </p:pic>
      <p:sp>
        <p:nvSpPr>
          <p:cNvPr id="3" name="TextBox 4">
            <a:extLst>
              <a:ext uri="{FF2B5EF4-FFF2-40B4-BE49-F238E27FC236}">
                <a16:creationId xmlns:a16="http://schemas.microsoft.com/office/drawing/2014/main" id="{3FE4BA30-75E6-F6FC-82A1-9DCCE7914B34}"/>
              </a:ext>
            </a:extLst>
          </p:cNvPr>
          <p:cNvSpPr txBox="1"/>
          <p:nvPr/>
        </p:nvSpPr>
        <p:spPr>
          <a:xfrm>
            <a:off x="8582622" y="6580927"/>
            <a:ext cx="1110438"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ST IVES</a:t>
            </a:r>
          </a:p>
        </p:txBody>
      </p:sp>
      <p:grpSp>
        <p:nvGrpSpPr>
          <p:cNvPr id="4" name="Group 5">
            <a:extLst>
              <a:ext uri="{FF2B5EF4-FFF2-40B4-BE49-F238E27FC236}">
                <a16:creationId xmlns:a16="http://schemas.microsoft.com/office/drawing/2014/main" id="{62FD6FC8-CB1C-FDBE-BE0C-9E4E4A0B6234}"/>
              </a:ext>
            </a:extLst>
          </p:cNvPr>
          <p:cNvGrpSpPr/>
          <p:nvPr/>
        </p:nvGrpSpPr>
        <p:grpSpPr>
          <a:xfrm>
            <a:off x="520951" y="3718005"/>
            <a:ext cx="408617" cy="410446"/>
            <a:chOff x="520951" y="3718005"/>
            <a:chExt cx="408617" cy="410446"/>
          </a:xfrm>
        </p:grpSpPr>
        <p:sp>
          <p:nvSpPr>
            <p:cNvPr id="5" name="Freeform 6">
              <a:extLst>
                <a:ext uri="{FF2B5EF4-FFF2-40B4-BE49-F238E27FC236}">
                  <a16:creationId xmlns:a16="http://schemas.microsoft.com/office/drawing/2014/main" id="{7BF71007-A5AE-78D9-CE90-803E780AA303}"/>
                </a:ext>
              </a:extLst>
            </p:cNvPr>
            <p:cNvSpPr/>
            <p:nvPr/>
          </p:nvSpPr>
          <p:spPr>
            <a:xfrm>
              <a:off x="520951" y="3718005"/>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7">
              <a:extLst>
                <a:ext uri="{FF2B5EF4-FFF2-40B4-BE49-F238E27FC236}">
                  <a16:creationId xmlns:a16="http://schemas.microsoft.com/office/drawing/2014/main" id="{E5B900FA-9A30-27B0-7A89-94F2BC5D4D11}"/>
                </a:ext>
              </a:extLst>
            </p:cNvPr>
            <p:cNvSpPr txBox="1"/>
            <p:nvPr/>
          </p:nvSpPr>
          <p:spPr>
            <a:xfrm>
              <a:off x="558515" y="3732434"/>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1</a:t>
              </a:r>
            </a:p>
          </p:txBody>
        </p:sp>
      </p:grpSp>
      <p:sp>
        <p:nvSpPr>
          <p:cNvPr id="7" name="TextBox 8">
            <a:extLst>
              <a:ext uri="{FF2B5EF4-FFF2-40B4-BE49-F238E27FC236}">
                <a16:creationId xmlns:a16="http://schemas.microsoft.com/office/drawing/2014/main" id="{B89A1431-E825-0360-710B-28D70BEDC293}"/>
              </a:ext>
            </a:extLst>
          </p:cNvPr>
          <p:cNvSpPr txBox="1"/>
          <p:nvPr/>
        </p:nvSpPr>
        <p:spPr>
          <a:xfrm>
            <a:off x="1309183" y="8456398"/>
            <a:ext cx="3927311" cy="56028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490"/>
              </a:lnSpc>
              <a:spcBef>
                <a:spcPts val="0"/>
              </a:spcBef>
              <a:spcAft>
                <a:spcPts val="0"/>
              </a:spcAft>
              <a:buNone/>
              <a:tabLst/>
              <a:defRPr sz="1800" b="0" i="0" u="none" strike="noStrike" kern="0" cap="none" spc="0" baseline="0">
                <a:solidFill>
                  <a:srgbClr val="000000"/>
                </a:solidFill>
                <a:uFillTx/>
              </a:defRPr>
            </a:pPr>
            <a:r>
              <a:rPr lang="en-US" sz="1779" b="1" i="0" u="none" strike="noStrike" kern="1200" cap="none" spc="0" baseline="0">
                <a:solidFill>
                  <a:srgbClr val="000000"/>
                </a:solidFill>
                <a:uFillTx/>
                <a:latin typeface="Canva Sans Bold"/>
              </a:rPr>
              <a:t>Cambridge City Centre</a:t>
            </a:r>
          </a:p>
          <a:p>
            <a:pPr marL="0" marR="0" lvl="0" indent="0" algn="ctr" defTabSz="914400" rtl="0" fontAlgn="auto" hangingPunct="1">
              <a:lnSpc>
                <a:spcPts val="1960"/>
              </a:lnSpc>
              <a:spcBef>
                <a:spcPts val="0"/>
              </a:spcBef>
              <a:spcAft>
                <a:spcPts val="0"/>
              </a:spcAft>
              <a:buNone/>
              <a:tabLst/>
              <a:defRPr sz="1800" b="0" i="0" u="none" strike="noStrike" kern="0" cap="none" spc="0" baseline="0">
                <a:solidFill>
                  <a:srgbClr val="000000"/>
                </a:solidFill>
                <a:uFillTx/>
              </a:defRPr>
            </a:pPr>
            <a:r>
              <a:rPr lang="en-US" sz="1399" b="0" i="0" u="none" strike="noStrike" kern="1200" cap="none" spc="0" baseline="0">
                <a:solidFill>
                  <a:srgbClr val="000000"/>
                </a:solidFill>
                <a:uFillTx/>
                <a:latin typeface="Canva Sans"/>
              </a:rPr>
              <a:t>Educational, Retail and Hospitality hub </a:t>
            </a:r>
          </a:p>
        </p:txBody>
      </p:sp>
      <p:sp>
        <p:nvSpPr>
          <p:cNvPr id="8" name="TextBox 9">
            <a:extLst>
              <a:ext uri="{FF2B5EF4-FFF2-40B4-BE49-F238E27FC236}">
                <a16:creationId xmlns:a16="http://schemas.microsoft.com/office/drawing/2014/main" id="{EEA87664-5163-BFC6-9389-17ABFCB5810F}"/>
              </a:ext>
            </a:extLst>
          </p:cNvPr>
          <p:cNvSpPr txBox="1"/>
          <p:nvPr/>
        </p:nvSpPr>
        <p:spPr>
          <a:xfrm>
            <a:off x="1309183" y="3718800"/>
            <a:ext cx="3927311" cy="113736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520"/>
              </a:lnSpc>
              <a:spcBef>
                <a:spcPts val="0"/>
              </a:spcBef>
              <a:spcAft>
                <a:spcPts val="0"/>
              </a:spcAft>
              <a:buNone/>
              <a:tabLst/>
              <a:defRPr sz="1800" b="0" i="0" u="none" strike="noStrike" kern="0" cap="none" spc="0" baseline="0">
                <a:solidFill>
                  <a:srgbClr val="000000"/>
                </a:solidFill>
                <a:uFillTx/>
              </a:defRPr>
            </a:pPr>
            <a:r>
              <a:rPr lang="en-US" sz="1799" b="1" i="0" u="none" strike="noStrike" kern="1200" cap="none" spc="0" baseline="0">
                <a:solidFill>
                  <a:srgbClr val="000000"/>
                </a:solidFill>
                <a:uFillTx/>
                <a:latin typeface="Canva Sans Bold"/>
              </a:rPr>
              <a:t>Peterborough Advanced Manufacturing Cluster</a:t>
            </a:r>
          </a:p>
          <a:p>
            <a:pPr marL="0" marR="0" lvl="0" indent="0" algn="ctr" defTabSz="914400" rtl="0" fontAlgn="auto" hangingPunct="1">
              <a:lnSpc>
                <a:spcPts val="1960"/>
              </a:lnSpc>
              <a:spcBef>
                <a:spcPts val="0"/>
              </a:spcBef>
              <a:spcAft>
                <a:spcPts val="0"/>
              </a:spcAft>
              <a:buNone/>
              <a:tabLst/>
              <a:defRPr sz="1800" b="0" i="0" u="none" strike="noStrike" kern="0" cap="none" spc="0" baseline="0">
                <a:solidFill>
                  <a:srgbClr val="000000"/>
                </a:solidFill>
                <a:uFillTx/>
              </a:defRPr>
            </a:pPr>
            <a:r>
              <a:rPr lang="en-US" sz="1399" b="0" i="0" u="none" strike="noStrike" kern="1200" cap="none" spc="0" baseline="0">
                <a:solidFill>
                  <a:srgbClr val="000000"/>
                </a:solidFill>
                <a:uFillTx/>
                <a:latin typeface="Canva Sans"/>
              </a:rPr>
              <a:t>Close geographical concentration of robotics, metals and machinery businesses</a:t>
            </a:r>
          </a:p>
        </p:txBody>
      </p:sp>
      <p:sp>
        <p:nvSpPr>
          <p:cNvPr id="9" name="TextBox 10">
            <a:extLst>
              <a:ext uri="{FF2B5EF4-FFF2-40B4-BE49-F238E27FC236}">
                <a16:creationId xmlns:a16="http://schemas.microsoft.com/office/drawing/2014/main" id="{56503FB9-4669-0ADE-87FD-8E366F0AD378}"/>
              </a:ext>
            </a:extLst>
          </p:cNvPr>
          <p:cNvSpPr txBox="1"/>
          <p:nvPr/>
        </p:nvSpPr>
        <p:spPr>
          <a:xfrm>
            <a:off x="1310399" y="4993200"/>
            <a:ext cx="3927311" cy="56028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490"/>
              </a:lnSpc>
              <a:spcBef>
                <a:spcPts val="0"/>
              </a:spcBef>
              <a:spcAft>
                <a:spcPts val="0"/>
              </a:spcAft>
              <a:buNone/>
              <a:tabLst/>
              <a:defRPr sz="1800" b="0" i="0" u="none" strike="noStrike" kern="0" cap="none" spc="0" baseline="0">
                <a:solidFill>
                  <a:srgbClr val="000000"/>
                </a:solidFill>
                <a:uFillTx/>
              </a:defRPr>
            </a:pPr>
            <a:r>
              <a:rPr lang="en-US" sz="1779" b="1" i="0" u="none" strike="noStrike" kern="1200" cap="none" spc="0" baseline="0">
                <a:solidFill>
                  <a:srgbClr val="000000"/>
                </a:solidFill>
                <a:uFillTx/>
                <a:latin typeface="Canva Sans Bold"/>
              </a:rPr>
              <a:t>Huntingdon Retail Park</a:t>
            </a:r>
            <a:r>
              <a:rPr lang="en-US" sz="1779" b="1" i="0" u="none" strike="noStrike" kern="1200" cap="none" spc="0" baseline="0">
                <a:solidFill>
                  <a:srgbClr val="000000"/>
                </a:solidFill>
                <a:uFillTx/>
                <a:latin typeface="Canva Sans"/>
              </a:rPr>
              <a:t> </a:t>
            </a:r>
          </a:p>
          <a:p>
            <a:pPr marL="0" marR="0" lvl="0" indent="0" algn="ctr" defTabSz="914400" rtl="0" fontAlgn="auto" hangingPunct="1">
              <a:lnSpc>
                <a:spcPts val="1960"/>
              </a:lnSpc>
              <a:spcBef>
                <a:spcPts val="0"/>
              </a:spcBef>
              <a:spcAft>
                <a:spcPts val="0"/>
              </a:spcAft>
              <a:buNone/>
              <a:tabLst/>
              <a:defRPr sz="1800" b="0" i="0" u="none" strike="noStrike" kern="0" cap="none" spc="0" baseline="0">
                <a:solidFill>
                  <a:srgbClr val="000000"/>
                </a:solidFill>
                <a:uFillTx/>
              </a:defRPr>
            </a:pPr>
            <a:r>
              <a:rPr lang="en-US" sz="1399" b="0" i="0" u="none" strike="noStrike" kern="1200" cap="none" spc="0" baseline="0">
                <a:solidFill>
                  <a:srgbClr val="000000"/>
                </a:solidFill>
                <a:uFillTx/>
                <a:latin typeface="Canva Sans"/>
              </a:rPr>
              <a:t>Cluster of retail and hospitality businesses</a:t>
            </a:r>
          </a:p>
        </p:txBody>
      </p:sp>
      <p:sp>
        <p:nvSpPr>
          <p:cNvPr id="10" name="TextBox 11">
            <a:extLst>
              <a:ext uri="{FF2B5EF4-FFF2-40B4-BE49-F238E27FC236}">
                <a16:creationId xmlns:a16="http://schemas.microsoft.com/office/drawing/2014/main" id="{62C4AB84-8B3F-75F1-D473-6B0AAE199B1C}"/>
              </a:ext>
            </a:extLst>
          </p:cNvPr>
          <p:cNvSpPr txBox="1"/>
          <p:nvPr/>
        </p:nvSpPr>
        <p:spPr>
          <a:xfrm>
            <a:off x="1310399" y="7408797"/>
            <a:ext cx="3927311" cy="56028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490"/>
              </a:lnSpc>
              <a:spcBef>
                <a:spcPts val="0"/>
              </a:spcBef>
              <a:spcAft>
                <a:spcPts val="0"/>
              </a:spcAft>
              <a:buNone/>
              <a:tabLst/>
              <a:defRPr sz="1800" b="0" i="0" u="none" strike="noStrike" kern="0" cap="none" spc="0" baseline="0">
                <a:solidFill>
                  <a:srgbClr val="000000"/>
                </a:solidFill>
                <a:uFillTx/>
              </a:defRPr>
            </a:pPr>
            <a:r>
              <a:rPr lang="en-US" sz="1779" b="1" i="0" u="none" strike="noStrike" kern="1200" cap="none" spc="0" baseline="0">
                <a:solidFill>
                  <a:srgbClr val="000000"/>
                </a:solidFill>
                <a:uFillTx/>
                <a:latin typeface="Canva Sans Bold"/>
              </a:rPr>
              <a:t>Cambourne Business Park</a:t>
            </a:r>
          </a:p>
          <a:p>
            <a:pPr marL="0" marR="0" lvl="0" indent="0" algn="ctr" defTabSz="914400" rtl="0" fontAlgn="auto" hangingPunct="1">
              <a:lnSpc>
                <a:spcPts val="1960"/>
              </a:lnSpc>
              <a:spcBef>
                <a:spcPts val="0"/>
              </a:spcBef>
              <a:spcAft>
                <a:spcPts val="0"/>
              </a:spcAft>
              <a:buNone/>
              <a:tabLst/>
              <a:defRPr sz="1800" b="0" i="0" u="none" strike="noStrike" kern="0" cap="none" spc="0" baseline="0">
                <a:solidFill>
                  <a:srgbClr val="000000"/>
                </a:solidFill>
                <a:uFillTx/>
              </a:defRPr>
            </a:pPr>
            <a:r>
              <a:rPr lang="en-US" sz="1399" b="0" i="0" u="none" strike="noStrike" kern="1200" cap="none" spc="0" baseline="0">
                <a:solidFill>
                  <a:srgbClr val="000000"/>
                </a:solidFill>
                <a:uFillTx/>
                <a:latin typeface="Canva Sans"/>
              </a:rPr>
              <a:t>Cluster of Tech and Professional Services offices </a:t>
            </a:r>
          </a:p>
        </p:txBody>
      </p:sp>
      <p:sp>
        <p:nvSpPr>
          <p:cNvPr id="11" name="TextBox 12">
            <a:extLst>
              <a:ext uri="{FF2B5EF4-FFF2-40B4-BE49-F238E27FC236}">
                <a16:creationId xmlns:a16="http://schemas.microsoft.com/office/drawing/2014/main" id="{FA467D33-72C3-6FC8-7F64-CFB54FF55361}"/>
              </a:ext>
            </a:extLst>
          </p:cNvPr>
          <p:cNvSpPr txBox="1"/>
          <p:nvPr/>
        </p:nvSpPr>
        <p:spPr>
          <a:xfrm>
            <a:off x="12743755" y="7408797"/>
            <a:ext cx="4516687" cy="8111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505"/>
              </a:lnSpc>
              <a:spcBef>
                <a:spcPts val="0"/>
              </a:spcBef>
              <a:spcAft>
                <a:spcPts val="0"/>
              </a:spcAft>
              <a:buNone/>
              <a:tabLst/>
              <a:defRPr sz="1800" b="0" i="0" u="none" strike="noStrike" kern="0" cap="none" spc="0" baseline="0">
                <a:solidFill>
                  <a:srgbClr val="000000"/>
                </a:solidFill>
                <a:uFillTx/>
              </a:defRPr>
            </a:pPr>
            <a:r>
              <a:rPr lang="en-US" sz="1790" b="1" i="0" u="none" strike="noStrike" kern="1200" cap="none" spc="0" baseline="0">
                <a:solidFill>
                  <a:srgbClr val="000000"/>
                </a:solidFill>
                <a:uFillTx/>
                <a:latin typeface="Canva Sans Bold"/>
              </a:rPr>
              <a:t>Cambridge Research Park </a:t>
            </a:r>
          </a:p>
          <a:p>
            <a:pPr marL="0" marR="0" lvl="0" indent="0" algn="ctr" defTabSz="914400" rtl="0" fontAlgn="auto" hangingPunct="1">
              <a:lnSpc>
                <a:spcPts val="2000"/>
              </a:lnSpc>
              <a:spcBef>
                <a:spcPts val="0"/>
              </a:spcBef>
              <a:spcAft>
                <a:spcPts val="0"/>
              </a:spcAft>
              <a:buNone/>
              <a:tabLst/>
              <a:defRPr sz="1800" b="0" i="0" u="none" strike="noStrike" kern="0" cap="none" spc="0" baseline="0">
                <a:solidFill>
                  <a:srgbClr val="000000"/>
                </a:solidFill>
                <a:uFillTx/>
              </a:defRPr>
            </a:pPr>
            <a:r>
              <a:rPr lang="en-US" sz="1429" b="0" i="0" u="none" strike="noStrike" kern="1200" cap="none" spc="0" baseline="0">
                <a:solidFill>
                  <a:srgbClr val="000000"/>
                </a:solidFill>
                <a:uFillTx/>
                <a:latin typeface="Canva Sans"/>
              </a:rPr>
              <a:t>Cluster of Tech and Life Science research businesses and distributors </a:t>
            </a:r>
          </a:p>
        </p:txBody>
      </p:sp>
      <p:sp>
        <p:nvSpPr>
          <p:cNvPr id="12" name="TextBox 13">
            <a:extLst>
              <a:ext uri="{FF2B5EF4-FFF2-40B4-BE49-F238E27FC236}">
                <a16:creationId xmlns:a16="http://schemas.microsoft.com/office/drawing/2014/main" id="{AD2CB5C0-1FBE-BFF7-A162-BD4E30122A9D}"/>
              </a:ext>
            </a:extLst>
          </p:cNvPr>
          <p:cNvSpPr txBox="1"/>
          <p:nvPr/>
        </p:nvSpPr>
        <p:spPr>
          <a:xfrm>
            <a:off x="12886465" y="3718800"/>
            <a:ext cx="4516687"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490"/>
              </a:lnSpc>
              <a:spcBef>
                <a:spcPts val="0"/>
              </a:spcBef>
              <a:spcAft>
                <a:spcPts val="0"/>
              </a:spcAft>
              <a:buNone/>
              <a:tabLst/>
              <a:defRPr sz="1800" b="0" i="0" u="none" strike="noStrike" kern="0" cap="none" spc="0" baseline="0">
                <a:solidFill>
                  <a:srgbClr val="000000"/>
                </a:solidFill>
                <a:uFillTx/>
              </a:defRPr>
            </a:pPr>
            <a:r>
              <a:rPr lang="en-US" sz="1779" b="1" i="0" u="none" strike="noStrike" kern="1200" cap="none" spc="0" baseline="0">
                <a:solidFill>
                  <a:srgbClr val="000000"/>
                </a:solidFill>
                <a:uFillTx/>
                <a:latin typeface="Canva Sans Bold"/>
              </a:rPr>
              <a:t>Fenland Agriculture </a:t>
            </a:r>
          </a:p>
          <a:p>
            <a:pPr marL="0" marR="0" lvl="0" indent="0" algn="ctr" defTabSz="914400" rtl="0" fontAlgn="auto" hangingPunct="1">
              <a:lnSpc>
                <a:spcPts val="1960"/>
              </a:lnSpc>
              <a:spcBef>
                <a:spcPts val="0"/>
              </a:spcBef>
              <a:spcAft>
                <a:spcPts val="0"/>
              </a:spcAft>
              <a:buNone/>
              <a:tabLst/>
              <a:defRPr sz="1800" b="0" i="0" u="none" strike="noStrike" kern="0" cap="none" spc="0" baseline="0">
                <a:solidFill>
                  <a:srgbClr val="000000"/>
                </a:solidFill>
                <a:uFillTx/>
              </a:defRPr>
            </a:pPr>
            <a:r>
              <a:rPr lang="en-US" sz="1399" b="0" i="0" u="none" strike="noStrike" kern="1200" cap="none" spc="0" baseline="0">
                <a:solidFill>
                  <a:srgbClr val="000000"/>
                </a:solidFill>
                <a:uFillTx/>
                <a:latin typeface="Canva Sans"/>
              </a:rPr>
              <a:t>Group of Farming, Agri-tech and Agricultural Manufacturing businesses</a:t>
            </a:r>
          </a:p>
        </p:txBody>
      </p:sp>
      <p:sp>
        <p:nvSpPr>
          <p:cNvPr id="13" name="TextBox 14">
            <a:extLst>
              <a:ext uri="{FF2B5EF4-FFF2-40B4-BE49-F238E27FC236}">
                <a16:creationId xmlns:a16="http://schemas.microsoft.com/office/drawing/2014/main" id="{6A23C1E7-6D70-ADAE-9C9E-0DB9BA6115E5}"/>
              </a:ext>
            </a:extLst>
          </p:cNvPr>
          <p:cNvSpPr txBox="1"/>
          <p:nvPr/>
        </p:nvSpPr>
        <p:spPr>
          <a:xfrm>
            <a:off x="12743755" y="5903997"/>
            <a:ext cx="4516687" cy="81028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490"/>
              </a:lnSpc>
              <a:spcBef>
                <a:spcPts val="0"/>
              </a:spcBef>
              <a:spcAft>
                <a:spcPts val="0"/>
              </a:spcAft>
              <a:buNone/>
              <a:tabLst/>
              <a:defRPr sz="1800" b="0" i="0" u="none" strike="noStrike" kern="0" cap="none" spc="0" baseline="0">
                <a:solidFill>
                  <a:srgbClr val="000000"/>
                </a:solidFill>
                <a:uFillTx/>
              </a:defRPr>
            </a:pPr>
            <a:r>
              <a:rPr lang="en-US" sz="1779" b="1" i="0" u="none" strike="noStrike" kern="1200" cap="none" spc="0" baseline="0">
                <a:solidFill>
                  <a:srgbClr val="000000"/>
                </a:solidFill>
                <a:uFillTx/>
                <a:latin typeface="Canva Sans Bold"/>
              </a:rPr>
              <a:t>Lancaster Way Business Park</a:t>
            </a:r>
            <a:r>
              <a:rPr lang="en-US" sz="1779" b="1" i="0" u="none" strike="noStrike" kern="1200" cap="none" spc="0" baseline="0">
                <a:solidFill>
                  <a:srgbClr val="000000"/>
                </a:solidFill>
                <a:uFillTx/>
                <a:latin typeface="Canva Sans"/>
              </a:rPr>
              <a:t> </a:t>
            </a:r>
          </a:p>
          <a:p>
            <a:pPr marL="0" marR="0" lvl="0" indent="0" algn="ctr" defTabSz="914400" rtl="0" fontAlgn="auto" hangingPunct="1">
              <a:lnSpc>
                <a:spcPts val="1960"/>
              </a:lnSpc>
              <a:spcBef>
                <a:spcPts val="0"/>
              </a:spcBef>
              <a:spcAft>
                <a:spcPts val="0"/>
              </a:spcAft>
              <a:buNone/>
              <a:tabLst/>
              <a:defRPr sz="1800" b="0" i="0" u="none" strike="noStrike" kern="0" cap="none" spc="0" baseline="0">
                <a:solidFill>
                  <a:srgbClr val="000000"/>
                </a:solidFill>
                <a:uFillTx/>
              </a:defRPr>
            </a:pPr>
            <a:r>
              <a:rPr lang="en-US" sz="1399" b="0" i="0" u="none" strike="noStrike" kern="1200" cap="none" spc="0" baseline="0">
                <a:solidFill>
                  <a:srgbClr val="000000"/>
                </a:solidFill>
                <a:uFillTx/>
                <a:latin typeface="Canva Sans"/>
              </a:rPr>
              <a:t>Large industrial and commercial cluster of tech manufacturing companies </a:t>
            </a:r>
          </a:p>
        </p:txBody>
      </p:sp>
      <p:sp>
        <p:nvSpPr>
          <p:cNvPr id="14" name="TextBox 15">
            <a:extLst>
              <a:ext uri="{FF2B5EF4-FFF2-40B4-BE49-F238E27FC236}">
                <a16:creationId xmlns:a16="http://schemas.microsoft.com/office/drawing/2014/main" id="{CDF7F57D-8959-5CC3-9501-F1E725A59FBB}"/>
              </a:ext>
            </a:extLst>
          </p:cNvPr>
          <p:cNvSpPr txBox="1"/>
          <p:nvPr/>
        </p:nvSpPr>
        <p:spPr>
          <a:xfrm>
            <a:off x="1028700" y="957111"/>
            <a:ext cx="15597542" cy="208914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8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000000"/>
                </a:solidFill>
                <a:uFillTx/>
                <a:latin typeface="Bebas Neue Bold"/>
              </a:rPr>
              <a:t>HUBS OF EMPLOYMENT IN CAMBRIDGESHIRE AND PETERBOROUGH</a:t>
            </a:r>
          </a:p>
        </p:txBody>
      </p:sp>
      <p:sp>
        <p:nvSpPr>
          <p:cNvPr id="15" name="TextBox 16">
            <a:extLst>
              <a:ext uri="{FF2B5EF4-FFF2-40B4-BE49-F238E27FC236}">
                <a16:creationId xmlns:a16="http://schemas.microsoft.com/office/drawing/2014/main" id="{9CB852F7-79CF-8D43-DBDA-41F3473D4B72}"/>
              </a:ext>
            </a:extLst>
          </p:cNvPr>
          <p:cNvSpPr txBox="1"/>
          <p:nvPr/>
        </p:nvSpPr>
        <p:spPr>
          <a:xfrm>
            <a:off x="12742612" y="4993200"/>
            <a:ext cx="4516687"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490"/>
              </a:lnSpc>
              <a:spcBef>
                <a:spcPts val="0"/>
              </a:spcBef>
              <a:spcAft>
                <a:spcPts val="0"/>
              </a:spcAft>
              <a:buNone/>
              <a:tabLst/>
              <a:defRPr sz="1800" b="0" i="0" u="none" strike="noStrike" kern="0" cap="none" spc="0" baseline="0">
                <a:solidFill>
                  <a:srgbClr val="000000"/>
                </a:solidFill>
                <a:uFillTx/>
              </a:defRPr>
            </a:pPr>
            <a:r>
              <a:rPr lang="en-US" sz="1779" b="1" i="0" u="none" strike="noStrike" kern="1200" cap="none" spc="0" baseline="0">
                <a:solidFill>
                  <a:srgbClr val="000000"/>
                </a:solidFill>
                <a:uFillTx/>
                <a:latin typeface="Canva Sans Bold"/>
              </a:rPr>
              <a:t>Peterborough Logistics Cluster </a:t>
            </a:r>
          </a:p>
          <a:p>
            <a:pPr marL="0" marR="0" lvl="0" indent="0" algn="ctr" defTabSz="914400" rtl="0" fontAlgn="auto" hangingPunct="1">
              <a:lnSpc>
                <a:spcPts val="1960"/>
              </a:lnSpc>
              <a:spcBef>
                <a:spcPts val="0"/>
              </a:spcBef>
              <a:spcAft>
                <a:spcPts val="0"/>
              </a:spcAft>
              <a:buNone/>
              <a:tabLst/>
              <a:defRPr sz="1800" b="0" i="0" u="none" strike="noStrike" kern="0" cap="none" spc="0" baseline="0">
                <a:solidFill>
                  <a:srgbClr val="000000"/>
                </a:solidFill>
                <a:uFillTx/>
              </a:defRPr>
            </a:pPr>
            <a:r>
              <a:rPr lang="en-US" sz="1399" b="0" i="0" u="none" strike="noStrike" kern="1200" cap="none" spc="0" baseline="0">
                <a:solidFill>
                  <a:srgbClr val="000000"/>
                </a:solidFill>
                <a:uFillTx/>
                <a:latin typeface="Canva Sans"/>
              </a:rPr>
              <a:t>Area of logistics businesses transporting goods along motorway routes </a:t>
            </a:r>
          </a:p>
        </p:txBody>
      </p:sp>
      <p:sp>
        <p:nvSpPr>
          <p:cNvPr id="16" name="TextBox 18">
            <a:extLst>
              <a:ext uri="{FF2B5EF4-FFF2-40B4-BE49-F238E27FC236}">
                <a16:creationId xmlns:a16="http://schemas.microsoft.com/office/drawing/2014/main" id="{344C1A56-8CC5-AC03-C768-53DF31139EAE}"/>
              </a:ext>
            </a:extLst>
          </p:cNvPr>
          <p:cNvSpPr txBox="1"/>
          <p:nvPr/>
        </p:nvSpPr>
        <p:spPr>
          <a:xfrm>
            <a:off x="9144000" y="3784564"/>
            <a:ext cx="1177043"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WISBECH</a:t>
            </a:r>
          </a:p>
        </p:txBody>
      </p:sp>
      <p:sp>
        <p:nvSpPr>
          <p:cNvPr id="17" name="TextBox 19">
            <a:extLst>
              <a:ext uri="{FF2B5EF4-FFF2-40B4-BE49-F238E27FC236}">
                <a16:creationId xmlns:a16="http://schemas.microsoft.com/office/drawing/2014/main" id="{4A5DF773-EFFC-D64A-64C7-BD80C1BB3DB3}"/>
              </a:ext>
            </a:extLst>
          </p:cNvPr>
          <p:cNvSpPr txBox="1"/>
          <p:nvPr/>
        </p:nvSpPr>
        <p:spPr>
          <a:xfrm>
            <a:off x="7849255" y="4658072"/>
            <a:ext cx="1502478"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WHITTLESEY</a:t>
            </a:r>
          </a:p>
        </p:txBody>
      </p:sp>
      <p:sp>
        <p:nvSpPr>
          <p:cNvPr id="18" name="TextBox 20">
            <a:extLst>
              <a:ext uri="{FF2B5EF4-FFF2-40B4-BE49-F238E27FC236}">
                <a16:creationId xmlns:a16="http://schemas.microsoft.com/office/drawing/2014/main" id="{49DF176F-70B3-012B-16A3-9922E19460DB}"/>
              </a:ext>
            </a:extLst>
          </p:cNvPr>
          <p:cNvSpPr txBox="1"/>
          <p:nvPr/>
        </p:nvSpPr>
        <p:spPr>
          <a:xfrm>
            <a:off x="9226981" y="4731023"/>
            <a:ext cx="945379"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MARCH</a:t>
            </a:r>
          </a:p>
        </p:txBody>
      </p:sp>
      <p:sp>
        <p:nvSpPr>
          <p:cNvPr id="19" name="TextBox 21">
            <a:extLst>
              <a:ext uri="{FF2B5EF4-FFF2-40B4-BE49-F238E27FC236}">
                <a16:creationId xmlns:a16="http://schemas.microsoft.com/office/drawing/2014/main" id="{EA161B59-0BDF-8D5C-7413-A309A05CF67A}"/>
              </a:ext>
            </a:extLst>
          </p:cNvPr>
          <p:cNvSpPr txBox="1"/>
          <p:nvPr/>
        </p:nvSpPr>
        <p:spPr>
          <a:xfrm>
            <a:off x="8978767" y="5466173"/>
            <a:ext cx="1301346"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CHATTERIS</a:t>
            </a:r>
          </a:p>
        </p:txBody>
      </p:sp>
      <p:sp>
        <p:nvSpPr>
          <p:cNvPr id="20" name="TextBox 22">
            <a:extLst>
              <a:ext uri="{FF2B5EF4-FFF2-40B4-BE49-F238E27FC236}">
                <a16:creationId xmlns:a16="http://schemas.microsoft.com/office/drawing/2014/main" id="{89975A12-327D-453F-05AA-02BB512D7B4B}"/>
              </a:ext>
            </a:extLst>
          </p:cNvPr>
          <p:cNvSpPr txBox="1"/>
          <p:nvPr/>
        </p:nvSpPr>
        <p:spPr>
          <a:xfrm>
            <a:off x="10108719" y="5932234"/>
            <a:ext cx="637318"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ELY</a:t>
            </a:r>
          </a:p>
        </p:txBody>
      </p:sp>
      <p:sp>
        <p:nvSpPr>
          <p:cNvPr id="21" name="TextBox 23">
            <a:extLst>
              <a:ext uri="{FF2B5EF4-FFF2-40B4-BE49-F238E27FC236}">
                <a16:creationId xmlns:a16="http://schemas.microsoft.com/office/drawing/2014/main" id="{4CB3068F-2519-A2D5-A94D-EA103679B4B5}"/>
              </a:ext>
            </a:extLst>
          </p:cNvPr>
          <p:cNvSpPr txBox="1"/>
          <p:nvPr/>
        </p:nvSpPr>
        <p:spPr>
          <a:xfrm>
            <a:off x="8120000" y="5649684"/>
            <a:ext cx="1103059"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RAMSEY</a:t>
            </a:r>
          </a:p>
        </p:txBody>
      </p:sp>
      <p:sp>
        <p:nvSpPr>
          <p:cNvPr id="22" name="TextBox 24">
            <a:extLst>
              <a:ext uri="{FF2B5EF4-FFF2-40B4-BE49-F238E27FC236}">
                <a16:creationId xmlns:a16="http://schemas.microsoft.com/office/drawing/2014/main" id="{4A40B5AB-5C19-F32B-96DD-5017A30A36A8}"/>
              </a:ext>
            </a:extLst>
          </p:cNvPr>
          <p:cNvSpPr txBox="1"/>
          <p:nvPr/>
        </p:nvSpPr>
        <p:spPr>
          <a:xfrm>
            <a:off x="7515426" y="7878388"/>
            <a:ext cx="1193456"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ST NEOTS</a:t>
            </a:r>
          </a:p>
        </p:txBody>
      </p:sp>
      <p:sp>
        <p:nvSpPr>
          <p:cNvPr id="23" name="TextBox 25">
            <a:extLst>
              <a:ext uri="{FF2B5EF4-FFF2-40B4-BE49-F238E27FC236}">
                <a16:creationId xmlns:a16="http://schemas.microsoft.com/office/drawing/2014/main" id="{AB7AECE4-83D9-B7BD-C9BD-28F1EC695C0A}"/>
              </a:ext>
            </a:extLst>
          </p:cNvPr>
          <p:cNvSpPr txBox="1"/>
          <p:nvPr/>
        </p:nvSpPr>
        <p:spPr>
          <a:xfrm>
            <a:off x="1309183" y="5903997"/>
            <a:ext cx="3927311"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520"/>
              </a:lnSpc>
              <a:spcBef>
                <a:spcPts val="0"/>
              </a:spcBef>
              <a:spcAft>
                <a:spcPts val="0"/>
              </a:spcAft>
              <a:buNone/>
              <a:tabLst/>
              <a:defRPr sz="1800" b="0" i="0" u="none" strike="noStrike" kern="0" cap="none" spc="0" baseline="0">
                <a:solidFill>
                  <a:srgbClr val="000000"/>
                </a:solidFill>
                <a:uFillTx/>
              </a:defRPr>
            </a:pPr>
            <a:r>
              <a:rPr lang="en-US" sz="1799" b="1" i="0" u="none" strike="noStrike" kern="1200" cap="none" spc="0" baseline="0">
                <a:solidFill>
                  <a:srgbClr val="000000"/>
                </a:solidFill>
                <a:uFillTx/>
                <a:latin typeface="Canva Sans Bold"/>
              </a:rPr>
              <a:t>Huntingdonshire Manufacturing Cluster</a:t>
            </a:r>
          </a:p>
          <a:p>
            <a:pPr marL="0" marR="0" lvl="0" indent="0" algn="ctr" defTabSz="914400" rtl="0" fontAlgn="auto" hangingPunct="1">
              <a:lnSpc>
                <a:spcPts val="1960"/>
              </a:lnSpc>
              <a:spcBef>
                <a:spcPts val="0"/>
              </a:spcBef>
              <a:spcAft>
                <a:spcPts val="0"/>
              </a:spcAft>
              <a:buNone/>
              <a:tabLst/>
              <a:defRPr sz="1800" b="0" i="0" u="none" strike="noStrike" kern="0" cap="none" spc="0" baseline="0">
                <a:solidFill>
                  <a:srgbClr val="000000"/>
                </a:solidFill>
                <a:uFillTx/>
              </a:defRPr>
            </a:pPr>
            <a:r>
              <a:rPr lang="en-US" sz="1399" b="0" i="0" u="none" strike="noStrike" kern="1200" cap="none" spc="0" baseline="0">
                <a:solidFill>
                  <a:srgbClr val="000000"/>
                </a:solidFill>
                <a:uFillTx/>
                <a:latin typeface="Canva Sans"/>
              </a:rPr>
              <a:t>A close geographical concentration of manufacturing businesses in Huntingdonshire</a:t>
            </a:r>
          </a:p>
        </p:txBody>
      </p:sp>
      <p:sp>
        <p:nvSpPr>
          <p:cNvPr id="24" name="TextBox 26">
            <a:extLst>
              <a:ext uri="{FF2B5EF4-FFF2-40B4-BE49-F238E27FC236}">
                <a16:creationId xmlns:a16="http://schemas.microsoft.com/office/drawing/2014/main" id="{4350B16A-EC72-A943-EA8D-96EDB4AF1C1E}"/>
              </a:ext>
            </a:extLst>
          </p:cNvPr>
          <p:cNvSpPr txBox="1"/>
          <p:nvPr/>
        </p:nvSpPr>
        <p:spPr>
          <a:xfrm>
            <a:off x="12886465" y="8456398"/>
            <a:ext cx="4516687" cy="106766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505"/>
              </a:lnSpc>
              <a:spcBef>
                <a:spcPts val="0"/>
              </a:spcBef>
              <a:spcAft>
                <a:spcPts val="0"/>
              </a:spcAft>
              <a:buNone/>
              <a:tabLst/>
              <a:defRPr sz="1800" b="0" i="0" u="none" strike="noStrike" kern="0" cap="none" spc="0" baseline="0">
                <a:solidFill>
                  <a:srgbClr val="000000"/>
                </a:solidFill>
                <a:uFillTx/>
              </a:defRPr>
            </a:pPr>
            <a:r>
              <a:rPr lang="en-US" sz="1790" b="1" i="0" u="none" strike="noStrike" kern="1200" cap="none" spc="0" baseline="0">
                <a:solidFill>
                  <a:srgbClr val="000000"/>
                </a:solidFill>
                <a:uFillTx/>
                <a:latin typeface="Canva Sans Bold"/>
              </a:rPr>
              <a:t>Enterprise Zones</a:t>
            </a:r>
          </a:p>
          <a:p>
            <a:pPr marL="0" marR="0" lvl="0" indent="0" algn="ctr" defTabSz="914400" rtl="0" fontAlgn="auto" hangingPunct="1">
              <a:lnSpc>
                <a:spcPts val="2000"/>
              </a:lnSpc>
              <a:spcBef>
                <a:spcPts val="0"/>
              </a:spcBef>
              <a:spcAft>
                <a:spcPts val="0"/>
              </a:spcAft>
              <a:buNone/>
              <a:tabLst/>
              <a:defRPr sz="1800" b="0" i="0" u="none" strike="noStrike" kern="0" cap="none" spc="0" baseline="0">
                <a:solidFill>
                  <a:srgbClr val="000000"/>
                </a:solidFill>
                <a:uFillTx/>
              </a:defRPr>
            </a:pPr>
            <a:r>
              <a:rPr lang="en-US" sz="1429" b="0" i="0" u="none" strike="noStrike" kern="1200" cap="none" spc="0" baseline="0">
                <a:solidFill>
                  <a:srgbClr val="000000"/>
                </a:solidFill>
                <a:uFillTx/>
                <a:latin typeface="Canva Sans"/>
              </a:rPr>
              <a:t>Including Northstowe Enterprise Zone, Alconbury Weald and Cambridge Compass Enterprise Zone </a:t>
            </a:r>
          </a:p>
          <a:p>
            <a:pPr marL="0" marR="0" lvl="0" indent="0" algn="ctr" defTabSz="914400" rtl="0" fontAlgn="auto" hangingPunct="1">
              <a:lnSpc>
                <a:spcPts val="2000"/>
              </a:lnSpc>
              <a:spcBef>
                <a:spcPts val="0"/>
              </a:spcBef>
              <a:spcAft>
                <a:spcPts val="0"/>
              </a:spcAft>
              <a:buNone/>
              <a:tabLst/>
              <a:defRPr sz="1800" b="0" i="0" u="none" strike="noStrike" kern="0" cap="none" spc="0" baseline="0">
                <a:solidFill>
                  <a:srgbClr val="000000"/>
                </a:solidFill>
                <a:uFillTx/>
              </a:defRPr>
            </a:pPr>
            <a:endParaRPr lang="en-US" sz="1430" b="0" i="0" u="none" strike="noStrike" kern="1200" cap="none" spc="0" baseline="0">
              <a:solidFill>
                <a:srgbClr val="000000"/>
              </a:solidFill>
              <a:uFillTx/>
              <a:latin typeface="Canva Sans"/>
            </a:endParaRPr>
          </a:p>
        </p:txBody>
      </p:sp>
      <p:grpSp>
        <p:nvGrpSpPr>
          <p:cNvPr id="25" name="Group 27">
            <a:extLst>
              <a:ext uri="{FF2B5EF4-FFF2-40B4-BE49-F238E27FC236}">
                <a16:creationId xmlns:a16="http://schemas.microsoft.com/office/drawing/2014/main" id="{AD9E0FA8-861E-93C4-73FE-D930D1D2F0C1}"/>
              </a:ext>
            </a:extLst>
          </p:cNvPr>
          <p:cNvGrpSpPr/>
          <p:nvPr/>
        </p:nvGrpSpPr>
        <p:grpSpPr>
          <a:xfrm>
            <a:off x="520951" y="4992157"/>
            <a:ext cx="408617" cy="410446"/>
            <a:chOff x="520951" y="4992157"/>
            <a:chExt cx="408617" cy="410446"/>
          </a:xfrm>
        </p:grpSpPr>
        <p:sp>
          <p:nvSpPr>
            <p:cNvPr id="26" name="Freeform 28">
              <a:extLst>
                <a:ext uri="{FF2B5EF4-FFF2-40B4-BE49-F238E27FC236}">
                  <a16:creationId xmlns:a16="http://schemas.microsoft.com/office/drawing/2014/main" id="{9CF31FEE-EA06-DB49-BEB2-03E5B475EED4}"/>
                </a:ext>
              </a:extLst>
            </p:cNvPr>
            <p:cNvSpPr/>
            <p:nvPr/>
          </p:nvSpPr>
          <p:spPr>
            <a:xfrm>
              <a:off x="520951" y="4992157"/>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7" name="TextBox 29">
              <a:extLst>
                <a:ext uri="{FF2B5EF4-FFF2-40B4-BE49-F238E27FC236}">
                  <a16:creationId xmlns:a16="http://schemas.microsoft.com/office/drawing/2014/main" id="{7649252D-794C-8E37-10E2-A891865F668F}"/>
                </a:ext>
              </a:extLst>
            </p:cNvPr>
            <p:cNvSpPr txBox="1"/>
            <p:nvPr/>
          </p:nvSpPr>
          <p:spPr>
            <a:xfrm>
              <a:off x="558515" y="5006586"/>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2</a:t>
              </a:r>
            </a:p>
          </p:txBody>
        </p:sp>
      </p:grpSp>
      <p:grpSp>
        <p:nvGrpSpPr>
          <p:cNvPr id="28" name="Group 30">
            <a:extLst>
              <a:ext uri="{FF2B5EF4-FFF2-40B4-BE49-F238E27FC236}">
                <a16:creationId xmlns:a16="http://schemas.microsoft.com/office/drawing/2014/main" id="{70DB21F3-7120-6303-B2A2-3F4368B0CD04}"/>
              </a:ext>
            </a:extLst>
          </p:cNvPr>
          <p:cNvGrpSpPr/>
          <p:nvPr/>
        </p:nvGrpSpPr>
        <p:grpSpPr>
          <a:xfrm>
            <a:off x="7428713" y="6239691"/>
            <a:ext cx="408617" cy="410446"/>
            <a:chOff x="7428713" y="6239691"/>
            <a:chExt cx="408617" cy="410446"/>
          </a:xfrm>
        </p:grpSpPr>
        <p:sp>
          <p:nvSpPr>
            <p:cNvPr id="29" name="Freeform 31">
              <a:extLst>
                <a:ext uri="{FF2B5EF4-FFF2-40B4-BE49-F238E27FC236}">
                  <a16:creationId xmlns:a16="http://schemas.microsoft.com/office/drawing/2014/main" id="{95830F71-ED1B-C5F0-0356-9E9E903AC385}"/>
                </a:ext>
              </a:extLst>
            </p:cNvPr>
            <p:cNvSpPr/>
            <p:nvPr/>
          </p:nvSpPr>
          <p:spPr>
            <a:xfrm>
              <a:off x="7428713" y="6239691"/>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0" name="TextBox 32">
              <a:extLst>
                <a:ext uri="{FF2B5EF4-FFF2-40B4-BE49-F238E27FC236}">
                  <a16:creationId xmlns:a16="http://schemas.microsoft.com/office/drawing/2014/main" id="{27D60ED9-1702-64E8-03DD-407CC1E85511}"/>
                </a:ext>
              </a:extLst>
            </p:cNvPr>
            <p:cNvSpPr txBox="1"/>
            <p:nvPr/>
          </p:nvSpPr>
          <p:spPr>
            <a:xfrm>
              <a:off x="7466277" y="6254121"/>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2</a:t>
              </a:r>
            </a:p>
          </p:txBody>
        </p:sp>
      </p:grpSp>
      <p:grpSp>
        <p:nvGrpSpPr>
          <p:cNvPr id="31" name="Group 33">
            <a:extLst>
              <a:ext uri="{FF2B5EF4-FFF2-40B4-BE49-F238E27FC236}">
                <a16:creationId xmlns:a16="http://schemas.microsoft.com/office/drawing/2014/main" id="{184574F8-1DD9-3AA7-77F2-DE40105D72CC}"/>
              </a:ext>
            </a:extLst>
          </p:cNvPr>
          <p:cNvGrpSpPr/>
          <p:nvPr/>
        </p:nvGrpSpPr>
        <p:grpSpPr>
          <a:xfrm>
            <a:off x="521345" y="5902232"/>
            <a:ext cx="408617" cy="410446"/>
            <a:chOff x="521345" y="5902232"/>
            <a:chExt cx="408617" cy="410446"/>
          </a:xfrm>
        </p:grpSpPr>
        <p:sp>
          <p:nvSpPr>
            <p:cNvPr id="32" name="Freeform 34">
              <a:extLst>
                <a:ext uri="{FF2B5EF4-FFF2-40B4-BE49-F238E27FC236}">
                  <a16:creationId xmlns:a16="http://schemas.microsoft.com/office/drawing/2014/main" id="{6E529AC7-663E-4255-1777-0097092FB93C}"/>
                </a:ext>
              </a:extLst>
            </p:cNvPr>
            <p:cNvSpPr/>
            <p:nvPr/>
          </p:nvSpPr>
          <p:spPr>
            <a:xfrm>
              <a:off x="521345" y="5902232"/>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3" name="TextBox 35">
              <a:extLst>
                <a:ext uri="{FF2B5EF4-FFF2-40B4-BE49-F238E27FC236}">
                  <a16:creationId xmlns:a16="http://schemas.microsoft.com/office/drawing/2014/main" id="{8A3CE352-554E-CC33-8B58-0FDAAAA2CF8C}"/>
                </a:ext>
              </a:extLst>
            </p:cNvPr>
            <p:cNvSpPr txBox="1"/>
            <p:nvPr/>
          </p:nvSpPr>
          <p:spPr>
            <a:xfrm>
              <a:off x="558908" y="5916661"/>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3</a:t>
              </a:r>
            </a:p>
          </p:txBody>
        </p:sp>
      </p:grpSp>
      <p:grpSp>
        <p:nvGrpSpPr>
          <p:cNvPr id="34" name="Group 36">
            <a:extLst>
              <a:ext uri="{FF2B5EF4-FFF2-40B4-BE49-F238E27FC236}">
                <a16:creationId xmlns:a16="http://schemas.microsoft.com/office/drawing/2014/main" id="{5DA10952-2335-A3CE-A936-20DDAAE18DB6}"/>
              </a:ext>
            </a:extLst>
          </p:cNvPr>
          <p:cNvGrpSpPr/>
          <p:nvPr/>
        </p:nvGrpSpPr>
        <p:grpSpPr>
          <a:xfrm>
            <a:off x="6949101" y="6599983"/>
            <a:ext cx="408617" cy="410446"/>
            <a:chOff x="6949101" y="6599983"/>
            <a:chExt cx="408617" cy="410446"/>
          </a:xfrm>
        </p:grpSpPr>
        <p:sp>
          <p:nvSpPr>
            <p:cNvPr id="35" name="Freeform 37">
              <a:extLst>
                <a:ext uri="{FF2B5EF4-FFF2-40B4-BE49-F238E27FC236}">
                  <a16:creationId xmlns:a16="http://schemas.microsoft.com/office/drawing/2014/main" id="{EC6AD85D-FC2F-5B9A-40EC-40B51F551124}"/>
                </a:ext>
              </a:extLst>
            </p:cNvPr>
            <p:cNvSpPr/>
            <p:nvPr/>
          </p:nvSpPr>
          <p:spPr>
            <a:xfrm>
              <a:off x="6949101" y="6599983"/>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6" name="TextBox 38">
              <a:extLst>
                <a:ext uri="{FF2B5EF4-FFF2-40B4-BE49-F238E27FC236}">
                  <a16:creationId xmlns:a16="http://schemas.microsoft.com/office/drawing/2014/main" id="{2CF559A7-E40F-B99E-A982-B83CEE1184F1}"/>
                </a:ext>
              </a:extLst>
            </p:cNvPr>
            <p:cNvSpPr txBox="1"/>
            <p:nvPr/>
          </p:nvSpPr>
          <p:spPr>
            <a:xfrm>
              <a:off x="6986665" y="6614412"/>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3</a:t>
              </a:r>
            </a:p>
          </p:txBody>
        </p:sp>
      </p:grpSp>
      <p:grpSp>
        <p:nvGrpSpPr>
          <p:cNvPr id="37" name="Group 39">
            <a:extLst>
              <a:ext uri="{FF2B5EF4-FFF2-40B4-BE49-F238E27FC236}">
                <a16:creationId xmlns:a16="http://schemas.microsoft.com/office/drawing/2014/main" id="{CF0711E7-AFE2-5C9F-BF92-7D2C486AB893}"/>
              </a:ext>
            </a:extLst>
          </p:cNvPr>
          <p:cNvGrpSpPr/>
          <p:nvPr/>
        </p:nvGrpSpPr>
        <p:grpSpPr>
          <a:xfrm>
            <a:off x="520951" y="7409630"/>
            <a:ext cx="408617" cy="410446"/>
            <a:chOff x="520951" y="7409630"/>
            <a:chExt cx="408617" cy="410446"/>
          </a:xfrm>
        </p:grpSpPr>
        <p:sp>
          <p:nvSpPr>
            <p:cNvPr id="38" name="Freeform 40">
              <a:extLst>
                <a:ext uri="{FF2B5EF4-FFF2-40B4-BE49-F238E27FC236}">
                  <a16:creationId xmlns:a16="http://schemas.microsoft.com/office/drawing/2014/main" id="{386A3046-F18B-38CA-11E2-DEA1EA29EE4B}"/>
                </a:ext>
              </a:extLst>
            </p:cNvPr>
            <p:cNvSpPr/>
            <p:nvPr/>
          </p:nvSpPr>
          <p:spPr>
            <a:xfrm>
              <a:off x="520951" y="7409630"/>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D8B44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9" name="TextBox 41">
              <a:extLst>
                <a:ext uri="{FF2B5EF4-FFF2-40B4-BE49-F238E27FC236}">
                  <a16:creationId xmlns:a16="http://schemas.microsoft.com/office/drawing/2014/main" id="{DCDEB6B2-BFEE-1E44-AE49-9FAFE5E403E3}"/>
                </a:ext>
              </a:extLst>
            </p:cNvPr>
            <p:cNvSpPr txBox="1"/>
            <p:nvPr/>
          </p:nvSpPr>
          <p:spPr>
            <a:xfrm>
              <a:off x="558515" y="7424059"/>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4</a:t>
              </a:r>
            </a:p>
          </p:txBody>
        </p:sp>
      </p:grpSp>
      <p:grpSp>
        <p:nvGrpSpPr>
          <p:cNvPr id="40" name="Group 42">
            <a:extLst>
              <a:ext uri="{FF2B5EF4-FFF2-40B4-BE49-F238E27FC236}">
                <a16:creationId xmlns:a16="http://schemas.microsoft.com/office/drawing/2014/main" id="{5CACF2A9-C109-4A4A-6151-3DC2241AD5AA}"/>
              </a:ext>
            </a:extLst>
          </p:cNvPr>
          <p:cNvGrpSpPr/>
          <p:nvPr/>
        </p:nvGrpSpPr>
        <p:grpSpPr>
          <a:xfrm>
            <a:off x="520951" y="8457870"/>
            <a:ext cx="408617" cy="410446"/>
            <a:chOff x="520951" y="8457870"/>
            <a:chExt cx="408617" cy="410446"/>
          </a:xfrm>
        </p:grpSpPr>
        <p:sp>
          <p:nvSpPr>
            <p:cNvPr id="41" name="Freeform 43">
              <a:extLst>
                <a:ext uri="{FF2B5EF4-FFF2-40B4-BE49-F238E27FC236}">
                  <a16:creationId xmlns:a16="http://schemas.microsoft.com/office/drawing/2014/main" id="{3F62BE4A-6423-F06A-D95E-8662B690BE17}"/>
                </a:ext>
              </a:extLst>
            </p:cNvPr>
            <p:cNvSpPr/>
            <p:nvPr/>
          </p:nvSpPr>
          <p:spPr>
            <a:xfrm>
              <a:off x="520951" y="8457870"/>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2" name="TextBox 44">
              <a:extLst>
                <a:ext uri="{FF2B5EF4-FFF2-40B4-BE49-F238E27FC236}">
                  <a16:creationId xmlns:a16="http://schemas.microsoft.com/office/drawing/2014/main" id="{B4597487-7F91-837F-32AB-6AC9EC2C1F36}"/>
                </a:ext>
              </a:extLst>
            </p:cNvPr>
            <p:cNvSpPr txBox="1"/>
            <p:nvPr/>
          </p:nvSpPr>
          <p:spPr>
            <a:xfrm>
              <a:off x="558515" y="8472300"/>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5</a:t>
              </a:r>
            </a:p>
          </p:txBody>
        </p:sp>
      </p:grpSp>
      <p:grpSp>
        <p:nvGrpSpPr>
          <p:cNvPr id="43" name="Group 45">
            <a:extLst>
              <a:ext uri="{FF2B5EF4-FFF2-40B4-BE49-F238E27FC236}">
                <a16:creationId xmlns:a16="http://schemas.microsoft.com/office/drawing/2014/main" id="{B1C4E2E6-0955-0C4B-756A-CB532F187482}"/>
              </a:ext>
            </a:extLst>
          </p:cNvPr>
          <p:cNvGrpSpPr/>
          <p:nvPr/>
        </p:nvGrpSpPr>
        <p:grpSpPr>
          <a:xfrm>
            <a:off x="9242791" y="7400056"/>
            <a:ext cx="408617" cy="410446"/>
            <a:chOff x="9242791" y="7400056"/>
            <a:chExt cx="408617" cy="410446"/>
          </a:xfrm>
        </p:grpSpPr>
        <p:sp>
          <p:nvSpPr>
            <p:cNvPr id="44" name="Freeform 46">
              <a:extLst>
                <a:ext uri="{FF2B5EF4-FFF2-40B4-BE49-F238E27FC236}">
                  <a16:creationId xmlns:a16="http://schemas.microsoft.com/office/drawing/2014/main" id="{19D39E0A-90B3-0D4B-6AE7-7698E934708B}"/>
                </a:ext>
              </a:extLst>
            </p:cNvPr>
            <p:cNvSpPr/>
            <p:nvPr/>
          </p:nvSpPr>
          <p:spPr>
            <a:xfrm>
              <a:off x="9242791" y="7400056"/>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5" name="TextBox 47">
              <a:extLst>
                <a:ext uri="{FF2B5EF4-FFF2-40B4-BE49-F238E27FC236}">
                  <a16:creationId xmlns:a16="http://schemas.microsoft.com/office/drawing/2014/main" id="{7C6CBDB7-8CFE-6321-96C7-5946859A3E90}"/>
                </a:ext>
              </a:extLst>
            </p:cNvPr>
            <p:cNvSpPr txBox="1"/>
            <p:nvPr/>
          </p:nvSpPr>
          <p:spPr>
            <a:xfrm>
              <a:off x="9280355" y="7414485"/>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5</a:t>
              </a:r>
            </a:p>
          </p:txBody>
        </p:sp>
      </p:grpSp>
      <p:sp>
        <p:nvSpPr>
          <p:cNvPr id="46" name="TextBox 48">
            <a:extLst>
              <a:ext uri="{FF2B5EF4-FFF2-40B4-BE49-F238E27FC236}">
                <a16:creationId xmlns:a16="http://schemas.microsoft.com/office/drawing/2014/main" id="{B199A367-BFE0-3C31-0198-482D0897B7F5}"/>
              </a:ext>
            </a:extLst>
          </p:cNvPr>
          <p:cNvSpPr txBox="1"/>
          <p:nvPr/>
        </p:nvSpPr>
        <p:spPr>
          <a:xfrm>
            <a:off x="9416619" y="7576261"/>
            <a:ext cx="1491770"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CAMBRIDGE</a:t>
            </a:r>
          </a:p>
        </p:txBody>
      </p:sp>
      <p:grpSp>
        <p:nvGrpSpPr>
          <p:cNvPr id="47" name="Group 49">
            <a:extLst>
              <a:ext uri="{FF2B5EF4-FFF2-40B4-BE49-F238E27FC236}">
                <a16:creationId xmlns:a16="http://schemas.microsoft.com/office/drawing/2014/main" id="{B2D28CDF-EBB7-1CC0-68BC-D753B297C90B}"/>
              </a:ext>
            </a:extLst>
          </p:cNvPr>
          <p:cNvGrpSpPr/>
          <p:nvPr/>
        </p:nvGrpSpPr>
        <p:grpSpPr>
          <a:xfrm>
            <a:off x="12157076" y="3718800"/>
            <a:ext cx="408617" cy="410446"/>
            <a:chOff x="12157076" y="3718800"/>
            <a:chExt cx="408617" cy="410446"/>
          </a:xfrm>
        </p:grpSpPr>
        <p:sp>
          <p:nvSpPr>
            <p:cNvPr id="48" name="Freeform 50">
              <a:extLst>
                <a:ext uri="{FF2B5EF4-FFF2-40B4-BE49-F238E27FC236}">
                  <a16:creationId xmlns:a16="http://schemas.microsoft.com/office/drawing/2014/main" id="{8595B33F-8FE8-9EF2-384A-DE9F6C1D5B71}"/>
                </a:ext>
              </a:extLst>
            </p:cNvPr>
            <p:cNvSpPr/>
            <p:nvPr/>
          </p:nvSpPr>
          <p:spPr>
            <a:xfrm>
              <a:off x="12157076" y="3718800"/>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9" name="TextBox 51">
              <a:extLst>
                <a:ext uri="{FF2B5EF4-FFF2-40B4-BE49-F238E27FC236}">
                  <a16:creationId xmlns:a16="http://schemas.microsoft.com/office/drawing/2014/main" id="{2D0AF31A-4B7F-402C-A61A-037B8382D63B}"/>
                </a:ext>
              </a:extLst>
            </p:cNvPr>
            <p:cNvSpPr txBox="1"/>
            <p:nvPr/>
          </p:nvSpPr>
          <p:spPr>
            <a:xfrm>
              <a:off x="12194639" y="3733230"/>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6</a:t>
              </a:r>
            </a:p>
          </p:txBody>
        </p:sp>
      </p:grpSp>
      <p:grpSp>
        <p:nvGrpSpPr>
          <p:cNvPr id="50" name="Group 52">
            <a:extLst>
              <a:ext uri="{FF2B5EF4-FFF2-40B4-BE49-F238E27FC236}">
                <a16:creationId xmlns:a16="http://schemas.microsoft.com/office/drawing/2014/main" id="{BFFFF22C-CC52-C059-75DB-D6645083F7F0}"/>
              </a:ext>
            </a:extLst>
          </p:cNvPr>
          <p:cNvGrpSpPr/>
          <p:nvPr/>
        </p:nvGrpSpPr>
        <p:grpSpPr>
          <a:xfrm>
            <a:off x="8775935" y="3771899"/>
            <a:ext cx="408617" cy="410446"/>
            <a:chOff x="8775935" y="3771899"/>
            <a:chExt cx="408617" cy="410446"/>
          </a:xfrm>
        </p:grpSpPr>
        <p:sp>
          <p:nvSpPr>
            <p:cNvPr id="51" name="Freeform 53">
              <a:extLst>
                <a:ext uri="{FF2B5EF4-FFF2-40B4-BE49-F238E27FC236}">
                  <a16:creationId xmlns:a16="http://schemas.microsoft.com/office/drawing/2014/main" id="{B6F7984E-6112-9068-BC52-68BDEA85CCBF}"/>
                </a:ext>
              </a:extLst>
            </p:cNvPr>
            <p:cNvSpPr/>
            <p:nvPr/>
          </p:nvSpPr>
          <p:spPr>
            <a:xfrm>
              <a:off x="8775935" y="3771899"/>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2" name="TextBox 54">
              <a:extLst>
                <a:ext uri="{FF2B5EF4-FFF2-40B4-BE49-F238E27FC236}">
                  <a16:creationId xmlns:a16="http://schemas.microsoft.com/office/drawing/2014/main" id="{9B9BE841-B9FD-F39D-E5A6-46765412A88C}"/>
                </a:ext>
              </a:extLst>
            </p:cNvPr>
            <p:cNvSpPr txBox="1"/>
            <p:nvPr/>
          </p:nvSpPr>
          <p:spPr>
            <a:xfrm>
              <a:off x="8813499" y="3786329"/>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6</a:t>
              </a:r>
            </a:p>
          </p:txBody>
        </p:sp>
      </p:grpSp>
      <p:grpSp>
        <p:nvGrpSpPr>
          <p:cNvPr id="53" name="Group 55">
            <a:extLst>
              <a:ext uri="{FF2B5EF4-FFF2-40B4-BE49-F238E27FC236}">
                <a16:creationId xmlns:a16="http://schemas.microsoft.com/office/drawing/2014/main" id="{37BE578A-B3F1-2049-2BDC-8054F4FC3A8A}"/>
              </a:ext>
            </a:extLst>
          </p:cNvPr>
          <p:cNvGrpSpPr/>
          <p:nvPr/>
        </p:nvGrpSpPr>
        <p:grpSpPr>
          <a:xfrm>
            <a:off x="12157076" y="4993200"/>
            <a:ext cx="408617" cy="410446"/>
            <a:chOff x="12157076" y="4993200"/>
            <a:chExt cx="408617" cy="410446"/>
          </a:xfrm>
        </p:grpSpPr>
        <p:sp>
          <p:nvSpPr>
            <p:cNvPr id="54" name="Freeform 56">
              <a:extLst>
                <a:ext uri="{FF2B5EF4-FFF2-40B4-BE49-F238E27FC236}">
                  <a16:creationId xmlns:a16="http://schemas.microsoft.com/office/drawing/2014/main" id="{63EF8944-9789-2150-013A-1768AC393FFF}"/>
                </a:ext>
              </a:extLst>
            </p:cNvPr>
            <p:cNvSpPr/>
            <p:nvPr/>
          </p:nvSpPr>
          <p:spPr>
            <a:xfrm>
              <a:off x="12157076" y="4993200"/>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7D0D4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5" name="TextBox 57">
              <a:extLst>
                <a:ext uri="{FF2B5EF4-FFF2-40B4-BE49-F238E27FC236}">
                  <a16:creationId xmlns:a16="http://schemas.microsoft.com/office/drawing/2014/main" id="{98015FCF-58F0-0CDB-DFE7-24B0CD6D1C1E}"/>
                </a:ext>
              </a:extLst>
            </p:cNvPr>
            <p:cNvSpPr txBox="1"/>
            <p:nvPr/>
          </p:nvSpPr>
          <p:spPr>
            <a:xfrm>
              <a:off x="12194639" y="5007629"/>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7</a:t>
              </a:r>
            </a:p>
          </p:txBody>
        </p:sp>
      </p:grpSp>
      <p:grpSp>
        <p:nvGrpSpPr>
          <p:cNvPr id="56" name="Group 58">
            <a:extLst>
              <a:ext uri="{FF2B5EF4-FFF2-40B4-BE49-F238E27FC236}">
                <a16:creationId xmlns:a16="http://schemas.microsoft.com/office/drawing/2014/main" id="{26DC4440-0F94-23E4-7851-1E2CB965398E}"/>
              </a:ext>
            </a:extLst>
          </p:cNvPr>
          <p:cNvGrpSpPr/>
          <p:nvPr/>
        </p:nvGrpSpPr>
        <p:grpSpPr>
          <a:xfrm>
            <a:off x="7439064" y="4656856"/>
            <a:ext cx="408617" cy="410446"/>
            <a:chOff x="7439064" y="4656856"/>
            <a:chExt cx="408617" cy="410446"/>
          </a:xfrm>
        </p:grpSpPr>
        <p:sp>
          <p:nvSpPr>
            <p:cNvPr id="57" name="Freeform 59">
              <a:extLst>
                <a:ext uri="{FF2B5EF4-FFF2-40B4-BE49-F238E27FC236}">
                  <a16:creationId xmlns:a16="http://schemas.microsoft.com/office/drawing/2014/main" id="{BC93BE94-58A9-AA2D-9FBD-2CA458C0E6B2}"/>
                </a:ext>
              </a:extLst>
            </p:cNvPr>
            <p:cNvSpPr/>
            <p:nvPr/>
          </p:nvSpPr>
          <p:spPr>
            <a:xfrm>
              <a:off x="7439064" y="4656856"/>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7D0D4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8" name="TextBox 60">
              <a:extLst>
                <a:ext uri="{FF2B5EF4-FFF2-40B4-BE49-F238E27FC236}">
                  <a16:creationId xmlns:a16="http://schemas.microsoft.com/office/drawing/2014/main" id="{E3AEF132-5B48-CB9C-C7A4-A8D6823B967F}"/>
                </a:ext>
              </a:extLst>
            </p:cNvPr>
            <p:cNvSpPr txBox="1"/>
            <p:nvPr/>
          </p:nvSpPr>
          <p:spPr>
            <a:xfrm>
              <a:off x="7476628" y="4671285"/>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7</a:t>
              </a:r>
            </a:p>
          </p:txBody>
        </p:sp>
      </p:grpSp>
      <p:grpSp>
        <p:nvGrpSpPr>
          <p:cNvPr id="59" name="Group 61">
            <a:extLst>
              <a:ext uri="{FF2B5EF4-FFF2-40B4-BE49-F238E27FC236}">
                <a16:creationId xmlns:a16="http://schemas.microsoft.com/office/drawing/2014/main" id="{31F11BC9-2748-1037-0E2C-8B78EE45C0F6}"/>
              </a:ext>
            </a:extLst>
          </p:cNvPr>
          <p:cNvGrpSpPr/>
          <p:nvPr/>
        </p:nvGrpSpPr>
        <p:grpSpPr>
          <a:xfrm>
            <a:off x="7009369" y="4424333"/>
            <a:ext cx="408617" cy="410446"/>
            <a:chOff x="7009369" y="4424333"/>
            <a:chExt cx="408617" cy="410446"/>
          </a:xfrm>
        </p:grpSpPr>
        <p:sp>
          <p:nvSpPr>
            <p:cNvPr id="60" name="Freeform 62">
              <a:extLst>
                <a:ext uri="{FF2B5EF4-FFF2-40B4-BE49-F238E27FC236}">
                  <a16:creationId xmlns:a16="http://schemas.microsoft.com/office/drawing/2014/main" id="{110FAA6C-29BE-215A-EFA0-712A5C6FB7B7}"/>
                </a:ext>
              </a:extLst>
            </p:cNvPr>
            <p:cNvSpPr/>
            <p:nvPr/>
          </p:nvSpPr>
          <p:spPr>
            <a:xfrm>
              <a:off x="7009369" y="4424333"/>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1" name="TextBox 63">
              <a:extLst>
                <a:ext uri="{FF2B5EF4-FFF2-40B4-BE49-F238E27FC236}">
                  <a16:creationId xmlns:a16="http://schemas.microsoft.com/office/drawing/2014/main" id="{22CA1DD0-8589-A200-5B5E-94D49727BBDD}"/>
                </a:ext>
              </a:extLst>
            </p:cNvPr>
            <p:cNvSpPr txBox="1"/>
            <p:nvPr/>
          </p:nvSpPr>
          <p:spPr>
            <a:xfrm>
              <a:off x="7046933" y="4438762"/>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1</a:t>
              </a:r>
            </a:p>
          </p:txBody>
        </p:sp>
      </p:grpSp>
      <p:grpSp>
        <p:nvGrpSpPr>
          <p:cNvPr id="62" name="Group 64">
            <a:extLst>
              <a:ext uri="{FF2B5EF4-FFF2-40B4-BE49-F238E27FC236}">
                <a16:creationId xmlns:a16="http://schemas.microsoft.com/office/drawing/2014/main" id="{D3021AF9-5C9A-F64D-98C1-8548D71A54E8}"/>
              </a:ext>
            </a:extLst>
          </p:cNvPr>
          <p:cNvGrpSpPr/>
          <p:nvPr/>
        </p:nvGrpSpPr>
        <p:grpSpPr>
          <a:xfrm>
            <a:off x="12157076" y="5903997"/>
            <a:ext cx="408617" cy="410446"/>
            <a:chOff x="12157076" y="5903997"/>
            <a:chExt cx="408617" cy="410446"/>
          </a:xfrm>
        </p:grpSpPr>
        <p:sp>
          <p:nvSpPr>
            <p:cNvPr id="63" name="Freeform 65">
              <a:extLst>
                <a:ext uri="{FF2B5EF4-FFF2-40B4-BE49-F238E27FC236}">
                  <a16:creationId xmlns:a16="http://schemas.microsoft.com/office/drawing/2014/main" id="{602D3ED6-2692-2F69-AAB4-6268E0357CA5}"/>
                </a:ext>
              </a:extLst>
            </p:cNvPr>
            <p:cNvSpPr/>
            <p:nvPr/>
          </p:nvSpPr>
          <p:spPr>
            <a:xfrm>
              <a:off x="12157076" y="5903997"/>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4" name="TextBox 66">
              <a:extLst>
                <a:ext uri="{FF2B5EF4-FFF2-40B4-BE49-F238E27FC236}">
                  <a16:creationId xmlns:a16="http://schemas.microsoft.com/office/drawing/2014/main" id="{B3E07273-4038-E738-9CE8-A258857B3F8C}"/>
                </a:ext>
              </a:extLst>
            </p:cNvPr>
            <p:cNvSpPr txBox="1"/>
            <p:nvPr/>
          </p:nvSpPr>
          <p:spPr>
            <a:xfrm>
              <a:off x="12194639" y="5918426"/>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8</a:t>
              </a:r>
            </a:p>
          </p:txBody>
        </p:sp>
      </p:grpSp>
      <p:grpSp>
        <p:nvGrpSpPr>
          <p:cNvPr id="65" name="Group 67">
            <a:extLst>
              <a:ext uri="{FF2B5EF4-FFF2-40B4-BE49-F238E27FC236}">
                <a16:creationId xmlns:a16="http://schemas.microsoft.com/office/drawing/2014/main" id="{976A11D2-F540-34C6-AD95-F8E729F56997}"/>
              </a:ext>
            </a:extLst>
          </p:cNvPr>
          <p:cNvGrpSpPr/>
          <p:nvPr/>
        </p:nvGrpSpPr>
        <p:grpSpPr>
          <a:xfrm>
            <a:off x="9643582" y="6142884"/>
            <a:ext cx="408617" cy="410446"/>
            <a:chOff x="9643582" y="6142884"/>
            <a:chExt cx="408617" cy="410446"/>
          </a:xfrm>
        </p:grpSpPr>
        <p:sp>
          <p:nvSpPr>
            <p:cNvPr id="66" name="Freeform 68">
              <a:extLst>
                <a:ext uri="{FF2B5EF4-FFF2-40B4-BE49-F238E27FC236}">
                  <a16:creationId xmlns:a16="http://schemas.microsoft.com/office/drawing/2014/main" id="{18D371B6-A98D-E810-D0E5-511431ECFF60}"/>
                </a:ext>
              </a:extLst>
            </p:cNvPr>
            <p:cNvSpPr/>
            <p:nvPr/>
          </p:nvSpPr>
          <p:spPr>
            <a:xfrm>
              <a:off x="9643582" y="6142884"/>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7" name="TextBox 69">
              <a:extLst>
                <a:ext uri="{FF2B5EF4-FFF2-40B4-BE49-F238E27FC236}">
                  <a16:creationId xmlns:a16="http://schemas.microsoft.com/office/drawing/2014/main" id="{9B936409-D4B2-97A1-5F02-AEAEBA408310}"/>
                </a:ext>
              </a:extLst>
            </p:cNvPr>
            <p:cNvSpPr txBox="1"/>
            <p:nvPr/>
          </p:nvSpPr>
          <p:spPr>
            <a:xfrm>
              <a:off x="9681145" y="6157313"/>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8</a:t>
              </a:r>
            </a:p>
          </p:txBody>
        </p:sp>
      </p:grpSp>
      <p:grpSp>
        <p:nvGrpSpPr>
          <p:cNvPr id="68" name="Group 70">
            <a:extLst>
              <a:ext uri="{FF2B5EF4-FFF2-40B4-BE49-F238E27FC236}">
                <a16:creationId xmlns:a16="http://schemas.microsoft.com/office/drawing/2014/main" id="{63935ED0-1718-961F-D345-77216428009A}"/>
              </a:ext>
            </a:extLst>
          </p:cNvPr>
          <p:cNvGrpSpPr/>
          <p:nvPr/>
        </p:nvGrpSpPr>
        <p:grpSpPr>
          <a:xfrm>
            <a:off x="12157076" y="7408797"/>
            <a:ext cx="408617" cy="410446"/>
            <a:chOff x="12157076" y="7408797"/>
            <a:chExt cx="408617" cy="410446"/>
          </a:xfrm>
        </p:grpSpPr>
        <p:sp>
          <p:nvSpPr>
            <p:cNvPr id="69" name="Freeform 71">
              <a:extLst>
                <a:ext uri="{FF2B5EF4-FFF2-40B4-BE49-F238E27FC236}">
                  <a16:creationId xmlns:a16="http://schemas.microsoft.com/office/drawing/2014/main" id="{A32BCFF0-0E8D-8288-276F-80F7CABC4215}"/>
                </a:ext>
              </a:extLst>
            </p:cNvPr>
            <p:cNvSpPr/>
            <p:nvPr/>
          </p:nvSpPr>
          <p:spPr>
            <a:xfrm>
              <a:off x="12157076" y="7408797"/>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0" name="TextBox 72">
              <a:extLst>
                <a:ext uri="{FF2B5EF4-FFF2-40B4-BE49-F238E27FC236}">
                  <a16:creationId xmlns:a16="http://schemas.microsoft.com/office/drawing/2014/main" id="{666EC576-C04E-3E7F-C5BF-71D69544D5BD}"/>
                </a:ext>
              </a:extLst>
            </p:cNvPr>
            <p:cNvSpPr txBox="1"/>
            <p:nvPr/>
          </p:nvSpPr>
          <p:spPr>
            <a:xfrm>
              <a:off x="12194639" y="7423227"/>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9</a:t>
              </a:r>
            </a:p>
          </p:txBody>
        </p:sp>
      </p:grpSp>
      <p:grpSp>
        <p:nvGrpSpPr>
          <p:cNvPr id="71" name="Group 73">
            <a:extLst>
              <a:ext uri="{FF2B5EF4-FFF2-40B4-BE49-F238E27FC236}">
                <a16:creationId xmlns:a16="http://schemas.microsoft.com/office/drawing/2014/main" id="{498CECB0-9052-0CD9-E2B4-6D96BAF3984E}"/>
              </a:ext>
            </a:extLst>
          </p:cNvPr>
          <p:cNvGrpSpPr/>
          <p:nvPr/>
        </p:nvGrpSpPr>
        <p:grpSpPr>
          <a:xfrm>
            <a:off x="9744221" y="7029221"/>
            <a:ext cx="408617" cy="410446"/>
            <a:chOff x="9744221" y="7029221"/>
            <a:chExt cx="408617" cy="410446"/>
          </a:xfrm>
        </p:grpSpPr>
        <p:sp>
          <p:nvSpPr>
            <p:cNvPr id="72" name="Freeform 74">
              <a:extLst>
                <a:ext uri="{FF2B5EF4-FFF2-40B4-BE49-F238E27FC236}">
                  <a16:creationId xmlns:a16="http://schemas.microsoft.com/office/drawing/2014/main" id="{00975187-C2DC-3059-A927-88CA5A9110E5}"/>
                </a:ext>
              </a:extLst>
            </p:cNvPr>
            <p:cNvSpPr/>
            <p:nvPr/>
          </p:nvSpPr>
          <p:spPr>
            <a:xfrm>
              <a:off x="9744221" y="7029221"/>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4AA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3" name="TextBox 75">
              <a:extLst>
                <a:ext uri="{FF2B5EF4-FFF2-40B4-BE49-F238E27FC236}">
                  <a16:creationId xmlns:a16="http://schemas.microsoft.com/office/drawing/2014/main" id="{60B65BA2-3910-0E81-FA4D-9D98AC88E05D}"/>
                </a:ext>
              </a:extLst>
            </p:cNvPr>
            <p:cNvSpPr txBox="1"/>
            <p:nvPr/>
          </p:nvSpPr>
          <p:spPr>
            <a:xfrm>
              <a:off x="9781784" y="7043650"/>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10</a:t>
              </a:r>
            </a:p>
          </p:txBody>
        </p:sp>
      </p:grpSp>
      <p:grpSp>
        <p:nvGrpSpPr>
          <p:cNvPr id="74" name="Group 76">
            <a:extLst>
              <a:ext uri="{FF2B5EF4-FFF2-40B4-BE49-F238E27FC236}">
                <a16:creationId xmlns:a16="http://schemas.microsoft.com/office/drawing/2014/main" id="{65A7DC4F-6A3E-A47C-E149-A91533678CE5}"/>
              </a:ext>
            </a:extLst>
          </p:cNvPr>
          <p:cNvGrpSpPr/>
          <p:nvPr/>
        </p:nvGrpSpPr>
        <p:grpSpPr>
          <a:xfrm>
            <a:off x="9351340" y="6894932"/>
            <a:ext cx="408617" cy="410446"/>
            <a:chOff x="9351340" y="6894932"/>
            <a:chExt cx="408617" cy="410446"/>
          </a:xfrm>
        </p:grpSpPr>
        <p:sp>
          <p:nvSpPr>
            <p:cNvPr id="75" name="Freeform 77">
              <a:extLst>
                <a:ext uri="{FF2B5EF4-FFF2-40B4-BE49-F238E27FC236}">
                  <a16:creationId xmlns:a16="http://schemas.microsoft.com/office/drawing/2014/main" id="{BE1FCEDE-0516-C921-2273-243939A75D18}"/>
                </a:ext>
              </a:extLst>
            </p:cNvPr>
            <p:cNvSpPr/>
            <p:nvPr/>
          </p:nvSpPr>
          <p:spPr>
            <a:xfrm>
              <a:off x="9351340" y="6894932"/>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6" name="TextBox 78">
              <a:extLst>
                <a:ext uri="{FF2B5EF4-FFF2-40B4-BE49-F238E27FC236}">
                  <a16:creationId xmlns:a16="http://schemas.microsoft.com/office/drawing/2014/main" id="{9375BBC4-890E-1767-9C3E-CF5218F78F32}"/>
                </a:ext>
              </a:extLst>
            </p:cNvPr>
            <p:cNvSpPr txBox="1"/>
            <p:nvPr/>
          </p:nvSpPr>
          <p:spPr>
            <a:xfrm>
              <a:off x="9388903" y="6909361"/>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9</a:t>
              </a:r>
            </a:p>
          </p:txBody>
        </p:sp>
      </p:grpSp>
      <p:grpSp>
        <p:nvGrpSpPr>
          <p:cNvPr id="77" name="Group 79">
            <a:extLst>
              <a:ext uri="{FF2B5EF4-FFF2-40B4-BE49-F238E27FC236}">
                <a16:creationId xmlns:a16="http://schemas.microsoft.com/office/drawing/2014/main" id="{238943C3-60F2-DD7C-A9D2-CBA2CA6742BC}"/>
              </a:ext>
            </a:extLst>
          </p:cNvPr>
          <p:cNvGrpSpPr/>
          <p:nvPr/>
        </p:nvGrpSpPr>
        <p:grpSpPr>
          <a:xfrm>
            <a:off x="12163467" y="8456398"/>
            <a:ext cx="408617" cy="410446"/>
            <a:chOff x="12163467" y="8456398"/>
            <a:chExt cx="408617" cy="410446"/>
          </a:xfrm>
        </p:grpSpPr>
        <p:sp>
          <p:nvSpPr>
            <p:cNvPr id="78" name="Freeform 80">
              <a:extLst>
                <a:ext uri="{FF2B5EF4-FFF2-40B4-BE49-F238E27FC236}">
                  <a16:creationId xmlns:a16="http://schemas.microsoft.com/office/drawing/2014/main" id="{C441A46E-B19D-7B25-E07F-6C4B52FB1613}"/>
                </a:ext>
              </a:extLst>
            </p:cNvPr>
            <p:cNvSpPr/>
            <p:nvPr/>
          </p:nvSpPr>
          <p:spPr>
            <a:xfrm>
              <a:off x="12163467" y="8456398"/>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4AA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79" name="TextBox 81">
              <a:extLst>
                <a:ext uri="{FF2B5EF4-FFF2-40B4-BE49-F238E27FC236}">
                  <a16:creationId xmlns:a16="http://schemas.microsoft.com/office/drawing/2014/main" id="{B2982F6B-E06D-DFD5-5ABC-8EDA3F486027}"/>
                </a:ext>
              </a:extLst>
            </p:cNvPr>
            <p:cNvSpPr txBox="1"/>
            <p:nvPr/>
          </p:nvSpPr>
          <p:spPr>
            <a:xfrm>
              <a:off x="12201031" y="8470827"/>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10</a:t>
              </a:r>
            </a:p>
          </p:txBody>
        </p:sp>
      </p:grpSp>
      <p:grpSp>
        <p:nvGrpSpPr>
          <p:cNvPr id="80" name="Group 82">
            <a:extLst>
              <a:ext uri="{FF2B5EF4-FFF2-40B4-BE49-F238E27FC236}">
                <a16:creationId xmlns:a16="http://schemas.microsoft.com/office/drawing/2014/main" id="{92C6D952-6A4C-76AE-2116-AA7AD968CFF1}"/>
              </a:ext>
            </a:extLst>
          </p:cNvPr>
          <p:cNvGrpSpPr/>
          <p:nvPr/>
        </p:nvGrpSpPr>
        <p:grpSpPr>
          <a:xfrm>
            <a:off x="8734467" y="6779050"/>
            <a:ext cx="408617" cy="410446"/>
            <a:chOff x="8734467" y="6779050"/>
            <a:chExt cx="408617" cy="410446"/>
          </a:xfrm>
        </p:grpSpPr>
        <p:sp>
          <p:nvSpPr>
            <p:cNvPr id="81" name="Freeform 83">
              <a:extLst>
                <a:ext uri="{FF2B5EF4-FFF2-40B4-BE49-F238E27FC236}">
                  <a16:creationId xmlns:a16="http://schemas.microsoft.com/office/drawing/2014/main" id="{C1AA15C8-AA60-6801-6DA1-72E9B320B8C9}"/>
                </a:ext>
              </a:extLst>
            </p:cNvPr>
            <p:cNvSpPr/>
            <p:nvPr/>
          </p:nvSpPr>
          <p:spPr>
            <a:xfrm>
              <a:off x="8734467" y="6779050"/>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4AA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2" name="TextBox 84">
              <a:extLst>
                <a:ext uri="{FF2B5EF4-FFF2-40B4-BE49-F238E27FC236}">
                  <a16:creationId xmlns:a16="http://schemas.microsoft.com/office/drawing/2014/main" id="{8B9F307D-D9E1-7DCF-7C35-2E5753DA04A0}"/>
                </a:ext>
              </a:extLst>
            </p:cNvPr>
            <p:cNvSpPr txBox="1"/>
            <p:nvPr/>
          </p:nvSpPr>
          <p:spPr>
            <a:xfrm>
              <a:off x="8772031" y="6793479"/>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10</a:t>
              </a:r>
            </a:p>
          </p:txBody>
        </p:sp>
      </p:grpSp>
      <p:grpSp>
        <p:nvGrpSpPr>
          <p:cNvPr id="83" name="Group 85">
            <a:extLst>
              <a:ext uri="{FF2B5EF4-FFF2-40B4-BE49-F238E27FC236}">
                <a16:creationId xmlns:a16="http://schemas.microsoft.com/office/drawing/2014/main" id="{BC81FEC5-95E3-CD98-8C60-01532FFBD4A1}"/>
              </a:ext>
            </a:extLst>
          </p:cNvPr>
          <p:cNvGrpSpPr/>
          <p:nvPr/>
        </p:nvGrpSpPr>
        <p:grpSpPr>
          <a:xfrm>
            <a:off x="8875385" y="7171456"/>
            <a:ext cx="408617" cy="410446"/>
            <a:chOff x="8875385" y="7171456"/>
            <a:chExt cx="408617" cy="410446"/>
          </a:xfrm>
        </p:grpSpPr>
        <p:sp>
          <p:nvSpPr>
            <p:cNvPr id="84" name="Freeform 86">
              <a:extLst>
                <a:ext uri="{FF2B5EF4-FFF2-40B4-BE49-F238E27FC236}">
                  <a16:creationId xmlns:a16="http://schemas.microsoft.com/office/drawing/2014/main" id="{CA16B5A6-1AF1-A352-4F8E-B156E34FDD3E}"/>
                </a:ext>
              </a:extLst>
            </p:cNvPr>
            <p:cNvSpPr/>
            <p:nvPr/>
          </p:nvSpPr>
          <p:spPr>
            <a:xfrm>
              <a:off x="8875385" y="7171456"/>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D8B44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5" name="TextBox 87">
              <a:extLst>
                <a:ext uri="{FF2B5EF4-FFF2-40B4-BE49-F238E27FC236}">
                  <a16:creationId xmlns:a16="http://schemas.microsoft.com/office/drawing/2014/main" id="{4D160E64-FF19-4241-8FDD-53B91A8FA55B}"/>
                </a:ext>
              </a:extLst>
            </p:cNvPr>
            <p:cNvSpPr txBox="1"/>
            <p:nvPr/>
          </p:nvSpPr>
          <p:spPr>
            <a:xfrm>
              <a:off x="8912949" y="7185885"/>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4</a:t>
              </a:r>
            </a:p>
          </p:txBody>
        </p:sp>
      </p:grpSp>
      <p:grpSp>
        <p:nvGrpSpPr>
          <p:cNvPr id="86" name="Group 88">
            <a:extLst>
              <a:ext uri="{FF2B5EF4-FFF2-40B4-BE49-F238E27FC236}">
                <a16:creationId xmlns:a16="http://schemas.microsoft.com/office/drawing/2014/main" id="{A627608F-1110-0698-7D63-D73C4DC0B64D}"/>
              </a:ext>
            </a:extLst>
          </p:cNvPr>
          <p:cNvGrpSpPr/>
          <p:nvPr/>
        </p:nvGrpSpPr>
        <p:grpSpPr>
          <a:xfrm>
            <a:off x="7720965" y="5838105"/>
            <a:ext cx="408617" cy="410446"/>
            <a:chOff x="7720965" y="5838105"/>
            <a:chExt cx="408617" cy="410446"/>
          </a:xfrm>
        </p:grpSpPr>
        <p:sp>
          <p:nvSpPr>
            <p:cNvPr id="87" name="Freeform 89">
              <a:extLst>
                <a:ext uri="{FF2B5EF4-FFF2-40B4-BE49-F238E27FC236}">
                  <a16:creationId xmlns:a16="http://schemas.microsoft.com/office/drawing/2014/main" id="{5F60E391-E7F0-57B3-3EB6-91B6F175AEF8}"/>
                </a:ext>
              </a:extLst>
            </p:cNvPr>
            <p:cNvSpPr/>
            <p:nvPr/>
          </p:nvSpPr>
          <p:spPr>
            <a:xfrm>
              <a:off x="7720965" y="5838105"/>
              <a:ext cx="408617" cy="410446"/>
            </a:xfrm>
            <a:custGeom>
              <a:avLst/>
              <a:gdLst>
                <a:gd name="f0" fmla="val w"/>
                <a:gd name="f1" fmla="val h"/>
                <a:gd name="f2" fmla="val 0"/>
                <a:gd name="f3" fmla="val 809173"/>
                <a:gd name="f4" fmla="val 812800"/>
                <a:gd name="f5" fmla="val 404587"/>
                <a:gd name="f6" fmla="val 628326"/>
                <a:gd name="f7" fmla="val 1001"/>
                <a:gd name="f8" fmla="val 809174"/>
                <a:gd name="f9" fmla="val 182659"/>
                <a:gd name="f10" fmla="val 406400"/>
                <a:gd name="f11" fmla="val 630141"/>
                <a:gd name="f12" fmla="val 811799"/>
                <a:gd name="f13" fmla="val 180848"/>
                <a:gd name="f14" fmla="*/ f0 1 809173"/>
                <a:gd name="f15" fmla="*/ f1 1 812800"/>
                <a:gd name="f16" fmla="+- f4 0 f2"/>
                <a:gd name="f17" fmla="+- f3 0 f2"/>
                <a:gd name="f18" fmla="*/ f17 1 809173"/>
                <a:gd name="f19" fmla="*/ f16 1 812800"/>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809173" h="812800">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4AA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8" name="TextBox 90">
              <a:extLst>
                <a:ext uri="{FF2B5EF4-FFF2-40B4-BE49-F238E27FC236}">
                  <a16:creationId xmlns:a16="http://schemas.microsoft.com/office/drawing/2014/main" id="{A5CF9174-D8B8-E8AE-EC8F-68501FB7C990}"/>
                </a:ext>
              </a:extLst>
            </p:cNvPr>
            <p:cNvSpPr txBox="1"/>
            <p:nvPr/>
          </p:nvSpPr>
          <p:spPr>
            <a:xfrm>
              <a:off x="7758528" y="5852534"/>
              <a:ext cx="333490" cy="35753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FFFFFF"/>
                  </a:solidFill>
                  <a:uFillTx/>
                  <a:latin typeface="Poppins Bold"/>
                </a:rPr>
                <a:t>10</a:t>
              </a:r>
            </a:p>
          </p:txBody>
        </p:sp>
      </p:grpSp>
      <p:sp>
        <p:nvSpPr>
          <p:cNvPr id="89" name="TextBox 17">
            <a:extLst>
              <a:ext uri="{FF2B5EF4-FFF2-40B4-BE49-F238E27FC236}">
                <a16:creationId xmlns:a16="http://schemas.microsoft.com/office/drawing/2014/main" id="{2DF08BD2-7C50-7E68-E28A-E8B8DA9F5EAB}"/>
              </a:ext>
            </a:extLst>
          </p:cNvPr>
          <p:cNvSpPr txBox="1"/>
          <p:nvPr/>
        </p:nvSpPr>
        <p:spPr>
          <a:xfrm>
            <a:off x="7240429" y="4226210"/>
            <a:ext cx="1874821"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PETERBOROUGH</a:t>
            </a:r>
          </a:p>
        </p:txBody>
      </p:sp>
      <p:sp>
        <p:nvSpPr>
          <p:cNvPr id="90" name="TextBox 84">
            <a:extLst>
              <a:ext uri="{FF2B5EF4-FFF2-40B4-BE49-F238E27FC236}">
                <a16:creationId xmlns:a16="http://schemas.microsoft.com/office/drawing/2014/main" id="{9B0E3D21-2F27-A98A-77D5-3E62E2583D92}"/>
              </a:ext>
            </a:extLst>
          </p:cNvPr>
          <p:cNvSpPr txBox="1"/>
          <p:nvPr/>
        </p:nvSpPr>
        <p:spPr>
          <a:xfrm>
            <a:off x="7211936" y="6876425"/>
            <a:ext cx="1503776" cy="204350"/>
          </a:xfrm>
          <a:prstGeom prst="rect">
            <a:avLst/>
          </a:prstGeom>
          <a:noFill/>
          <a:ln cap="flat">
            <a:noFill/>
          </a:ln>
        </p:spPr>
        <p:txBody>
          <a:bodyPr vert="horz" wrap="square" lIns="0" tIns="0" rIns="0" bIns="0" anchor="t" anchorCtr="1" compatLnSpc="1">
            <a:spAutoFit/>
          </a:bodyPr>
          <a:lstStyle/>
          <a:p>
            <a:pPr marL="259076" marR="0" lvl="1" indent="-129543" algn="ctr" defTabSz="914400" rtl="0" fontAlgn="auto" hangingPunct="1">
              <a:lnSpc>
                <a:spcPts val="16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00" b="1" i="0" u="none" strike="noStrike" kern="1200" cap="none" spc="0" baseline="0">
                <a:solidFill>
                  <a:srgbClr val="000000"/>
                </a:solidFill>
                <a:uFillTx/>
                <a:latin typeface="Canva Sans Bold"/>
              </a:rPr>
              <a:t>HUNTINGDON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FBF3E4"/>
        </a:solidFill>
        <a:effectLst/>
      </p:bgPr>
    </p:bg>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D193ACC2-E76E-B41B-E507-0743F7F36CE0}"/>
              </a:ext>
            </a:extLst>
          </p:cNvPr>
          <p:cNvGrpSpPr/>
          <p:nvPr/>
        </p:nvGrpSpPr>
        <p:grpSpPr>
          <a:xfrm>
            <a:off x="1355982" y="1811188"/>
            <a:ext cx="15576045" cy="2656039"/>
            <a:chOff x="1355982" y="1811188"/>
            <a:chExt cx="15576045" cy="2656039"/>
          </a:xfrm>
        </p:grpSpPr>
        <p:sp>
          <p:nvSpPr>
            <p:cNvPr id="3" name="Freeform 3">
              <a:extLst>
                <a:ext uri="{FF2B5EF4-FFF2-40B4-BE49-F238E27FC236}">
                  <a16:creationId xmlns:a16="http://schemas.microsoft.com/office/drawing/2014/main" id="{81CDFA75-D3A6-6396-1E5B-A1F2686355EF}"/>
                </a:ext>
              </a:extLst>
            </p:cNvPr>
            <p:cNvSpPr/>
            <p:nvPr/>
          </p:nvSpPr>
          <p:spPr>
            <a:xfrm>
              <a:off x="1379079" y="1834295"/>
              <a:ext cx="15529831" cy="2609825"/>
            </a:xfrm>
            <a:custGeom>
              <a:avLst/>
              <a:gdLst>
                <a:gd name="f0" fmla="val w"/>
                <a:gd name="f1" fmla="val h"/>
                <a:gd name="f2" fmla="val 0"/>
                <a:gd name="f3" fmla="val 21340435"/>
                <a:gd name="f4" fmla="val 3586313"/>
                <a:gd name="f5" fmla="val 21247726"/>
                <a:gd name="f6" fmla="val 92710"/>
                <a:gd name="f7" fmla="val 41910"/>
                <a:gd name="f8" fmla="val 3544403"/>
                <a:gd name="f9" fmla="val 3493603"/>
                <a:gd name="f10" fmla="val 21246457"/>
                <a:gd name="f11" fmla="val 21297257"/>
                <a:gd name="f12" fmla="val 21339166"/>
                <a:gd name="f13" fmla="val 3492333"/>
                <a:gd name="f14" fmla="val 21298526"/>
                <a:gd name="f15" fmla="*/ f0 1 21340435"/>
                <a:gd name="f16" fmla="*/ f1 1 3586313"/>
                <a:gd name="f17" fmla="+- f4 0 f2"/>
                <a:gd name="f18" fmla="+- f3 0 f2"/>
                <a:gd name="f19" fmla="*/ f18 1 21340435"/>
                <a:gd name="f20" fmla="*/ f17 1 3586313"/>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21340435" h="3586313">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DFD8CA"/>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4">
              <a:extLst>
                <a:ext uri="{FF2B5EF4-FFF2-40B4-BE49-F238E27FC236}">
                  <a16:creationId xmlns:a16="http://schemas.microsoft.com/office/drawing/2014/main" id="{65DD9DFD-8735-38BE-92A4-2B41AC346B74}"/>
                </a:ext>
              </a:extLst>
            </p:cNvPr>
            <p:cNvSpPr/>
            <p:nvPr/>
          </p:nvSpPr>
          <p:spPr>
            <a:xfrm>
              <a:off x="1355982" y="1811188"/>
              <a:ext cx="15576045" cy="2656039"/>
            </a:xfrm>
            <a:custGeom>
              <a:avLst/>
              <a:gdLst>
                <a:gd name="f0" fmla="val w"/>
                <a:gd name="f1" fmla="val h"/>
                <a:gd name="f2" fmla="val 0"/>
                <a:gd name="f3" fmla="val 21403935"/>
                <a:gd name="f4" fmla="val 3649813"/>
                <a:gd name="f5" fmla="val 21279476"/>
                <a:gd name="f6" fmla="val 59690"/>
                <a:gd name="f7" fmla="val 21315035"/>
                <a:gd name="f8" fmla="val 21344246"/>
                <a:gd name="f9" fmla="val 88900"/>
                <a:gd name="f10" fmla="val 124460"/>
                <a:gd name="f11" fmla="val 3525353"/>
                <a:gd name="f12" fmla="val 3560913"/>
                <a:gd name="f13" fmla="val 3590123"/>
                <a:gd name="f14" fmla="val 55880"/>
                <a:gd name="f15" fmla="val 3593933"/>
                <a:gd name="f16" fmla="val 21348057"/>
                <a:gd name="f17" fmla="*/ f0 1 21403935"/>
                <a:gd name="f18" fmla="*/ f1 1 3649813"/>
                <a:gd name="f19" fmla="+- f4 0 f2"/>
                <a:gd name="f20" fmla="+- f3 0 f2"/>
                <a:gd name="f21" fmla="*/ f20 1 21403935"/>
                <a:gd name="f22" fmla="*/ f19 1 3649813"/>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21403935" h="3649813">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5" name="TextBox 5">
            <a:extLst>
              <a:ext uri="{FF2B5EF4-FFF2-40B4-BE49-F238E27FC236}">
                <a16:creationId xmlns:a16="http://schemas.microsoft.com/office/drawing/2014/main" id="{29AB7FE9-1D55-2595-E0C2-B432AB8D33D9}"/>
              </a:ext>
            </a:extLst>
          </p:cNvPr>
          <p:cNvSpPr txBox="1"/>
          <p:nvPr/>
        </p:nvSpPr>
        <p:spPr>
          <a:xfrm>
            <a:off x="12604693" y="1994114"/>
            <a:ext cx="2300657" cy="49149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6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Bebas Neue Bold"/>
              </a:rPr>
              <a:t>HEALTH</a:t>
            </a:r>
          </a:p>
        </p:txBody>
      </p:sp>
      <p:grpSp>
        <p:nvGrpSpPr>
          <p:cNvPr id="6" name="Group 6">
            <a:extLst>
              <a:ext uri="{FF2B5EF4-FFF2-40B4-BE49-F238E27FC236}">
                <a16:creationId xmlns:a16="http://schemas.microsoft.com/office/drawing/2014/main" id="{2AB750A9-125A-042D-8A9B-247499DD5519}"/>
              </a:ext>
            </a:extLst>
          </p:cNvPr>
          <p:cNvGrpSpPr/>
          <p:nvPr/>
        </p:nvGrpSpPr>
        <p:grpSpPr>
          <a:xfrm>
            <a:off x="1355982" y="4638678"/>
            <a:ext cx="15576045" cy="2658334"/>
            <a:chOff x="1355982" y="4638678"/>
            <a:chExt cx="15576045" cy="2658334"/>
          </a:xfrm>
        </p:grpSpPr>
        <p:sp>
          <p:nvSpPr>
            <p:cNvPr id="7" name="Freeform 7">
              <a:extLst>
                <a:ext uri="{FF2B5EF4-FFF2-40B4-BE49-F238E27FC236}">
                  <a16:creationId xmlns:a16="http://schemas.microsoft.com/office/drawing/2014/main" id="{8BC52FEA-5077-BE59-7287-D394FF2D9613}"/>
                </a:ext>
              </a:extLst>
            </p:cNvPr>
            <p:cNvSpPr/>
            <p:nvPr/>
          </p:nvSpPr>
          <p:spPr>
            <a:xfrm>
              <a:off x="1379079" y="4661775"/>
              <a:ext cx="15529831" cy="2612120"/>
            </a:xfrm>
            <a:custGeom>
              <a:avLst/>
              <a:gdLst>
                <a:gd name="f0" fmla="val w"/>
                <a:gd name="f1" fmla="val h"/>
                <a:gd name="f2" fmla="val 0"/>
                <a:gd name="f3" fmla="val 21340435"/>
                <a:gd name="f4" fmla="val 3589468"/>
                <a:gd name="f5" fmla="val 21247726"/>
                <a:gd name="f6" fmla="val 92710"/>
                <a:gd name="f7" fmla="val 41910"/>
                <a:gd name="f8" fmla="val 3547557"/>
                <a:gd name="f9" fmla="val 3496757"/>
                <a:gd name="f10" fmla="val 21246457"/>
                <a:gd name="f11" fmla="val 21297257"/>
                <a:gd name="f12" fmla="val 21339166"/>
                <a:gd name="f13" fmla="val 3495488"/>
                <a:gd name="f14" fmla="val 21298526"/>
                <a:gd name="f15" fmla="*/ f0 1 21340435"/>
                <a:gd name="f16" fmla="*/ f1 1 3589468"/>
                <a:gd name="f17" fmla="+- f4 0 f2"/>
                <a:gd name="f18" fmla="+- f3 0 f2"/>
                <a:gd name="f19" fmla="*/ f18 1 21340435"/>
                <a:gd name="f20" fmla="*/ f17 1 3589468"/>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21340435" h="3589468">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DFD8CA"/>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8">
              <a:extLst>
                <a:ext uri="{FF2B5EF4-FFF2-40B4-BE49-F238E27FC236}">
                  <a16:creationId xmlns:a16="http://schemas.microsoft.com/office/drawing/2014/main" id="{D97DEFBC-B3DA-FF4A-3608-1D943830BD6C}"/>
                </a:ext>
              </a:extLst>
            </p:cNvPr>
            <p:cNvSpPr/>
            <p:nvPr/>
          </p:nvSpPr>
          <p:spPr>
            <a:xfrm>
              <a:off x="1355982" y="4638678"/>
              <a:ext cx="15576045" cy="2658334"/>
            </a:xfrm>
            <a:custGeom>
              <a:avLst/>
              <a:gdLst>
                <a:gd name="f0" fmla="val w"/>
                <a:gd name="f1" fmla="val h"/>
                <a:gd name="f2" fmla="val 0"/>
                <a:gd name="f3" fmla="val 21403935"/>
                <a:gd name="f4" fmla="val 3652968"/>
                <a:gd name="f5" fmla="val 21279476"/>
                <a:gd name="f6" fmla="val 59690"/>
                <a:gd name="f7" fmla="val 21315035"/>
                <a:gd name="f8" fmla="val 21344246"/>
                <a:gd name="f9" fmla="val 88900"/>
                <a:gd name="f10" fmla="val 124460"/>
                <a:gd name="f11" fmla="val 3528508"/>
                <a:gd name="f12" fmla="val 3564068"/>
                <a:gd name="f13" fmla="val 3593278"/>
                <a:gd name="f14" fmla="val 55880"/>
                <a:gd name="f15" fmla="val 3597088"/>
                <a:gd name="f16" fmla="val 21348057"/>
                <a:gd name="f17" fmla="*/ f0 1 21403935"/>
                <a:gd name="f18" fmla="*/ f1 1 3652968"/>
                <a:gd name="f19" fmla="+- f4 0 f2"/>
                <a:gd name="f20" fmla="+- f3 0 f2"/>
                <a:gd name="f21" fmla="*/ f20 1 21403935"/>
                <a:gd name="f22" fmla="*/ f19 1 3652968"/>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21403935" h="3652968">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9" name="TextBox 9">
            <a:extLst>
              <a:ext uri="{FF2B5EF4-FFF2-40B4-BE49-F238E27FC236}">
                <a16:creationId xmlns:a16="http://schemas.microsoft.com/office/drawing/2014/main" id="{0E3E5A9B-2C0D-338B-A6BD-65BE2EBCE4A6}"/>
              </a:ext>
            </a:extLst>
          </p:cNvPr>
          <p:cNvSpPr txBox="1"/>
          <p:nvPr/>
        </p:nvSpPr>
        <p:spPr>
          <a:xfrm>
            <a:off x="1794327" y="4836316"/>
            <a:ext cx="4506858" cy="49149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6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Bebas Neue Bold"/>
              </a:rPr>
              <a:t>ADVANCED MANUFACTURING</a:t>
            </a:r>
          </a:p>
        </p:txBody>
      </p:sp>
      <p:sp>
        <p:nvSpPr>
          <p:cNvPr id="10" name="TextBox 10">
            <a:extLst>
              <a:ext uri="{FF2B5EF4-FFF2-40B4-BE49-F238E27FC236}">
                <a16:creationId xmlns:a16="http://schemas.microsoft.com/office/drawing/2014/main" id="{001E67C1-B227-0017-F518-E7124F8560A2}"/>
              </a:ext>
            </a:extLst>
          </p:cNvPr>
          <p:cNvSpPr txBox="1"/>
          <p:nvPr/>
        </p:nvSpPr>
        <p:spPr>
          <a:xfrm>
            <a:off x="7993666" y="4836316"/>
            <a:ext cx="2300657" cy="49149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6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Bebas Neue Bold"/>
              </a:rPr>
              <a:t>DIGITAL</a:t>
            </a:r>
          </a:p>
        </p:txBody>
      </p:sp>
      <p:sp>
        <p:nvSpPr>
          <p:cNvPr id="11" name="TextBox 11">
            <a:extLst>
              <a:ext uri="{FF2B5EF4-FFF2-40B4-BE49-F238E27FC236}">
                <a16:creationId xmlns:a16="http://schemas.microsoft.com/office/drawing/2014/main" id="{4EBA51F9-7CBC-70F6-3537-D1CEB649E802}"/>
              </a:ext>
            </a:extLst>
          </p:cNvPr>
          <p:cNvSpPr txBox="1"/>
          <p:nvPr/>
        </p:nvSpPr>
        <p:spPr>
          <a:xfrm>
            <a:off x="12604693" y="4836316"/>
            <a:ext cx="2300657" cy="49149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6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Bebas Neue Bold"/>
              </a:rPr>
              <a:t>RETAIL</a:t>
            </a:r>
          </a:p>
        </p:txBody>
      </p:sp>
      <p:pic>
        <p:nvPicPr>
          <p:cNvPr id="12" name="Picture 12">
            <a:extLst>
              <a:ext uri="{FF2B5EF4-FFF2-40B4-BE49-F238E27FC236}">
                <a16:creationId xmlns:a16="http://schemas.microsoft.com/office/drawing/2014/main" id="{905AE0CE-0E0D-78F8-2178-1AD2B45E1BD4}"/>
              </a:ext>
            </a:extLst>
          </p:cNvPr>
          <p:cNvPicPr>
            <a:picLocks noChangeAspect="1"/>
          </p:cNvPicPr>
          <p:nvPr/>
        </p:nvPicPr>
        <p:blipFill>
          <a:blip r:embed="rId2"/>
          <a:srcRect/>
          <a:stretch>
            <a:fillRect/>
          </a:stretch>
        </p:blipFill>
        <p:spPr>
          <a:xfrm>
            <a:off x="13391067" y="2470663"/>
            <a:ext cx="727898" cy="705843"/>
          </a:xfrm>
          <a:prstGeom prst="rect">
            <a:avLst/>
          </a:prstGeom>
          <a:noFill/>
          <a:ln cap="flat">
            <a:noFill/>
          </a:ln>
        </p:spPr>
      </p:pic>
      <p:pic>
        <p:nvPicPr>
          <p:cNvPr id="13" name="Picture 13">
            <a:extLst>
              <a:ext uri="{FF2B5EF4-FFF2-40B4-BE49-F238E27FC236}">
                <a16:creationId xmlns:a16="http://schemas.microsoft.com/office/drawing/2014/main" id="{7368C060-B837-C547-160A-C825899F15D4}"/>
              </a:ext>
            </a:extLst>
          </p:cNvPr>
          <p:cNvPicPr>
            <a:picLocks noChangeAspect="1"/>
          </p:cNvPicPr>
          <p:nvPr/>
        </p:nvPicPr>
        <p:blipFill>
          <a:blip r:embed="rId3"/>
          <a:srcRect/>
          <a:stretch>
            <a:fillRect/>
          </a:stretch>
        </p:blipFill>
        <p:spPr>
          <a:xfrm>
            <a:off x="3692310" y="5220730"/>
            <a:ext cx="853208" cy="841065"/>
          </a:xfrm>
          <a:prstGeom prst="rect">
            <a:avLst/>
          </a:prstGeom>
          <a:noFill/>
          <a:ln cap="flat">
            <a:noFill/>
          </a:ln>
        </p:spPr>
      </p:pic>
      <p:pic>
        <p:nvPicPr>
          <p:cNvPr id="14" name="Picture 14">
            <a:extLst>
              <a:ext uri="{FF2B5EF4-FFF2-40B4-BE49-F238E27FC236}">
                <a16:creationId xmlns:a16="http://schemas.microsoft.com/office/drawing/2014/main" id="{E6610AD3-7E9E-48F2-306E-A4BD3B99C90A}"/>
              </a:ext>
            </a:extLst>
          </p:cNvPr>
          <p:cNvPicPr>
            <a:picLocks noChangeAspect="1"/>
          </p:cNvPicPr>
          <p:nvPr/>
        </p:nvPicPr>
        <p:blipFill>
          <a:blip r:embed="rId4"/>
          <a:srcRect/>
          <a:stretch>
            <a:fillRect/>
          </a:stretch>
        </p:blipFill>
        <p:spPr>
          <a:xfrm>
            <a:off x="13404180" y="5220730"/>
            <a:ext cx="766925" cy="766925"/>
          </a:xfrm>
          <a:prstGeom prst="rect">
            <a:avLst/>
          </a:prstGeom>
          <a:noFill/>
          <a:ln cap="flat">
            <a:noFill/>
          </a:ln>
        </p:spPr>
      </p:pic>
      <p:pic>
        <p:nvPicPr>
          <p:cNvPr id="15" name="Picture 15">
            <a:extLst>
              <a:ext uri="{FF2B5EF4-FFF2-40B4-BE49-F238E27FC236}">
                <a16:creationId xmlns:a16="http://schemas.microsoft.com/office/drawing/2014/main" id="{CB7B0FE0-5DB0-41AE-076D-D83D1E45CC2C}"/>
              </a:ext>
            </a:extLst>
          </p:cNvPr>
          <p:cNvPicPr>
            <a:picLocks noChangeAspect="1"/>
          </p:cNvPicPr>
          <p:nvPr/>
        </p:nvPicPr>
        <p:blipFill>
          <a:blip r:embed="rId5"/>
          <a:srcRect/>
          <a:stretch>
            <a:fillRect/>
          </a:stretch>
        </p:blipFill>
        <p:spPr>
          <a:xfrm>
            <a:off x="8692021" y="5189284"/>
            <a:ext cx="903957" cy="903957"/>
          </a:xfrm>
          <a:prstGeom prst="rect">
            <a:avLst/>
          </a:prstGeom>
          <a:noFill/>
          <a:ln cap="flat">
            <a:noFill/>
          </a:ln>
        </p:spPr>
      </p:pic>
      <p:pic>
        <p:nvPicPr>
          <p:cNvPr id="16" name="Picture 16">
            <a:extLst>
              <a:ext uri="{FF2B5EF4-FFF2-40B4-BE49-F238E27FC236}">
                <a16:creationId xmlns:a16="http://schemas.microsoft.com/office/drawing/2014/main" id="{EA46AE4D-3DB6-7EC9-8006-58AB03FC096E}"/>
              </a:ext>
            </a:extLst>
          </p:cNvPr>
          <p:cNvPicPr>
            <a:picLocks noChangeAspect="1"/>
          </p:cNvPicPr>
          <p:nvPr/>
        </p:nvPicPr>
        <p:blipFill>
          <a:blip r:embed="rId6"/>
          <a:srcRect/>
          <a:stretch>
            <a:fillRect/>
          </a:stretch>
        </p:blipFill>
        <p:spPr>
          <a:xfrm>
            <a:off x="8719791" y="2402037"/>
            <a:ext cx="848407" cy="843104"/>
          </a:xfrm>
          <a:prstGeom prst="rect">
            <a:avLst/>
          </a:prstGeom>
          <a:noFill/>
          <a:ln cap="flat">
            <a:noFill/>
          </a:ln>
        </p:spPr>
      </p:pic>
      <p:pic>
        <p:nvPicPr>
          <p:cNvPr id="17" name="Picture 17">
            <a:extLst>
              <a:ext uri="{FF2B5EF4-FFF2-40B4-BE49-F238E27FC236}">
                <a16:creationId xmlns:a16="http://schemas.microsoft.com/office/drawing/2014/main" id="{6F8DD776-DCC7-5A98-7C17-2C2ED61FACA0}"/>
              </a:ext>
            </a:extLst>
          </p:cNvPr>
          <p:cNvPicPr>
            <a:picLocks noChangeAspect="1"/>
          </p:cNvPicPr>
          <p:nvPr/>
        </p:nvPicPr>
        <p:blipFill>
          <a:blip r:embed="rId7"/>
          <a:srcRect/>
          <a:stretch>
            <a:fillRect/>
          </a:stretch>
        </p:blipFill>
        <p:spPr>
          <a:xfrm>
            <a:off x="3666030" y="2441292"/>
            <a:ext cx="828684" cy="764584"/>
          </a:xfrm>
          <a:prstGeom prst="rect">
            <a:avLst/>
          </a:prstGeom>
          <a:noFill/>
          <a:ln cap="flat">
            <a:noFill/>
          </a:ln>
        </p:spPr>
      </p:pic>
      <p:grpSp>
        <p:nvGrpSpPr>
          <p:cNvPr id="18" name="Group 18">
            <a:extLst>
              <a:ext uri="{FF2B5EF4-FFF2-40B4-BE49-F238E27FC236}">
                <a16:creationId xmlns:a16="http://schemas.microsoft.com/office/drawing/2014/main" id="{7AAC9D5B-CD67-751A-173F-DD6657FA436D}"/>
              </a:ext>
            </a:extLst>
          </p:cNvPr>
          <p:cNvGrpSpPr/>
          <p:nvPr/>
        </p:nvGrpSpPr>
        <p:grpSpPr>
          <a:xfrm>
            <a:off x="1355982" y="7382728"/>
            <a:ext cx="15576045" cy="2658334"/>
            <a:chOff x="1355982" y="7382728"/>
            <a:chExt cx="15576045" cy="2658334"/>
          </a:xfrm>
        </p:grpSpPr>
        <p:sp>
          <p:nvSpPr>
            <p:cNvPr id="19" name="Freeform 19">
              <a:extLst>
                <a:ext uri="{FF2B5EF4-FFF2-40B4-BE49-F238E27FC236}">
                  <a16:creationId xmlns:a16="http://schemas.microsoft.com/office/drawing/2014/main" id="{935D2C6E-AEE6-BE92-BEAB-81DDE3BC8C6E}"/>
                </a:ext>
              </a:extLst>
            </p:cNvPr>
            <p:cNvSpPr/>
            <p:nvPr/>
          </p:nvSpPr>
          <p:spPr>
            <a:xfrm>
              <a:off x="1379079" y="7405835"/>
              <a:ext cx="15529831" cy="2612120"/>
            </a:xfrm>
            <a:custGeom>
              <a:avLst/>
              <a:gdLst>
                <a:gd name="f0" fmla="val w"/>
                <a:gd name="f1" fmla="val h"/>
                <a:gd name="f2" fmla="val 0"/>
                <a:gd name="f3" fmla="val 21340435"/>
                <a:gd name="f4" fmla="val 3589468"/>
                <a:gd name="f5" fmla="val 21247726"/>
                <a:gd name="f6" fmla="val 92710"/>
                <a:gd name="f7" fmla="val 41910"/>
                <a:gd name="f8" fmla="val 3547557"/>
                <a:gd name="f9" fmla="val 3496757"/>
                <a:gd name="f10" fmla="val 21246457"/>
                <a:gd name="f11" fmla="val 21297257"/>
                <a:gd name="f12" fmla="val 21339166"/>
                <a:gd name="f13" fmla="val 3495488"/>
                <a:gd name="f14" fmla="val 21298526"/>
                <a:gd name="f15" fmla="*/ f0 1 21340435"/>
                <a:gd name="f16" fmla="*/ f1 1 3589468"/>
                <a:gd name="f17" fmla="+- f4 0 f2"/>
                <a:gd name="f18" fmla="+- f3 0 f2"/>
                <a:gd name="f19" fmla="*/ f18 1 21340435"/>
                <a:gd name="f20" fmla="*/ f17 1 3589468"/>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21340435" h="3589468">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DFD8CA"/>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0">
              <a:extLst>
                <a:ext uri="{FF2B5EF4-FFF2-40B4-BE49-F238E27FC236}">
                  <a16:creationId xmlns:a16="http://schemas.microsoft.com/office/drawing/2014/main" id="{938E4932-CCA1-D806-094B-00066C49558B}"/>
                </a:ext>
              </a:extLst>
            </p:cNvPr>
            <p:cNvSpPr/>
            <p:nvPr/>
          </p:nvSpPr>
          <p:spPr>
            <a:xfrm>
              <a:off x="1355982" y="7382728"/>
              <a:ext cx="15576045" cy="2658334"/>
            </a:xfrm>
            <a:custGeom>
              <a:avLst/>
              <a:gdLst>
                <a:gd name="f0" fmla="val w"/>
                <a:gd name="f1" fmla="val h"/>
                <a:gd name="f2" fmla="val 0"/>
                <a:gd name="f3" fmla="val 21403935"/>
                <a:gd name="f4" fmla="val 3652968"/>
                <a:gd name="f5" fmla="val 21279476"/>
                <a:gd name="f6" fmla="val 59690"/>
                <a:gd name="f7" fmla="val 21315035"/>
                <a:gd name="f8" fmla="val 21344246"/>
                <a:gd name="f9" fmla="val 88900"/>
                <a:gd name="f10" fmla="val 124460"/>
                <a:gd name="f11" fmla="val 3528508"/>
                <a:gd name="f12" fmla="val 3564068"/>
                <a:gd name="f13" fmla="val 3593278"/>
                <a:gd name="f14" fmla="val 55880"/>
                <a:gd name="f15" fmla="val 3597088"/>
                <a:gd name="f16" fmla="val 21348057"/>
                <a:gd name="f17" fmla="*/ f0 1 21403935"/>
                <a:gd name="f18" fmla="*/ f1 1 3652968"/>
                <a:gd name="f19" fmla="+- f4 0 f2"/>
                <a:gd name="f20" fmla="+- f3 0 f2"/>
                <a:gd name="f21" fmla="*/ f20 1 21403935"/>
                <a:gd name="f22" fmla="*/ f19 1 3652968"/>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21403935" h="3652968">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pic>
        <p:nvPicPr>
          <p:cNvPr id="21" name="Picture 21">
            <a:extLst>
              <a:ext uri="{FF2B5EF4-FFF2-40B4-BE49-F238E27FC236}">
                <a16:creationId xmlns:a16="http://schemas.microsoft.com/office/drawing/2014/main" id="{CE823775-B327-2E63-1557-5BC094E27D59}"/>
              </a:ext>
            </a:extLst>
          </p:cNvPr>
          <p:cNvPicPr>
            <a:picLocks noChangeAspect="1"/>
          </p:cNvPicPr>
          <p:nvPr/>
        </p:nvPicPr>
        <p:blipFill>
          <a:blip r:embed="rId8"/>
          <a:srcRect/>
          <a:stretch>
            <a:fillRect/>
          </a:stretch>
        </p:blipFill>
        <p:spPr>
          <a:xfrm>
            <a:off x="3711741" y="8118125"/>
            <a:ext cx="814337" cy="814337"/>
          </a:xfrm>
          <a:prstGeom prst="rect">
            <a:avLst/>
          </a:prstGeom>
          <a:noFill/>
          <a:ln cap="flat">
            <a:noFill/>
          </a:ln>
        </p:spPr>
      </p:pic>
      <p:pic>
        <p:nvPicPr>
          <p:cNvPr id="22" name="Picture 22">
            <a:extLst>
              <a:ext uri="{FF2B5EF4-FFF2-40B4-BE49-F238E27FC236}">
                <a16:creationId xmlns:a16="http://schemas.microsoft.com/office/drawing/2014/main" id="{6C8BFB6A-ED63-C0A9-73FC-719D9549CF45}"/>
              </a:ext>
            </a:extLst>
          </p:cNvPr>
          <p:cNvPicPr>
            <a:picLocks noChangeAspect="1"/>
          </p:cNvPicPr>
          <p:nvPr/>
        </p:nvPicPr>
        <p:blipFill>
          <a:blip r:embed="rId9"/>
          <a:srcRect/>
          <a:stretch>
            <a:fillRect/>
          </a:stretch>
        </p:blipFill>
        <p:spPr>
          <a:xfrm>
            <a:off x="8807354" y="8124325"/>
            <a:ext cx="673300" cy="673300"/>
          </a:xfrm>
          <a:prstGeom prst="rect">
            <a:avLst/>
          </a:prstGeom>
          <a:noFill/>
          <a:ln cap="flat">
            <a:noFill/>
          </a:ln>
        </p:spPr>
      </p:pic>
      <p:pic>
        <p:nvPicPr>
          <p:cNvPr id="23" name="Picture 23">
            <a:extLst>
              <a:ext uri="{FF2B5EF4-FFF2-40B4-BE49-F238E27FC236}">
                <a16:creationId xmlns:a16="http://schemas.microsoft.com/office/drawing/2014/main" id="{531F698E-89B4-D98E-A2B5-50B7FBC4D68A}"/>
              </a:ext>
            </a:extLst>
          </p:cNvPr>
          <p:cNvPicPr>
            <a:picLocks noChangeAspect="1"/>
          </p:cNvPicPr>
          <p:nvPr/>
        </p:nvPicPr>
        <p:blipFill>
          <a:blip r:embed="rId10"/>
          <a:srcRect/>
          <a:stretch>
            <a:fillRect/>
          </a:stretch>
        </p:blipFill>
        <p:spPr>
          <a:xfrm>
            <a:off x="13516889" y="8097103"/>
            <a:ext cx="602086" cy="679499"/>
          </a:xfrm>
          <a:prstGeom prst="rect">
            <a:avLst/>
          </a:prstGeom>
          <a:noFill/>
          <a:ln cap="flat">
            <a:noFill/>
          </a:ln>
        </p:spPr>
      </p:pic>
      <p:sp>
        <p:nvSpPr>
          <p:cNvPr id="24" name="TextBox 24">
            <a:extLst>
              <a:ext uri="{FF2B5EF4-FFF2-40B4-BE49-F238E27FC236}">
                <a16:creationId xmlns:a16="http://schemas.microsoft.com/office/drawing/2014/main" id="{5649E6CC-6ECF-9899-FF1D-CC12F8181C8F}"/>
              </a:ext>
            </a:extLst>
          </p:cNvPr>
          <p:cNvSpPr txBox="1"/>
          <p:nvPr/>
        </p:nvSpPr>
        <p:spPr>
          <a:xfrm>
            <a:off x="12604693" y="7666101"/>
            <a:ext cx="2300657" cy="49149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6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Bebas Neue Bold"/>
              </a:rPr>
              <a:t>TRANSPORT</a:t>
            </a:r>
          </a:p>
        </p:txBody>
      </p:sp>
      <p:sp>
        <p:nvSpPr>
          <p:cNvPr id="25" name="TextBox 25">
            <a:extLst>
              <a:ext uri="{FF2B5EF4-FFF2-40B4-BE49-F238E27FC236}">
                <a16:creationId xmlns:a16="http://schemas.microsoft.com/office/drawing/2014/main" id="{5813C85C-AC7B-5349-F25D-97304D0FAEFE}"/>
              </a:ext>
            </a:extLst>
          </p:cNvPr>
          <p:cNvSpPr txBox="1"/>
          <p:nvPr/>
        </p:nvSpPr>
        <p:spPr>
          <a:xfrm>
            <a:off x="7993666" y="7666101"/>
            <a:ext cx="2300657" cy="49149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6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Bebas Neue Bold"/>
              </a:rPr>
              <a:t>EDUCATION</a:t>
            </a:r>
          </a:p>
        </p:txBody>
      </p:sp>
      <p:sp>
        <p:nvSpPr>
          <p:cNvPr id="26" name="TextBox 26">
            <a:extLst>
              <a:ext uri="{FF2B5EF4-FFF2-40B4-BE49-F238E27FC236}">
                <a16:creationId xmlns:a16="http://schemas.microsoft.com/office/drawing/2014/main" id="{CEFA6371-3101-5393-6F3B-53152D96DBC2}"/>
              </a:ext>
            </a:extLst>
          </p:cNvPr>
          <p:cNvSpPr txBox="1"/>
          <p:nvPr/>
        </p:nvSpPr>
        <p:spPr>
          <a:xfrm>
            <a:off x="11373608" y="3213942"/>
            <a:ext cx="4762826" cy="110998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0000"/>
                </a:solidFill>
                <a:uFillTx/>
                <a:latin typeface="Poppins"/>
              </a:rPr>
              <a:t>55,000 people are employed across health and social care in Cambridgeshire &amp; Peterborough, including doctors, nurses, care workers and care assistants.</a:t>
            </a:r>
          </a:p>
        </p:txBody>
      </p:sp>
      <p:sp>
        <p:nvSpPr>
          <p:cNvPr id="27" name="TextBox 27">
            <a:extLst>
              <a:ext uri="{FF2B5EF4-FFF2-40B4-BE49-F238E27FC236}">
                <a16:creationId xmlns:a16="http://schemas.microsoft.com/office/drawing/2014/main" id="{ED123995-E466-47F4-7300-E913C63743FF}"/>
              </a:ext>
            </a:extLst>
          </p:cNvPr>
          <p:cNvSpPr txBox="1"/>
          <p:nvPr/>
        </p:nvSpPr>
        <p:spPr>
          <a:xfrm>
            <a:off x="11901620" y="6033220"/>
            <a:ext cx="3706813" cy="110998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0000"/>
                </a:solidFill>
                <a:uFillTx/>
                <a:latin typeface="Poppins"/>
              </a:rPr>
              <a:t>Retail employs 63,000 people in Cambridgeshire &amp; Peterborough, with a wide range of possible career paths including cashiers and store managers.</a:t>
            </a:r>
          </a:p>
        </p:txBody>
      </p:sp>
      <p:sp>
        <p:nvSpPr>
          <p:cNvPr id="28" name="TextBox 28">
            <a:extLst>
              <a:ext uri="{FF2B5EF4-FFF2-40B4-BE49-F238E27FC236}">
                <a16:creationId xmlns:a16="http://schemas.microsoft.com/office/drawing/2014/main" id="{CD4DD506-AFF5-0D36-CC0E-5FDC8370066B}"/>
              </a:ext>
            </a:extLst>
          </p:cNvPr>
          <p:cNvSpPr txBox="1"/>
          <p:nvPr/>
        </p:nvSpPr>
        <p:spPr>
          <a:xfrm>
            <a:off x="2968581" y="1994114"/>
            <a:ext cx="2300657" cy="49149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6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Bebas Neue Bold"/>
              </a:rPr>
              <a:t>LIFE SCIENCES</a:t>
            </a:r>
          </a:p>
        </p:txBody>
      </p:sp>
      <p:sp>
        <p:nvSpPr>
          <p:cNvPr id="29" name="TextBox 29">
            <a:extLst>
              <a:ext uri="{FF2B5EF4-FFF2-40B4-BE49-F238E27FC236}">
                <a16:creationId xmlns:a16="http://schemas.microsoft.com/office/drawing/2014/main" id="{00679F44-2884-8B70-1FAB-512448C65D0A}"/>
              </a:ext>
            </a:extLst>
          </p:cNvPr>
          <p:cNvSpPr txBox="1"/>
          <p:nvPr/>
        </p:nvSpPr>
        <p:spPr>
          <a:xfrm>
            <a:off x="7993666" y="1994114"/>
            <a:ext cx="2300657" cy="49149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6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Bebas Neue Bold"/>
              </a:rPr>
              <a:t>AGRI-TECH</a:t>
            </a:r>
          </a:p>
        </p:txBody>
      </p:sp>
      <p:sp>
        <p:nvSpPr>
          <p:cNvPr id="30" name="TextBox 30">
            <a:extLst>
              <a:ext uri="{FF2B5EF4-FFF2-40B4-BE49-F238E27FC236}">
                <a16:creationId xmlns:a16="http://schemas.microsoft.com/office/drawing/2014/main" id="{4DF70B06-F058-F053-403D-96261920FFF4}"/>
              </a:ext>
            </a:extLst>
          </p:cNvPr>
          <p:cNvSpPr txBox="1"/>
          <p:nvPr/>
        </p:nvSpPr>
        <p:spPr>
          <a:xfrm>
            <a:off x="1763530" y="3213942"/>
            <a:ext cx="4710760" cy="110998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0000"/>
                </a:solidFill>
                <a:uFillTx/>
                <a:latin typeface="Poppins"/>
              </a:rPr>
              <a:t>Life Sciences is the application of biology and technology to health improvement, and is one of the largest sectors in Cambridgeshire, employing 54,000 people</a:t>
            </a:r>
          </a:p>
        </p:txBody>
      </p:sp>
      <p:sp>
        <p:nvSpPr>
          <p:cNvPr id="31" name="TextBox 31">
            <a:extLst>
              <a:ext uri="{FF2B5EF4-FFF2-40B4-BE49-F238E27FC236}">
                <a16:creationId xmlns:a16="http://schemas.microsoft.com/office/drawing/2014/main" id="{8890C4F7-DE34-D5FA-727C-B85DD0109E2C}"/>
              </a:ext>
            </a:extLst>
          </p:cNvPr>
          <p:cNvSpPr txBox="1"/>
          <p:nvPr/>
        </p:nvSpPr>
        <p:spPr>
          <a:xfrm>
            <a:off x="7290593" y="3213942"/>
            <a:ext cx="3772046" cy="110998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0000"/>
                </a:solidFill>
                <a:uFillTx/>
                <a:latin typeface="Poppins"/>
              </a:rPr>
              <a:t>Agri-Tech is the use of technology to make farming more efficient. It employs 16,000 people in Cambridgeshire &amp; Peterborough.</a:t>
            </a:r>
          </a:p>
        </p:txBody>
      </p:sp>
      <p:sp>
        <p:nvSpPr>
          <p:cNvPr id="32" name="TextBox 32">
            <a:extLst>
              <a:ext uri="{FF2B5EF4-FFF2-40B4-BE49-F238E27FC236}">
                <a16:creationId xmlns:a16="http://schemas.microsoft.com/office/drawing/2014/main" id="{A741AC3B-D032-EED8-5EC3-AF91D2CBBAD5}"/>
              </a:ext>
            </a:extLst>
          </p:cNvPr>
          <p:cNvSpPr txBox="1"/>
          <p:nvPr/>
        </p:nvSpPr>
        <p:spPr>
          <a:xfrm>
            <a:off x="1703591" y="364022"/>
            <a:ext cx="14946060" cy="112331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8960"/>
              </a:lnSpc>
              <a:spcBef>
                <a:spcPts val="0"/>
              </a:spcBef>
              <a:spcAft>
                <a:spcPts val="0"/>
              </a:spcAft>
              <a:buNone/>
              <a:tabLst/>
              <a:defRPr sz="1800" b="0" i="0" u="none" strike="noStrike" kern="0" cap="none" spc="0" baseline="0">
                <a:solidFill>
                  <a:srgbClr val="000000"/>
                </a:solidFill>
                <a:uFillTx/>
              </a:defRPr>
            </a:pPr>
            <a:r>
              <a:rPr lang="en-US" sz="6399" b="0" i="0" u="none" strike="noStrike" kern="1200" cap="none" spc="0" baseline="0">
                <a:solidFill>
                  <a:srgbClr val="000000"/>
                </a:solidFill>
                <a:uFillTx/>
                <a:latin typeface="Bebas Neue Bold"/>
              </a:rPr>
              <a:t>What local career opportunities are available to you?</a:t>
            </a:r>
          </a:p>
        </p:txBody>
      </p:sp>
      <p:sp>
        <p:nvSpPr>
          <p:cNvPr id="33" name="TextBox 33">
            <a:extLst>
              <a:ext uri="{FF2B5EF4-FFF2-40B4-BE49-F238E27FC236}">
                <a16:creationId xmlns:a16="http://schemas.microsoft.com/office/drawing/2014/main" id="{0B82176A-F570-5C93-95EA-08FEC1A909C7}"/>
              </a:ext>
            </a:extLst>
          </p:cNvPr>
          <p:cNvSpPr txBox="1"/>
          <p:nvPr/>
        </p:nvSpPr>
        <p:spPr>
          <a:xfrm>
            <a:off x="2265508" y="6033220"/>
            <a:ext cx="3706813" cy="8337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0000"/>
                </a:solidFill>
                <a:uFillTx/>
                <a:latin typeface="Poppins"/>
              </a:rPr>
              <a:t>Advanced Manufacturing is a modern form of Manufacturing using advanced technology, employing 22,000 people.</a:t>
            </a:r>
          </a:p>
        </p:txBody>
      </p:sp>
      <p:sp>
        <p:nvSpPr>
          <p:cNvPr id="34" name="TextBox 34">
            <a:extLst>
              <a:ext uri="{FF2B5EF4-FFF2-40B4-BE49-F238E27FC236}">
                <a16:creationId xmlns:a16="http://schemas.microsoft.com/office/drawing/2014/main" id="{3A4B7BCC-289F-AB01-976F-1D3F4AB3465B}"/>
              </a:ext>
            </a:extLst>
          </p:cNvPr>
          <p:cNvSpPr txBox="1"/>
          <p:nvPr/>
        </p:nvSpPr>
        <p:spPr>
          <a:xfrm>
            <a:off x="7290593" y="6033220"/>
            <a:ext cx="3706813" cy="110998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0000"/>
                </a:solidFill>
                <a:uFillTx/>
                <a:latin typeface="Poppins"/>
              </a:rPr>
              <a:t>Digital involves the trade of goods and services using computer networks and technological infrastructure, employing 27,000 people.</a:t>
            </a:r>
          </a:p>
        </p:txBody>
      </p:sp>
      <p:sp>
        <p:nvSpPr>
          <p:cNvPr id="35" name="TextBox 35">
            <a:extLst>
              <a:ext uri="{FF2B5EF4-FFF2-40B4-BE49-F238E27FC236}">
                <a16:creationId xmlns:a16="http://schemas.microsoft.com/office/drawing/2014/main" id="{A36BED0B-FF6C-3001-D2EE-53B4102490A3}"/>
              </a:ext>
            </a:extLst>
          </p:cNvPr>
          <p:cNvSpPr txBox="1"/>
          <p:nvPr/>
        </p:nvSpPr>
        <p:spPr>
          <a:xfrm>
            <a:off x="1794327" y="7666101"/>
            <a:ext cx="4506858" cy="49149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6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Bebas Neue Bold"/>
              </a:rPr>
              <a:t>PROFESSIONAL SERVICES</a:t>
            </a:r>
          </a:p>
        </p:txBody>
      </p:sp>
      <p:sp>
        <p:nvSpPr>
          <p:cNvPr id="36" name="TextBox 36">
            <a:extLst>
              <a:ext uri="{FF2B5EF4-FFF2-40B4-BE49-F238E27FC236}">
                <a16:creationId xmlns:a16="http://schemas.microsoft.com/office/drawing/2014/main" id="{34B7E399-1D4A-2E75-996C-8A111BBED59D}"/>
              </a:ext>
            </a:extLst>
          </p:cNvPr>
          <p:cNvSpPr txBox="1"/>
          <p:nvPr/>
        </p:nvSpPr>
        <p:spPr>
          <a:xfrm>
            <a:off x="11964521" y="8856265"/>
            <a:ext cx="3706813" cy="110998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0000"/>
                </a:solidFill>
                <a:uFillTx/>
                <a:latin typeface="Poppins"/>
              </a:rPr>
              <a:t>Transport employs 24,500 people in Cambridgeshire &amp; Peterborough, with a wide range of possible career paths, including drivers, pilots and cabin crew.</a:t>
            </a:r>
          </a:p>
        </p:txBody>
      </p:sp>
      <p:sp>
        <p:nvSpPr>
          <p:cNvPr id="37" name="TextBox 37">
            <a:extLst>
              <a:ext uri="{FF2B5EF4-FFF2-40B4-BE49-F238E27FC236}">
                <a16:creationId xmlns:a16="http://schemas.microsoft.com/office/drawing/2014/main" id="{1D056027-714B-C3D8-1C2B-E5E0B0CDC5B2}"/>
              </a:ext>
            </a:extLst>
          </p:cNvPr>
          <p:cNvSpPr txBox="1"/>
          <p:nvPr/>
        </p:nvSpPr>
        <p:spPr>
          <a:xfrm>
            <a:off x="2099855" y="8863004"/>
            <a:ext cx="4038118" cy="110998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0000"/>
                </a:solidFill>
                <a:uFillTx/>
                <a:latin typeface="Poppins"/>
              </a:rPr>
              <a:t>Professional Services involves the provision of specialist services to businesses, including IT, finance and business advice , and employs 58,000 people.</a:t>
            </a:r>
          </a:p>
        </p:txBody>
      </p:sp>
      <p:sp>
        <p:nvSpPr>
          <p:cNvPr id="38" name="TextBox 38">
            <a:extLst>
              <a:ext uri="{FF2B5EF4-FFF2-40B4-BE49-F238E27FC236}">
                <a16:creationId xmlns:a16="http://schemas.microsoft.com/office/drawing/2014/main" id="{E832C0A8-8C65-70CC-D1F7-0020A3B69B0D}"/>
              </a:ext>
            </a:extLst>
          </p:cNvPr>
          <p:cNvSpPr txBox="1"/>
          <p:nvPr/>
        </p:nvSpPr>
        <p:spPr>
          <a:xfrm>
            <a:off x="7290593" y="8863004"/>
            <a:ext cx="3706813" cy="110998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400" b="0" i="0" u="none" strike="noStrike" kern="1200" cap="none" spc="0" baseline="0">
                <a:solidFill>
                  <a:srgbClr val="000000"/>
                </a:solidFill>
                <a:uFillTx/>
                <a:latin typeface="Poppins"/>
              </a:rPr>
              <a:t>52,500 people are employed within education in Cambridgeshire &amp; Peterborough, including teachers and teaching assistants.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FBF3E4"/>
        </a:solidFill>
        <a:effectLst/>
      </p:bgPr>
    </p:bg>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D88652CB-1D60-D30C-A4CF-3EAE8571957C}"/>
              </a:ext>
            </a:extLst>
          </p:cNvPr>
          <p:cNvSpPr/>
          <p:nvPr/>
        </p:nvSpPr>
        <p:spPr>
          <a:xfrm>
            <a:off x="11032720"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Freeform 5">
            <a:extLst>
              <a:ext uri="{FF2B5EF4-FFF2-40B4-BE49-F238E27FC236}">
                <a16:creationId xmlns:a16="http://schemas.microsoft.com/office/drawing/2014/main" id="{F7B7C955-D8F0-FB28-7A81-04E576BF3826}"/>
              </a:ext>
            </a:extLst>
          </p:cNvPr>
          <p:cNvSpPr/>
          <p:nvPr/>
        </p:nvSpPr>
        <p:spPr>
          <a:xfrm>
            <a:off x="14666564"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6">
            <a:extLst>
              <a:ext uri="{FF2B5EF4-FFF2-40B4-BE49-F238E27FC236}">
                <a16:creationId xmlns:a16="http://schemas.microsoft.com/office/drawing/2014/main" id="{35C28CFB-FDCB-429B-3146-78BF667E1134}"/>
              </a:ext>
            </a:extLst>
          </p:cNvPr>
          <p:cNvGrpSpPr/>
          <p:nvPr/>
        </p:nvGrpSpPr>
        <p:grpSpPr>
          <a:xfrm>
            <a:off x="12688205" y="3015261"/>
            <a:ext cx="3994565" cy="4526956"/>
            <a:chOff x="12688205" y="3015261"/>
            <a:chExt cx="3994565" cy="4526956"/>
          </a:xfrm>
        </p:grpSpPr>
        <p:sp>
          <p:nvSpPr>
            <p:cNvPr id="5" name="Freeform 7">
              <a:extLst>
                <a:ext uri="{FF2B5EF4-FFF2-40B4-BE49-F238E27FC236}">
                  <a16:creationId xmlns:a16="http://schemas.microsoft.com/office/drawing/2014/main" id="{0E3A24ED-5D0B-AB8E-8427-B28E33549398}"/>
                </a:ext>
              </a:extLst>
            </p:cNvPr>
            <p:cNvSpPr/>
            <p:nvPr/>
          </p:nvSpPr>
          <p:spPr>
            <a:xfrm>
              <a:off x="13019656" y="3423193"/>
              <a:ext cx="3331643" cy="4119024"/>
            </a:xfrm>
            <a:custGeom>
              <a:avLst/>
              <a:gdLst>
                <a:gd name="f0" fmla="val w"/>
                <a:gd name="f1" fmla="val h"/>
                <a:gd name="f2" fmla="val 0"/>
                <a:gd name="f3" fmla="val 550803"/>
                <a:gd name="f4" fmla="val 769416"/>
                <a:gd name="f5" fmla="val 275402"/>
                <a:gd name="f6" fmla="val 440080"/>
                <a:gd name="f7" fmla="val 56075"/>
                <a:gd name="f8" fmla="val 550804"/>
                <a:gd name="f9" fmla="val 210745"/>
                <a:gd name="f10" fmla="val 384708"/>
                <a:gd name="f11" fmla="val 558671"/>
                <a:gd name="f12" fmla="val 713341"/>
                <a:gd name="f13" fmla="val 110724"/>
                <a:gd name="f14" fmla="*/ f0 1 550803"/>
                <a:gd name="f15" fmla="*/ f1 1 769416"/>
                <a:gd name="f16" fmla="+- f4 0 f2"/>
                <a:gd name="f17" fmla="+- f3 0 f2"/>
                <a:gd name="f18" fmla="*/ f17 1 550803"/>
                <a:gd name="f19" fmla="*/ f16 1 76941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550803" h="769416">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8">
              <a:extLst>
                <a:ext uri="{FF2B5EF4-FFF2-40B4-BE49-F238E27FC236}">
                  <a16:creationId xmlns:a16="http://schemas.microsoft.com/office/drawing/2014/main" id="{3B314613-2376-5A43-C8B2-BC40247BD89A}"/>
                </a:ext>
              </a:extLst>
            </p:cNvPr>
            <p:cNvSpPr txBox="1"/>
            <p:nvPr/>
          </p:nvSpPr>
          <p:spPr>
            <a:xfrm>
              <a:off x="12688205" y="3015261"/>
              <a:ext cx="3994565" cy="4351282"/>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FFFFFF"/>
                  </a:solidFill>
                  <a:uFillTx/>
                  <a:latin typeface="Poppins Bold"/>
                </a:rPr>
                <a:t>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900" b="0" i="0" u="none" strike="noStrike" kern="1200" cap="none" spc="0" baseline="0">
                  <a:solidFill>
                    <a:srgbClr val="FFFFFF"/>
                  </a:solidFill>
                  <a:uFillTx/>
                  <a:latin typeface="Poppins"/>
                </a:rPr>
                <a:t>Complex analytical 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900" b="0" i="0" u="none" strike="noStrike" kern="1200" cap="none" spc="0" baseline="0">
                  <a:solidFill>
                    <a:srgbClr val="FFFFFF"/>
                  </a:solidFill>
                  <a:uFillTx/>
                  <a:latin typeface="Poppins"/>
                </a:rPr>
                <a:t>Communication</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900" b="0" i="0" u="none" strike="noStrike" kern="1200" cap="none" spc="0" baseline="0">
                  <a:solidFill>
                    <a:srgbClr val="FFFFFF"/>
                  </a:solidFill>
                  <a:uFillTx/>
                  <a:latin typeface="Poppins"/>
                </a:rPr>
                <a:t>Problem Solving </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900" b="0" i="0" u="none" strike="noStrike" kern="1200" cap="none" spc="0" baseline="0">
                  <a:solidFill>
                    <a:srgbClr val="FFFFFF"/>
                  </a:solidFill>
                  <a:uFillTx/>
                  <a:latin typeface="Poppins"/>
                </a:rPr>
                <a:t>IT skills</a:t>
              </a:r>
            </a:p>
          </p:txBody>
        </p:sp>
      </p:grpSp>
      <p:grpSp>
        <p:nvGrpSpPr>
          <p:cNvPr id="7" name="Group 9">
            <a:extLst>
              <a:ext uri="{FF2B5EF4-FFF2-40B4-BE49-F238E27FC236}">
                <a16:creationId xmlns:a16="http://schemas.microsoft.com/office/drawing/2014/main" id="{30C18A65-3BD3-DDC7-13FE-77010712305F}"/>
              </a:ext>
            </a:extLst>
          </p:cNvPr>
          <p:cNvGrpSpPr/>
          <p:nvPr/>
        </p:nvGrpSpPr>
        <p:grpSpPr>
          <a:xfrm>
            <a:off x="688890" y="907167"/>
            <a:ext cx="9040142" cy="3520083"/>
            <a:chOff x="688890" y="907167"/>
            <a:chExt cx="9040142" cy="3520083"/>
          </a:xfrm>
        </p:grpSpPr>
        <p:sp>
          <p:nvSpPr>
            <p:cNvPr id="8" name="Freeform 10">
              <a:extLst>
                <a:ext uri="{FF2B5EF4-FFF2-40B4-BE49-F238E27FC236}">
                  <a16:creationId xmlns:a16="http://schemas.microsoft.com/office/drawing/2014/main" id="{371194DC-134C-2D4B-B764-83D2EABE120B}"/>
                </a:ext>
              </a:extLst>
            </p:cNvPr>
            <p:cNvSpPr/>
            <p:nvPr/>
          </p:nvSpPr>
          <p:spPr>
            <a:xfrm>
              <a:off x="688890" y="1341150"/>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TextBox 11">
              <a:extLst>
                <a:ext uri="{FF2B5EF4-FFF2-40B4-BE49-F238E27FC236}">
                  <a16:creationId xmlns:a16="http://schemas.microsoft.com/office/drawing/2014/main" id="{8C2B7E46-7999-5A53-7BAD-2CA3BEB99770}"/>
                </a:ext>
              </a:extLst>
            </p:cNvPr>
            <p:cNvSpPr txBox="1"/>
            <p:nvPr/>
          </p:nvSpPr>
          <p:spPr>
            <a:xfrm>
              <a:off x="688890" y="90716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0" name="Freeform 13">
            <a:extLst>
              <a:ext uri="{FF2B5EF4-FFF2-40B4-BE49-F238E27FC236}">
                <a16:creationId xmlns:a16="http://schemas.microsoft.com/office/drawing/2014/main" id="{1F1A88B8-F946-E542-DB66-CE1EBA3AF577}"/>
              </a:ext>
            </a:extLst>
          </p:cNvPr>
          <p:cNvSpPr/>
          <p:nvPr/>
        </p:nvSpPr>
        <p:spPr>
          <a:xfrm>
            <a:off x="868689" y="4395237"/>
            <a:ext cx="5441384" cy="3010982"/>
          </a:xfrm>
          <a:custGeom>
            <a:avLst/>
            <a:gdLst>
              <a:gd name="f0" fmla="val w"/>
              <a:gd name="f1" fmla="val h"/>
              <a:gd name="f2" fmla="val 0"/>
              <a:gd name="f3" fmla="val 6586034"/>
              <a:gd name="f4" fmla="val 3644372"/>
              <a:gd name="f5" fmla="val 279400"/>
              <a:gd name="f6" fmla="val 6507293"/>
              <a:gd name="f7" fmla="val 3565632"/>
              <a:gd name="f8" fmla="val 78740"/>
              <a:gd name="f9" fmla="*/ f0 1 6586034"/>
              <a:gd name="f10" fmla="*/ f1 1 3644372"/>
              <a:gd name="f11" fmla="+- f4 0 f2"/>
              <a:gd name="f12" fmla="+- f3 0 f2"/>
              <a:gd name="f13" fmla="*/ f12 1 6586034"/>
              <a:gd name="f14" fmla="*/ f11 1 3644372"/>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586034" h="3644372">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5">
            <a:extLst>
              <a:ext uri="{FF2B5EF4-FFF2-40B4-BE49-F238E27FC236}">
                <a16:creationId xmlns:a16="http://schemas.microsoft.com/office/drawing/2014/main" id="{321FEBF1-152D-A893-B9ED-BEBEAA01413C}"/>
              </a:ext>
            </a:extLst>
          </p:cNvPr>
          <p:cNvSpPr/>
          <p:nvPr/>
        </p:nvSpPr>
        <p:spPr>
          <a:xfrm>
            <a:off x="6553687" y="4395237"/>
            <a:ext cx="5767184" cy="3010982"/>
          </a:xfrm>
          <a:custGeom>
            <a:avLst/>
            <a:gdLst>
              <a:gd name="f0" fmla="val w"/>
              <a:gd name="f1" fmla="val h"/>
              <a:gd name="f2" fmla="val 0"/>
              <a:gd name="f3" fmla="val 6980370"/>
              <a:gd name="f4" fmla="val 3644372"/>
              <a:gd name="f5" fmla="val 279400"/>
              <a:gd name="f6" fmla="val 6901630"/>
              <a:gd name="f7" fmla="val 3565632"/>
              <a:gd name="f8" fmla="val 78740"/>
              <a:gd name="f9" fmla="*/ f0 1 6980370"/>
              <a:gd name="f10" fmla="*/ f1 1 3644372"/>
              <a:gd name="f11" fmla="+- f4 0 f2"/>
              <a:gd name="f12" fmla="+- f3 0 f2"/>
              <a:gd name="f13" fmla="*/ f12 1 6980370"/>
              <a:gd name="f14" fmla="*/ f11 1 3644372"/>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980370" h="3644372">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12" name="Group 16">
            <a:extLst>
              <a:ext uri="{FF2B5EF4-FFF2-40B4-BE49-F238E27FC236}">
                <a16:creationId xmlns:a16="http://schemas.microsoft.com/office/drawing/2014/main" id="{AE24C0A9-86AB-E0C7-1D26-56FB83AEB600}"/>
              </a:ext>
            </a:extLst>
          </p:cNvPr>
          <p:cNvGrpSpPr/>
          <p:nvPr/>
        </p:nvGrpSpPr>
        <p:grpSpPr>
          <a:xfrm>
            <a:off x="3297637" y="7047582"/>
            <a:ext cx="11616226" cy="2335286"/>
            <a:chOff x="3297637" y="7047582"/>
            <a:chExt cx="11616226" cy="2335286"/>
          </a:xfrm>
        </p:grpSpPr>
        <p:sp>
          <p:nvSpPr>
            <p:cNvPr id="13" name="Freeform 17">
              <a:extLst>
                <a:ext uri="{FF2B5EF4-FFF2-40B4-BE49-F238E27FC236}">
                  <a16:creationId xmlns:a16="http://schemas.microsoft.com/office/drawing/2014/main" id="{D5F72E1F-415C-CA16-1694-43BA61A28C14}"/>
                </a:ext>
              </a:extLst>
            </p:cNvPr>
            <p:cNvSpPr/>
            <p:nvPr/>
          </p:nvSpPr>
          <p:spPr>
            <a:xfrm>
              <a:off x="3297637" y="7047582"/>
              <a:ext cx="11616226" cy="2335286"/>
            </a:xfrm>
            <a:custGeom>
              <a:avLst/>
              <a:gdLst>
                <a:gd name="f0" fmla="val w"/>
                <a:gd name="f1" fmla="val h"/>
                <a:gd name="f2" fmla="val 0"/>
                <a:gd name="f3" fmla="val 3059417"/>
                <a:gd name="f4" fmla="val 615055"/>
                <a:gd name="f5" fmla="val 307527"/>
                <a:gd name="f6" fmla="val 2653017"/>
                <a:gd name="f7" fmla="val 203200"/>
                <a:gd name="f8" fmla="val 411855"/>
                <a:gd name="f9" fmla="*/ f0 1 3059417"/>
                <a:gd name="f10" fmla="*/ f1 1 615055"/>
                <a:gd name="f11" fmla="+- f4 0 f2"/>
                <a:gd name="f12" fmla="+- f3 0 f2"/>
                <a:gd name="f13" fmla="*/ f12 1 3059417"/>
                <a:gd name="f14" fmla="*/ f11 1 615055"/>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059417" h="615055">
                  <a:moveTo>
                    <a:pt x="f3" y="f5"/>
                  </a:moveTo>
                  <a:lnTo>
                    <a:pt x="f6" y="f2"/>
                  </a:lnTo>
                  <a:lnTo>
                    <a:pt x="f6" y="f7"/>
                  </a:lnTo>
                  <a:lnTo>
                    <a:pt x="f2" y="f7"/>
                  </a:lnTo>
                  <a:lnTo>
                    <a:pt x="f2" y="f8"/>
                  </a:lnTo>
                  <a:lnTo>
                    <a:pt x="f6" y="f8"/>
                  </a:lnTo>
                  <a:lnTo>
                    <a:pt x="f6" y="f4"/>
                  </a:lnTo>
                  <a:lnTo>
                    <a:pt x="f3"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TextBox 18">
              <a:extLst>
                <a:ext uri="{FF2B5EF4-FFF2-40B4-BE49-F238E27FC236}">
                  <a16:creationId xmlns:a16="http://schemas.microsoft.com/office/drawing/2014/main" id="{4CD98B1F-B31A-B258-EBF0-FB535564D630}"/>
                </a:ext>
              </a:extLst>
            </p:cNvPr>
            <p:cNvSpPr txBox="1"/>
            <p:nvPr/>
          </p:nvSpPr>
          <p:spPr>
            <a:xfrm>
              <a:off x="3297637" y="7385133"/>
              <a:ext cx="2700342" cy="197703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pic>
        <p:nvPicPr>
          <p:cNvPr id="15" name="Picture 19">
            <a:extLst>
              <a:ext uri="{FF2B5EF4-FFF2-40B4-BE49-F238E27FC236}">
                <a16:creationId xmlns:a16="http://schemas.microsoft.com/office/drawing/2014/main" id="{F8AB6D8D-3899-80DD-A167-F1A336E20CD6}"/>
              </a:ext>
            </a:extLst>
          </p:cNvPr>
          <p:cNvPicPr>
            <a:picLocks noChangeAspect="1"/>
          </p:cNvPicPr>
          <p:nvPr/>
        </p:nvPicPr>
        <p:blipFill>
          <a:blip r:embed="rId2"/>
          <a:srcRect/>
          <a:stretch>
            <a:fillRect/>
          </a:stretch>
        </p:blipFill>
        <p:spPr>
          <a:xfrm>
            <a:off x="15313913" y="7413616"/>
            <a:ext cx="1416094" cy="1603217"/>
          </a:xfrm>
          <a:prstGeom prst="rect">
            <a:avLst/>
          </a:prstGeom>
          <a:noFill/>
          <a:ln cap="flat">
            <a:noFill/>
          </a:ln>
        </p:spPr>
      </p:pic>
      <p:pic>
        <p:nvPicPr>
          <p:cNvPr id="16" name="Picture 20">
            <a:extLst>
              <a:ext uri="{FF2B5EF4-FFF2-40B4-BE49-F238E27FC236}">
                <a16:creationId xmlns:a16="http://schemas.microsoft.com/office/drawing/2014/main" id="{E1510E7D-79C1-2832-E0DA-E6D606C71634}"/>
              </a:ext>
            </a:extLst>
          </p:cNvPr>
          <p:cNvPicPr>
            <a:picLocks noChangeAspect="1"/>
          </p:cNvPicPr>
          <p:nvPr/>
        </p:nvPicPr>
        <p:blipFill>
          <a:blip r:embed="rId3"/>
          <a:srcRect/>
          <a:stretch>
            <a:fillRect/>
          </a:stretch>
        </p:blipFill>
        <p:spPr>
          <a:xfrm>
            <a:off x="4504590" y="7863044"/>
            <a:ext cx="704371" cy="704371"/>
          </a:xfrm>
          <a:prstGeom prst="rect">
            <a:avLst/>
          </a:prstGeom>
          <a:noFill/>
          <a:ln cap="flat">
            <a:noFill/>
          </a:ln>
        </p:spPr>
      </p:pic>
      <p:pic>
        <p:nvPicPr>
          <p:cNvPr id="17" name="Picture 21">
            <a:extLst>
              <a:ext uri="{FF2B5EF4-FFF2-40B4-BE49-F238E27FC236}">
                <a16:creationId xmlns:a16="http://schemas.microsoft.com/office/drawing/2014/main" id="{ED817585-9DCE-DC39-D978-D2CA80F4B4DB}"/>
              </a:ext>
            </a:extLst>
          </p:cNvPr>
          <p:cNvPicPr>
            <a:picLocks noChangeAspect="1"/>
          </p:cNvPicPr>
          <p:nvPr/>
        </p:nvPicPr>
        <p:blipFill>
          <a:blip r:embed="rId4"/>
          <a:srcRect/>
          <a:stretch>
            <a:fillRect/>
          </a:stretch>
        </p:blipFill>
        <p:spPr>
          <a:xfrm>
            <a:off x="11140244" y="7855253"/>
            <a:ext cx="719952" cy="719952"/>
          </a:xfrm>
          <a:prstGeom prst="rect">
            <a:avLst/>
          </a:prstGeom>
          <a:noFill/>
          <a:ln cap="flat">
            <a:noFill/>
          </a:ln>
        </p:spPr>
      </p:pic>
      <p:pic>
        <p:nvPicPr>
          <p:cNvPr id="18" name="Picture 22">
            <a:extLst>
              <a:ext uri="{FF2B5EF4-FFF2-40B4-BE49-F238E27FC236}">
                <a16:creationId xmlns:a16="http://schemas.microsoft.com/office/drawing/2014/main" id="{2E5B75AD-6C9E-FEF1-DE9D-BA7D6EA2E5C5}"/>
              </a:ext>
            </a:extLst>
          </p:cNvPr>
          <p:cNvPicPr>
            <a:picLocks noChangeAspect="1"/>
          </p:cNvPicPr>
          <p:nvPr/>
        </p:nvPicPr>
        <p:blipFill>
          <a:blip r:embed="rId5"/>
          <a:srcRect/>
          <a:stretch>
            <a:fillRect/>
          </a:stretch>
        </p:blipFill>
        <p:spPr>
          <a:xfrm>
            <a:off x="1429435" y="7413616"/>
            <a:ext cx="1468151" cy="1603217"/>
          </a:xfrm>
          <a:prstGeom prst="rect">
            <a:avLst/>
          </a:prstGeom>
          <a:noFill/>
          <a:ln cap="flat">
            <a:noFill/>
          </a:ln>
        </p:spPr>
      </p:pic>
      <p:pic>
        <p:nvPicPr>
          <p:cNvPr id="19" name="Picture 23">
            <a:extLst>
              <a:ext uri="{FF2B5EF4-FFF2-40B4-BE49-F238E27FC236}">
                <a16:creationId xmlns:a16="http://schemas.microsoft.com/office/drawing/2014/main" id="{DE527DBF-496E-B44F-C1E0-D0DB2FF28B91}"/>
              </a:ext>
            </a:extLst>
          </p:cNvPr>
          <p:cNvPicPr>
            <a:picLocks noChangeAspect="1"/>
          </p:cNvPicPr>
          <p:nvPr/>
        </p:nvPicPr>
        <p:blipFill>
          <a:blip r:embed="rId6"/>
          <a:srcRect/>
          <a:stretch>
            <a:fillRect/>
          </a:stretch>
        </p:blipFill>
        <p:spPr>
          <a:xfrm>
            <a:off x="8205240" y="222089"/>
            <a:ext cx="1037368" cy="957129"/>
          </a:xfrm>
          <a:prstGeom prst="rect">
            <a:avLst/>
          </a:prstGeom>
          <a:noFill/>
          <a:ln cap="flat">
            <a:noFill/>
          </a:ln>
        </p:spPr>
      </p:pic>
      <p:pic>
        <p:nvPicPr>
          <p:cNvPr id="20" name="Picture 24">
            <a:extLst>
              <a:ext uri="{FF2B5EF4-FFF2-40B4-BE49-F238E27FC236}">
                <a16:creationId xmlns:a16="http://schemas.microsoft.com/office/drawing/2014/main" id="{EBDA2FBC-3606-B017-03A2-41E6910B9643}"/>
              </a:ext>
            </a:extLst>
          </p:cNvPr>
          <p:cNvPicPr>
            <a:picLocks noChangeAspect="1"/>
          </p:cNvPicPr>
          <p:nvPr/>
        </p:nvPicPr>
        <p:blipFill>
          <a:blip r:embed="rId7"/>
          <a:srcRect/>
          <a:stretch>
            <a:fillRect/>
          </a:stretch>
        </p:blipFill>
        <p:spPr>
          <a:xfrm>
            <a:off x="7845268" y="7863044"/>
            <a:ext cx="719952" cy="719952"/>
          </a:xfrm>
          <a:prstGeom prst="rect">
            <a:avLst/>
          </a:prstGeom>
          <a:noFill/>
          <a:ln cap="flat">
            <a:noFill/>
          </a:ln>
        </p:spPr>
      </p:pic>
      <p:sp>
        <p:nvSpPr>
          <p:cNvPr id="21" name="TextBox 25">
            <a:extLst>
              <a:ext uri="{FF2B5EF4-FFF2-40B4-BE49-F238E27FC236}">
                <a16:creationId xmlns:a16="http://schemas.microsoft.com/office/drawing/2014/main" id="{46AB6D7B-CBC9-9B2E-D206-AADDFBE2E928}"/>
              </a:ext>
            </a:extLst>
          </p:cNvPr>
          <p:cNvSpPr txBox="1"/>
          <p:nvPr/>
        </p:nvSpPr>
        <p:spPr>
          <a:xfrm>
            <a:off x="4055290" y="430243"/>
            <a:ext cx="4149949" cy="97345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200"/>
              </a:lnSpc>
              <a:spcBef>
                <a:spcPts val="0"/>
              </a:spcBef>
              <a:spcAft>
                <a:spcPts val="0"/>
              </a:spcAft>
              <a:buNone/>
              <a:tabLst/>
              <a:defRPr sz="1800" b="0" i="0" u="none" strike="noStrike" kern="0" cap="none" spc="0" baseline="0">
                <a:solidFill>
                  <a:srgbClr val="000000"/>
                </a:solidFill>
                <a:uFillTx/>
              </a:defRPr>
            </a:pPr>
            <a:r>
              <a:rPr lang="en-US" sz="7200" b="0" i="0" u="none" strike="noStrike" kern="1200" cap="none" spc="0" baseline="0">
                <a:solidFill>
                  <a:srgbClr val="000000"/>
                </a:solidFill>
                <a:uFillTx/>
                <a:latin typeface="Bebas Neue Bold"/>
              </a:rPr>
              <a:t>LIFE SCIENCES</a:t>
            </a:r>
          </a:p>
        </p:txBody>
      </p:sp>
      <p:sp>
        <p:nvSpPr>
          <p:cNvPr id="22" name="TextBox 26">
            <a:extLst>
              <a:ext uri="{FF2B5EF4-FFF2-40B4-BE49-F238E27FC236}">
                <a16:creationId xmlns:a16="http://schemas.microsoft.com/office/drawing/2014/main" id="{02AAFC19-E2DA-48E8-873C-CE788F74FD0B}"/>
              </a:ext>
            </a:extLst>
          </p:cNvPr>
          <p:cNvSpPr txBox="1"/>
          <p:nvPr/>
        </p:nvSpPr>
        <p:spPr>
          <a:xfrm>
            <a:off x="1028700" y="464213"/>
            <a:ext cx="4537874" cy="8769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400"/>
              </a:lnSpc>
              <a:spcBef>
                <a:spcPts val="0"/>
              </a:spcBef>
              <a:spcAft>
                <a:spcPts val="0"/>
              </a:spcAft>
              <a:buNone/>
              <a:tabLst/>
              <a:defRPr sz="1800" b="0" i="0" u="none" strike="noStrike" kern="0" cap="none" spc="0" baseline="0">
                <a:solidFill>
                  <a:srgbClr val="000000"/>
                </a:solidFill>
                <a:uFillTx/>
              </a:defRPr>
            </a:pPr>
            <a:r>
              <a:rPr lang="en-US" sz="6399" b="0" i="0" u="none" strike="noStrike" kern="1200" cap="none" spc="0" baseline="0">
                <a:solidFill>
                  <a:srgbClr val="B91646"/>
                </a:solidFill>
                <a:uFillTx/>
                <a:latin typeface="Bebas Neue Bold"/>
              </a:rPr>
              <a:t>CAREERS IN</a:t>
            </a:r>
          </a:p>
        </p:txBody>
      </p:sp>
      <p:sp>
        <p:nvSpPr>
          <p:cNvPr id="23" name="TextBox 27">
            <a:extLst>
              <a:ext uri="{FF2B5EF4-FFF2-40B4-BE49-F238E27FC236}">
                <a16:creationId xmlns:a16="http://schemas.microsoft.com/office/drawing/2014/main" id="{F24B02D3-1A29-97A4-A02D-5BBB34885968}"/>
              </a:ext>
            </a:extLst>
          </p:cNvPr>
          <p:cNvSpPr txBox="1"/>
          <p:nvPr/>
        </p:nvSpPr>
        <p:spPr>
          <a:xfrm>
            <a:off x="11032720"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Average Salary:</a:t>
            </a:r>
          </a:p>
        </p:txBody>
      </p:sp>
      <p:sp>
        <p:nvSpPr>
          <p:cNvPr id="24" name="TextBox 28">
            <a:extLst>
              <a:ext uri="{FF2B5EF4-FFF2-40B4-BE49-F238E27FC236}">
                <a16:creationId xmlns:a16="http://schemas.microsoft.com/office/drawing/2014/main" id="{6A538CDB-2174-0A8B-54D3-7A19967A1BE7}"/>
              </a:ext>
            </a:extLst>
          </p:cNvPr>
          <p:cNvSpPr txBox="1"/>
          <p:nvPr/>
        </p:nvSpPr>
        <p:spPr>
          <a:xfrm>
            <a:off x="14654156"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Number of Jobs:</a:t>
            </a:r>
          </a:p>
        </p:txBody>
      </p:sp>
      <p:sp>
        <p:nvSpPr>
          <p:cNvPr id="25" name="TextBox 29">
            <a:extLst>
              <a:ext uri="{FF2B5EF4-FFF2-40B4-BE49-F238E27FC236}">
                <a16:creationId xmlns:a16="http://schemas.microsoft.com/office/drawing/2014/main" id="{C72C432B-CA3B-0DB9-227D-6C259AEB8A9A}"/>
              </a:ext>
            </a:extLst>
          </p:cNvPr>
          <p:cNvSpPr txBox="1"/>
          <p:nvPr/>
        </p:nvSpPr>
        <p:spPr>
          <a:xfrm>
            <a:off x="7601132" y="1886324"/>
            <a:ext cx="9528"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6" name="TextBox 30">
            <a:extLst>
              <a:ext uri="{FF2B5EF4-FFF2-40B4-BE49-F238E27FC236}">
                <a16:creationId xmlns:a16="http://schemas.microsoft.com/office/drawing/2014/main" id="{E7E2C5DC-A474-65E2-0EFD-FB623E081BE3}"/>
              </a:ext>
            </a:extLst>
          </p:cNvPr>
          <p:cNvSpPr txBox="1"/>
          <p:nvPr/>
        </p:nvSpPr>
        <p:spPr>
          <a:xfrm>
            <a:off x="836822" y="1549496"/>
            <a:ext cx="8892210" cy="100520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FFFFFF"/>
                </a:solidFill>
                <a:uFillTx/>
                <a:latin typeface="Poppins Bold Italics"/>
              </a:rPr>
              <a:t>The application of biology and technology to health improvement</a:t>
            </a:r>
          </a:p>
        </p:txBody>
      </p:sp>
      <p:sp>
        <p:nvSpPr>
          <p:cNvPr id="27" name="TextBox 31">
            <a:extLst>
              <a:ext uri="{FF2B5EF4-FFF2-40B4-BE49-F238E27FC236}">
                <a16:creationId xmlns:a16="http://schemas.microsoft.com/office/drawing/2014/main" id="{05B7A3A9-23CD-7783-2022-9C0A0C58F642}"/>
              </a:ext>
            </a:extLst>
          </p:cNvPr>
          <p:cNvSpPr txBox="1"/>
          <p:nvPr/>
        </p:nvSpPr>
        <p:spPr>
          <a:xfrm>
            <a:off x="868689" y="4428484"/>
            <a:ext cx="544138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Early Career Opportunities</a:t>
            </a:r>
          </a:p>
        </p:txBody>
      </p:sp>
      <p:sp>
        <p:nvSpPr>
          <p:cNvPr id="28" name="TextBox 32">
            <a:extLst>
              <a:ext uri="{FF2B5EF4-FFF2-40B4-BE49-F238E27FC236}">
                <a16:creationId xmlns:a16="http://schemas.microsoft.com/office/drawing/2014/main" id="{5A9D1CE2-C4D0-2511-CA2A-2724C910FC8E}"/>
              </a:ext>
            </a:extLst>
          </p:cNvPr>
          <p:cNvSpPr txBox="1"/>
          <p:nvPr/>
        </p:nvSpPr>
        <p:spPr>
          <a:xfrm>
            <a:off x="1375312" y="5328912"/>
            <a:ext cx="4428137" cy="1903725"/>
          </a:xfrm>
          <a:prstGeom prst="rect">
            <a:avLst/>
          </a:prstGeom>
          <a:noFill/>
          <a:ln cap="flat">
            <a:noFill/>
          </a:ln>
        </p:spPr>
        <p:txBody>
          <a:bodyPr vert="horz" wrap="square" lIns="0" tIns="0" rIns="0" bIns="0" anchor="t" anchorCtr="0" compatLnSpc="1">
            <a:spAutoFit/>
          </a:bodyPr>
          <a:lstStyle/>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Biomedical Scientist </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Microbiologist</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Industrial Pharmacist</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Research Assistant</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Laboratory Assistant</a:t>
            </a:r>
          </a:p>
        </p:txBody>
      </p:sp>
      <p:sp>
        <p:nvSpPr>
          <p:cNvPr id="29" name="TextBox 33">
            <a:extLst>
              <a:ext uri="{FF2B5EF4-FFF2-40B4-BE49-F238E27FC236}">
                <a16:creationId xmlns:a16="http://schemas.microsoft.com/office/drawing/2014/main" id="{E4C5A489-0E05-4A00-91F3-441C706EFFAC}"/>
              </a:ext>
            </a:extLst>
          </p:cNvPr>
          <p:cNvSpPr txBox="1"/>
          <p:nvPr/>
        </p:nvSpPr>
        <p:spPr>
          <a:xfrm>
            <a:off x="7354802" y="4428484"/>
            <a:ext cx="416495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Essential Qualifications </a:t>
            </a:r>
          </a:p>
        </p:txBody>
      </p:sp>
      <p:sp>
        <p:nvSpPr>
          <p:cNvPr id="30" name="TextBox 34">
            <a:extLst>
              <a:ext uri="{FF2B5EF4-FFF2-40B4-BE49-F238E27FC236}">
                <a16:creationId xmlns:a16="http://schemas.microsoft.com/office/drawing/2014/main" id="{048F0940-CF33-2E28-76B3-7137D1C5A268}"/>
              </a:ext>
            </a:extLst>
          </p:cNvPr>
          <p:cNvSpPr txBox="1"/>
          <p:nvPr/>
        </p:nvSpPr>
        <p:spPr>
          <a:xfrm>
            <a:off x="6782973" y="5024115"/>
            <a:ext cx="5308613" cy="2066287"/>
          </a:xfrm>
          <a:prstGeom prst="rect">
            <a:avLst/>
          </a:prstGeom>
          <a:noFill/>
          <a:ln cap="flat">
            <a:noFill/>
          </a:ln>
        </p:spPr>
        <p:txBody>
          <a:bodyPr vert="horz" wrap="square" lIns="0" tIns="0" rIns="0" bIns="0" anchor="t" anchorCtr="0" compatLnSpc="1">
            <a:spAutoFit/>
          </a:bodyPr>
          <a:lstStyle/>
          <a:p>
            <a:pPr marL="367031" marR="0" lvl="1" indent="-183520" algn="l" defTabSz="914400" rtl="0" fontAlgn="auto" hangingPunct="1">
              <a:lnSpc>
                <a:spcPts val="272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700" b="0" i="0" u="none" strike="noStrike" kern="1200" cap="none" spc="0" baseline="0">
                <a:solidFill>
                  <a:srgbClr val="000000"/>
                </a:solidFill>
                <a:uFillTx/>
                <a:latin typeface="Poppins"/>
              </a:rPr>
              <a:t>Degree in a related science subject for some roles, however increasingly Apprenticeships are an important route into the industry.</a:t>
            </a:r>
          </a:p>
          <a:p>
            <a:pPr marL="367031" marR="0" lvl="1" indent="-183520" algn="l" defTabSz="914400" rtl="0" fontAlgn="auto" hangingPunct="1">
              <a:lnSpc>
                <a:spcPts val="272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700" b="0" i="0" u="none" strike="noStrike" kern="1200" cap="none" spc="0" baseline="0">
                <a:solidFill>
                  <a:srgbClr val="000000"/>
                </a:solidFill>
                <a:uFillTx/>
                <a:latin typeface="Poppins"/>
              </a:rPr>
              <a:t>Apprenticeships and practical qualifications such as T Levels are particularly important for technician roles.</a:t>
            </a:r>
          </a:p>
        </p:txBody>
      </p:sp>
      <p:sp>
        <p:nvSpPr>
          <p:cNvPr id="31" name="TextBox 35">
            <a:extLst>
              <a:ext uri="{FF2B5EF4-FFF2-40B4-BE49-F238E27FC236}">
                <a16:creationId xmlns:a16="http://schemas.microsoft.com/office/drawing/2014/main" id="{7E77207A-D509-65FB-1E62-64D8713D5D01}"/>
              </a:ext>
            </a:extLst>
          </p:cNvPr>
          <p:cNvSpPr txBox="1"/>
          <p:nvPr/>
        </p:nvSpPr>
        <p:spPr>
          <a:xfrm>
            <a:off x="14666564"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cs typeface="Poppins Bold"/>
              </a:rPr>
              <a:t>22,000</a:t>
            </a:r>
          </a:p>
        </p:txBody>
      </p:sp>
      <p:sp>
        <p:nvSpPr>
          <p:cNvPr id="32" name="TextBox 36">
            <a:extLst>
              <a:ext uri="{FF2B5EF4-FFF2-40B4-BE49-F238E27FC236}">
                <a16:creationId xmlns:a16="http://schemas.microsoft.com/office/drawing/2014/main" id="{82F713F9-F15F-7AF3-D25B-8D20C9127A31}"/>
              </a:ext>
            </a:extLst>
          </p:cNvPr>
          <p:cNvSpPr txBox="1"/>
          <p:nvPr/>
        </p:nvSpPr>
        <p:spPr>
          <a:xfrm>
            <a:off x="11064047"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£50,300</a:t>
            </a:r>
          </a:p>
        </p:txBody>
      </p:sp>
      <p:sp>
        <p:nvSpPr>
          <p:cNvPr id="33" name="TextBox 37">
            <a:extLst>
              <a:ext uri="{FF2B5EF4-FFF2-40B4-BE49-F238E27FC236}">
                <a16:creationId xmlns:a16="http://schemas.microsoft.com/office/drawing/2014/main" id="{DA7D369B-FE57-9EC0-BC6A-58209B23174B}"/>
              </a:ext>
            </a:extLst>
          </p:cNvPr>
          <p:cNvSpPr txBox="1"/>
          <p:nvPr/>
        </p:nvSpPr>
        <p:spPr>
          <a:xfrm>
            <a:off x="3505928" y="8816653"/>
            <a:ext cx="2624346" cy="83566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A Levels or T Levels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subjects including Maths and the sciences</a:t>
            </a:r>
          </a:p>
        </p:txBody>
      </p:sp>
      <p:sp>
        <p:nvSpPr>
          <p:cNvPr id="34" name="TextBox 38">
            <a:extLst>
              <a:ext uri="{FF2B5EF4-FFF2-40B4-BE49-F238E27FC236}">
                <a16:creationId xmlns:a16="http://schemas.microsoft.com/office/drawing/2014/main" id="{567F8873-8167-8F07-1756-F532DD41E365}"/>
              </a:ext>
            </a:extLst>
          </p:cNvPr>
          <p:cNvSpPr txBox="1"/>
          <p:nvPr/>
        </p:nvSpPr>
        <p:spPr>
          <a:xfrm>
            <a:off x="6893076" y="8816653"/>
            <a:ext cx="2624346"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Degree or Apprenticeship</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Biology, Chemistry, Biosciences or related area</a:t>
            </a:r>
          </a:p>
        </p:txBody>
      </p:sp>
      <p:sp>
        <p:nvSpPr>
          <p:cNvPr id="35" name="TextBox 39">
            <a:extLst>
              <a:ext uri="{FF2B5EF4-FFF2-40B4-BE49-F238E27FC236}">
                <a16:creationId xmlns:a16="http://schemas.microsoft.com/office/drawing/2014/main" id="{88A31D99-F997-4C85-E4DB-295EE7B9CE70}"/>
              </a:ext>
            </a:extLst>
          </p:cNvPr>
          <p:cNvSpPr txBox="1"/>
          <p:nvPr/>
        </p:nvSpPr>
        <p:spPr>
          <a:xfrm>
            <a:off x="10207584" y="8816653"/>
            <a:ext cx="2624346" cy="83566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Work experience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a laboratory or technician role</a:t>
            </a:r>
          </a:p>
        </p:txBody>
      </p:sp>
      <p:sp>
        <p:nvSpPr>
          <p:cNvPr id="36" name="TextBox 40">
            <a:extLst>
              <a:ext uri="{FF2B5EF4-FFF2-40B4-BE49-F238E27FC236}">
                <a16:creationId xmlns:a16="http://schemas.microsoft.com/office/drawing/2014/main" id="{D114C9A3-0F12-19EE-75A6-53BC6C2999CE}"/>
              </a:ext>
            </a:extLst>
          </p:cNvPr>
          <p:cNvSpPr txBox="1"/>
          <p:nvPr/>
        </p:nvSpPr>
        <p:spPr>
          <a:xfrm>
            <a:off x="311426" y="9874093"/>
            <a:ext cx="7043376" cy="1981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1"/>
              </a:rPr>
              <a:t>Sources: ONS, Parliament UK, Prospects, Jobs.ac.uk, Biospace</a:t>
            </a:r>
          </a:p>
        </p:txBody>
      </p:sp>
      <p:sp>
        <p:nvSpPr>
          <p:cNvPr id="37" name="TextBox 41">
            <a:extLst>
              <a:ext uri="{FF2B5EF4-FFF2-40B4-BE49-F238E27FC236}">
                <a16:creationId xmlns:a16="http://schemas.microsoft.com/office/drawing/2014/main" id="{FC4A39CB-9B08-A6C4-1323-601239328824}"/>
              </a:ext>
            </a:extLst>
          </p:cNvPr>
          <p:cNvSpPr txBox="1"/>
          <p:nvPr/>
        </p:nvSpPr>
        <p:spPr>
          <a:xfrm>
            <a:off x="11064047" y="2143179"/>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Per Year</a:t>
            </a:r>
          </a:p>
        </p:txBody>
      </p:sp>
      <p:grpSp>
        <p:nvGrpSpPr>
          <p:cNvPr id="38" name="Group 42">
            <a:extLst>
              <a:ext uri="{FF2B5EF4-FFF2-40B4-BE49-F238E27FC236}">
                <a16:creationId xmlns:a16="http://schemas.microsoft.com/office/drawing/2014/main" id="{FA36D4DC-C2F4-AD89-5564-2F64FEDF3686}"/>
              </a:ext>
            </a:extLst>
          </p:cNvPr>
          <p:cNvGrpSpPr/>
          <p:nvPr/>
        </p:nvGrpSpPr>
        <p:grpSpPr>
          <a:xfrm>
            <a:off x="688890" y="2377430"/>
            <a:ext cx="9040142" cy="3520083"/>
            <a:chOff x="688890" y="2377430"/>
            <a:chExt cx="9040142" cy="3520083"/>
          </a:xfrm>
        </p:grpSpPr>
        <p:sp>
          <p:nvSpPr>
            <p:cNvPr id="39" name="Freeform 43">
              <a:extLst>
                <a:ext uri="{FF2B5EF4-FFF2-40B4-BE49-F238E27FC236}">
                  <a16:creationId xmlns:a16="http://schemas.microsoft.com/office/drawing/2014/main" id="{FB7A8832-2E31-C8E6-365A-46362B206A94}"/>
                </a:ext>
              </a:extLst>
            </p:cNvPr>
            <p:cNvSpPr/>
            <p:nvPr/>
          </p:nvSpPr>
          <p:spPr>
            <a:xfrm>
              <a:off x="688890" y="2811414"/>
              <a:ext cx="9040142" cy="1460004"/>
            </a:xfrm>
            <a:custGeom>
              <a:avLst/>
              <a:gdLst>
                <a:gd name="f0" fmla="val w"/>
                <a:gd name="f1" fmla="val h"/>
                <a:gd name="f2" fmla="val 0"/>
                <a:gd name="f3" fmla="val 2380943"/>
                <a:gd name="f4" fmla="val 384527"/>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40851"/>
                <a:gd name="f16" fmla="val 364973"/>
                <a:gd name="f17" fmla="val 2361389"/>
                <a:gd name="f18" fmla="val 379926"/>
                <a:gd name="f19" fmla="val 371735"/>
                <a:gd name="f20" fmla="val 363544"/>
                <a:gd name="f21" fmla="val 352435"/>
                <a:gd name="f22" fmla="*/ f0 1 2380943"/>
                <a:gd name="f23" fmla="*/ f1 1 384527"/>
                <a:gd name="f24" fmla="+- f4 0 f2"/>
                <a:gd name="f25" fmla="+- f3 0 f2"/>
                <a:gd name="f26" fmla="*/ f25 1 2380943"/>
                <a:gd name="f27" fmla="*/ f24 1 384527"/>
                <a:gd name="f28" fmla="*/ f2 1 f26"/>
                <a:gd name="f29" fmla="*/ f3 1 f26"/>
                <a:gd name="f30" fmla="*/ f2 1 f27"/>
                <a:gd name="f31" fmla="*/ f4 1 f27"/>
                <a:gd name="f32" fmla="*/ f28 f22 1"/>
                <a:gd name="f33" fmla="*/ f29 f22 1"/>
                <a:gd name="f34" fmla="*/ f31 f23 1"/>
                <a:gd name="f35" fmla="*/ f30 f23 1"/>
              </a:gdLst>
              <a:ahLst/>
              <a:cxnLst>
                <a:cxn ang="3cd4">
                  <a:pos x="hc" y="t"/>
                </a:cxn>
                <a:cxn ang="0">
                  <a:pos x="r" y="vc"/>
                </a:cxn>
                <a:cxn ang="cd4">
                  <a:pos x="hc" y="b"/>
                </a:cxn>
                <a:cxn ang="cd2">
                  <a:pos x="l" y="vc"/>
                </a:cxn>
              </a:cxnLst>
              <a:rect l="f32" t="f35" r="f33" b="f34"/>
              <a:pathLst>
                <a:path w="2380943" h="384527">
                  <a:moveTo>
                    <a:pt x="f5" y="f2"/>
                  </a:moveTo>
                  <a:lnTo>
                    <a:pt x="f6" y="f2"/>
                  </a:lnTo>
                  <a:cubicBezTo>
                    <a:pt x="f7" y="f2"/>
                    <a:pt x="f8" y="f9"/>
                    <a:pt x="f10" y="f11"/>
                  </a:cubicBezTo>
                  <a:cubicBezTo>
                    <a:pt x="f12" y="f13"/>
                    <a:pt x="f3" y="f14"/>
                    <a:pt x="f3" y="f5"/>
                  </a:cubicBezTo>
                  <a:lnTo>
                    <a:pt x="f3" y="f15"/>
                  </a:lnTo>
                  <a:cubicBezTo>
                    <a:pt x="f3" y="f16"/>
                    <a:pt x="f17" y="f4"/>
                    <a:pt x="f6" y="f4"/>
                  </a:cubicBezTo>
                  <a:lnTo>
                    <a:pt x="f5" y="f4"/>
                  </a:lnTo>
                  <a:cubicBezTo>
                    <a:pt x="f14" y="f4"/>
                    <a:pt x="f13" y="f18"/>
                    <a:pt x="f11" y="f19"/>
                  </a:cubicBezTo>
                  <a:cubicBezTo>
                    <a:pt x="f9" y="f20"/>
                    <a:pt x="f2" y="f21"/>
                    <a:pt x="f2" y="f15"/>
                  </a:cubicBezTo>
                  <a:lnTo>
                    <a:pt x="f2" y="f5"/>
                  </a:lnTo>
                  <a:cubicBezTo>
                    <a:pt x="f2" y="f14"/>
                    <a:pt x="f9" y="f13"/>
                    <a:pt x="f11" y="f11"/>
                  </a:cubicBezTo>
                  <a:cubicBezTo>
                    <a:pt x="f13" y="f9"/>
                    <a:pt x="f14" y="f2"/>
                    <a:pt x="f5" y="f2"/>
                  </a:cubicBez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0" name="TextBox 44">
              <a:extLst>
                <a:ext uri="{FF2B5EF4-FFF2-40B4-BE49-F238E27FC236}">
                  <a16:creationId xmlns:a16="http://schemas.microsoft.com/office/drawing/2014/main" id="{11B837EA-BA7B-A5DE-EC41-1B0B19889657}"/>
                </a:ext>
              </a:extLst>
            </p:cNvPr>
            <p:cNvSpPr txBox="1"/>
            <p:nvPr/>
          </p:nvSpPr>
          <p:spPr>
            <a:xfrm>
              <a:off x="688890" y="2377430"/>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41" name="TextBox 45">
            <a:extLst>
              <a:ext uri="{FF2B5EF4-FFF2-40B4-BE49-F238E27FC236}">
                <a16:creationId xmlns:a16="http://schemas.microsoft.com/office/drawing/2014/main" id="{2C936AD0-C86D-8F76-2119-02247BD7A468}"/>
              </a:ext>
            </a:extLst>
          </p:cNvPr>
          <p:cNvSpPr txBox="1"/>
          <p:nvPr/>
        </p:nvSpPr>
        <p:spPr>
          <a:xfrm>
            <a:off x="836822" y="3000713"/>
            <a:ext cx="8892210" cy="111823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940"/>
              </a:lnSpc>
              <a:spcBef>
                <a:spcPts val="0"/>
              </a:spcBef>
              <a:spcAft>
                <a:spcPts val="0"/>
              </a:spcAft>
              <a:buNone/>
              <a:tabLst/>
              <a:defRPr sz="1800" b="0" i="0" u="none" strike="noStrike" kern="0" cap="none" spc="0" baseline="0">
                <a:solidFill>
                  <a:srgbClr val="000000"/>
                </a:solidFill>
                <a:uFillTx/>
              </a:defRPr>
            </a:pPr>
            <a:r>
              <a:rPr lang="en-US" sz="2100" b="0" i="0" u="none" strike="noStrike" kern="1200" cap="none" spc="0" baseline="0">
                <a:solidFill>
                  <a:srgbClr val="FFFFFF"/>
                </a:solidFill>
                <a:uFillTx/>
                <a:latin typeface="Poppins Italics"/>
              </a:rPr>
              <a:t>The Life Sciences industry in Cambridge is unique in its size and influence, and of huge importance to the local economy, anchored by the Cambridge Biomedical Campus.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34">
    <p:bg>
      <p:bgPr>
        <a:solidFill>
          <a:srgbClr val="105652"/>
        </a:solid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EEFB4B5C-CE28-BA4B-6821-0831DC426029}"/>
              </a:ext>
            </a:extLst>
          </p:cNvPr>
          <p:cNvPicPr>
            <a:picLocks noChangeAspect="1"/>
          </p:cNvPicPr>
          <p:nvPr/>
        </p:nvPicPr>
        <p:blipFill>
          <a:blip r:embed="rId2"/>
          <a:srcRect l="21348" r="21348"/>
          <a:stretch>
            <a:fillRect/>
          </a:stretch>
        </p:blipFill>
        <p:spPr>
          <a:xfrm>
            <a:off x="13541047" y="5867631"/>
            <a:ext cx="3377510" cy="3094430"/>
          </a:xfrm>
          <a:prstGeom prst="rect">
            <a:avLst/>
          </a:prstGeom>
          <a:noFill/>
          <a:ln cap="flat">
            <a:noFill/>
          </a:ln>
        </p:spPr>
      </p:pic>
      <p:sp>
        <p:nvSpPr>
          <p:cNvPr id="3" name="TextBox 4">
            <a:extLst>
              <a:ext uri="{FF2B5EF4-FFF2-40B4-BE49-F238E27FC236}">
                <a16:creationId xmlns:a16="http://schemas.microsoft.com/office/drawing/2014/main" id="{22720D20-0A76-5793-4992-B05260C50F7A}"/>
              </a:ext>
            </a:extLst>
          </p:cNvPr>
          <p:cNvSpPr txBox="1"/>
          <p:nvPr/>
        </p:nvSpPr>
        <p:spPr>
          <a:xfrm>
            <a:off x="1078873" y="4185528"/>
            <a:ext cx="11864714" cy="5323335"/>
          </a:xfrm>
          <a:prstGeom prst="rect">
            <a:avLst/>
          </a:prstGeom>
          <a:noFill/>
          <a:ln cap="flat">
            <a:noFill/>
          </a:ln>
        </p:spPr>
        <p:txBody>
          <a:bodyPr vert="horz" wrap="square" lIns="0" tIns="0" rIns="0" bIns="0" anchor="t" anchorCtr="0" compatLnSpc="1">
            <a:spAutoFit/>
          </a:bodyPr>
          <a:lstStyle/>
          <a:p>
            <a:pPr marL="571500" marR="0" lvl="1" indent="-285750" algn="l" defTabSz="914400" rtl="0" fontAlgn="auto" hangingPunct="1">
              <a:lnSpc>
                <a:spcPts val="423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600" b="0" i="0" u="none" strike="noStrike" kern="1200" cap="none" spc="0" baseline="0">
                <a:solidFill>
                  <a:srgbClr val="FFFFFF"/>
                </a:solidFill>
                <a:uFillTx/>
                <a:latin typeface="Poppins"/>
              </a:rPr>
              <a:t>AstraZeneca is a global pharmaceuticals company, employing over 8,700 people in the UK with a major presence in </a:t>
            </a:r>
            <a:r>
              <a:rPr lang="en-US" sz="2600" b="0" i="0" u="none" strike="noStrike" kern="1200" cap="none" spc="0" baseline="0">
                <a:solidFill>
                  <a:srgbClr val="FFFFFF"/>
                </a:solidFill>
                <a:uFillTx/>
                <a:latin typeface="Poppins Bold"/>
              </a:rPr>
              <a:t>Cambridge</a:t>
            </a:r>
            <a:r>
              <a:rPr lang="en-US" sz="2600" b="0" i="0" u="none" strike="noStrike" kern="1200" cap="none" spc="0" baseline="0">
                <a:solidFill>
                  <a:srgbClr val="FFFFFF"/>
                </a:solidFill>
                <a:uFillTx/>
                <a:latin typeface="Poppins"/>
              </a:rPr>
              <a:t>.</a:t>
            </a:r>
            <a:endParaRPr lang="en-US" sz="2600" b="0" i="0" u="none" strike="noStrike" kern="1200" cap="none" spc="0" baseline="0">
              <a:solidFill>
                <a:srgbClr val="000000"/>
              </a:solidFill>
              <a:uFillTx/>
              <a:latin typeface="Calibri"/>
            </a:endParaRPr>
          </a:p>
          <a:p>
            <a:pPr marL="0" marR="0" lvl="0" indent="0" algn="l" defTabSz="914400" rtl="0" fontAlgn="auto" hangingPunct="1">
              <a:lnSpc>
                <a:spcPts val="4235"/>
              </a:lnSpc>
              <a:spcBef>
                <a:spcPts val="0"/>
              </a:spcBef>
              <a:spcAft>
                <a:spcPts val="0"/>
              </a:spcAft>
              <a:buNone/>
              <a:tabLst/>
              <a:defRPr sz="1800" b="0" i="0" u="none" strike="noStrike" kern="0" cap="none" spc="0" baseline="0">
                <a:solidFill>
                  <a:srgbClr val="000000"/>
                </a:solidFill>
                <a:uFillTx/>
              </a:defRPr>
            </a:pPr>
            <a:endParaRPr lang="en-US" sz="2647" b="0" i="0" u="none" strike="noStrike" kern="1200" cap="none" spc="0" baseline="0">
              <a:solidFill>
                <a:srgbClr val="FFFFFF"/>
              </a:solidFill>
              <a:uFillTx/>
              <a:latin typeface="Poppins"/>
            </a:endParaRPr>
          </a:p>
          <a:p>
            <a:pPr marL="571500" marR="0" lvl="1" indent="-285750" algn="l" defTabSz="914400" rtl="0" fontAlgn="auto" hangingPunct="1">
              <a:lnSpc>
                <a:spcPts val="423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600" b="0" i="0" u="none" strike="noStrike" kern="1200" cap="none" spc="0" baseline="0">
                <a:solidFill>
                  <a:srgbClr val="FFFFFF"/>
                </a:solidFill>
                <a:uFillTx/>
                <a:latin typeface="Poppins"/>
              </a:rPr>
              <a:t>Jobs at AstraZeneca can include working in Life Sciences and research into new medicines, but also in business functions such as IT and Project Management.</a:t>
            </a:r>
            <a:endParaRPr lang="en-US" sz="2600" b="0" i="0" u="none" strike="noStrike" kern="1200" cap="none" spc="0" baseline="0">
              <a:solidFill>
                <a:srgbClr val="FFFFFF"/>
              </a:solidFill>
              <a:uFillTx/>
              <a:latin typeface="Poppins"/>
              <a:cs typeface="Poppins"/>
            </a:endParaRPr>
          </a:p>
          <a:p>
            <a:pPr marL="0" marR="0" lvl="0" indent="0" algn="l" defTabSz="914400" rtl="0" fontAlgn="auto" hangingPunct="1">
              <a:lnSpc>
                <a:spcPts val="4235"/>
              </a:lnSpc>
              <a:spcBef>
                <a:spcPts val="0"/>
              </a:spcBef>
              <a:spcAft>
                <a:spcPts val="0"/>
              </a:spcAft>
              <a:buNone/>
              <a:tabLst/>
              <a:defRPr sz="1800" b="0" i="0" u="none" strike="noStrike" kern="0" cap="none" spc="0" baseline="0">
                <a:solidFill>
                  <a:srgbClr val="000000"/>
                </a:solidFill>
                <a:uFillTx/>
              </a:defRPr>
            </a:pPr>
            <a:endParaRPr lang="en-US" sz="2647" b="0" i="0" u="none" strike="noStrike" kern="1200" cap="none" spc="0" baseline="0">
              <a:solidFill>
                <a:srgbClr val="FFFFFF"/>
              </a:solidFill>
              <a:uFillTx/>
              <a:latin typeface="Poppins"/>
            </a:endParaRPr>
          </a:p>
          <a:p>
            <a:pPr marL="571500" marR="0" lvl="1" indent="-285750" algn="l" defTabSz="914400" rtl="0" fontAlgn="auto" hangingPunct="1">
              <a:lnSpc>
                <a:spcPts val="423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600" b="0" i="0" u="none" strike="noStrike" kern="1200" cap="none" spc="0" baseline="0">
                <a:solidFill>
                  <a:srgbClr val="FFFFFF"/>
                </a:solidFill>
                <a:uFillTx/>
                <a:latin typeface="Poppins"/>
              </a:rPr>
              <a:t>The required skills and qualifications vary depending on the job. Some jobs within AstraZeneca will require degrees, but they also recruit at school leaver level and run apprenticeships.</a:t>
            </a:r>
            <a:endParaRPr lang="en-US" sz="2600" b="0" i="0" u="none" strike="noStrike" kern="1200" cap="none" spc="0" baseline="0">
              <a:solidFill>
                <a:srgbClr val="FFFFFF"/>
              </a:solidFill>
              <a:uFillTx/>
              <a:latin typeface="Poppins"/>
              <a:cs typeface="Poppins"/>
            </a:endParaRPr>
          </a:p>
        </p:txBody>
      </p:sp>
      <p:pic>
        <p:nvPicPr>
          <p:cNvPr id="4" name="Picture 5">
            <a:extLst>
              <a:ext uri="{FF2B5EF4-FFF2-40B4-BE49-F238E27FC236}">
                <a16:creationId xmlns:a16="http://schemas.microsoft.com/office/drawing/2014/main" id="{7EA96B41-A902-B097-A664-1E9C8DDC75EA}"/>
              </a:ext>
            </a:extLst>
          </p:cNvPr>
          <p:cNvPicPr>
            <a:picLocks noChangeAspect="1"/>
          </p:cNvPicPr>
          <p:nvPr/>
        </p:nvPicPr>
        <p:blipFill>
          <a:blip r:embed="rId3"/>
          <a:srcRect/>
          <a:stretch>
            <a:fillRect/>
          </a:stretch>
        </p:blipFill>
        <p:spPr>
          <a:xfrm>
            <a:off x="13701168" y="840324"/>
            <a:ext cx="3057278" cy="2820805"/>
          </a:xfrm>
          <a:prstGeom prst="rect">
            <a:avLst/>
          </a:prstGeom>
          <a:noFill/>
          <a:ln cap="flat">
            <a:noFill/>
          </a:ln>
        </p:spPr>
      </p:pic>
      <p:pic>
        <p:nvPicPr>
          <p:cNvPr id="5" name="Picture 6">
            <a:extLst>
              <a:ext uri="{FF2B5EF4-FFF2-40B4-BE49-F238E27FC236}">
                <a16:creationId xmlns:a16="http://schemas.microsoft.com/office/drawing/2014/main" id="{3996CAFC-0EC3-FEF2-258A-BC5CE2F6AD5E}"/>
              </a:ext>
            </a:extLst>
          </p:cNvPr>
          <p:cNvPicPr>
            <a:picLocks noChangeAspect="1"/>
          </p:cNvPicPr>
          <p:nvPr/>
        </p:nvPicPr>
        <p:blipFill>
          <a:blip r:embed="rId4">
            <a:extLst>
              <a:ext uri="{96DAC541-7B7A-43D3-8B79-37D633B846F1}">
                <asvg:svgBlip xmlns:asvg="http://schemas.microsoft.com/office/drawing/2016/SVG/main" r:embed="rId5"/>
              </a:ext>
            </a:extLst>
          </a:blip>
          <a:srcRect/>
          <a:stretch>
            <a:fillRect/>
          </a:stretch>
        </p:blipFill>
        <p:spPr>
          <a:xfrm>
            <a:off x="789282" y="213969"/>
            <a:ext cx="5601266" cy="814730"/>
          </a:xfrm>
          <a:prstGeom prst="rect">
            <a:avLst/>
          </a:prstGeom>
          <a:noFill/>
          <a:ln cap="flat">
            <a:noFill/>
          </a:ln>
        </p:spPr>
      </p:pic>
      <p:sp>
        <p:nvSpPr>
          <p:cNvPr id="6" name="TextBox 7">
            <a:extLst>
              <a:ext uri="{FF2B5EF4-FFF2-40B4-BE49-F238E27FC236}">
                <a16:creationId xmlns:a16="http://schemas.microsoft.com/office/drawing/2014/main" id="{8904D106-E283-6953-886F-48C92E5411A0}"/>
              </a:ext>
            </a:extLst>
          </p:cNvPr>
          <p:cNvSpPr txBox="1"/>
          <p:nvPr/>
        </p:nvSpPr>
        <p:spPr>
          <a:xfrm>
            <a:off x="1028700" y="2697013"/>
            <a:ext cx="7057759" cy="15972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1885"/>
              </a:lnSpc>
              <a:spcBef>
                <a:spcPts val="0"/>
              </a:spcBef>
              <a:spcAft>
                <a:spcPts val="0"/>
              </a:spcAft>
              <a:buNone/>
              <a:tabLst/>
              <a:defRPr sz="1800" b="0" i="0" u="none" strike="noStrike" kern="0" cap="none" spc="0" baseline="0">
                <a:solidFill>
                  <a:srgbClr val="000000"/>
                </a:solidFill>
                <a:uFillTx/>
              </a:defRPr>
            </a:pPr>
            <a:r>
              <a:rPr lang="en-US" sz="11883" b="0" i="0" u="none" strike="noStrike" kern="1200" cap="none" spc="0" baseline="0">
                <a:solidFill>
                  <a:srgbClr val="FFFFFF"/>
                </a:solidFill>
                <a:uFillTx/>
                <a:latin typeface="Bebas Neue Bold"/>
              </a:rPr>
              <a:t>ASTRAZENECA</a:t>
            </a:r>
          </a:p>
        </p:txBody>
      </p:sp>
      <p:sp>
        <p:nvSpPr>
          <p:cNvPr id="7" name="TextBox 8">
            <a:extLst>
              <a:ext uri="{FF2B5EF4-FFF2-40B4-BE49-F238E27FC236}">
                <a16:creationId xmlns:a16="http://schemas.microsoft.com/office/drawing/2014/main" id="{A69FBFB8-718F-CFCA-E86A-71FB4990D95B}"/>
              </a:ext>
            </a:extLst>
          </p:cNvPr>
          <p:cNvSpPr txBox="1"/>
          <p:nvPr/>
        </p:nvSpPr>
        <p:spPr>
          <a:xfrm>
            <a:off x="1028700" y="1527861"/>
            <a:ext cx="4537874" cy="120887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8970"/>
              </a:lnSpc>
              <a:spcBef>
                <a:spcPts val="0"/>
              </a:spcBef>
              <a:spcAft>
                <a:spcPts val="0"/>
              </a:spcAft>
              <a:buNone/>
              <a:tabLst/>
              <a:defRPr sz="1800" b="0" i="0" u="none" strike="noStrike" kern="0" cap="none" spc="0" baseline="0">
                <a:solidFill>
                  <a:srgbClr val="000000"/>
                </a:solidFill>
                <a:uFillTx/>
              </a:defRPr>
            </a:pPr>
            <a:r>
              <a:rPr lang="en-US" sz="8968" b="0" i="0" u="none" strike="noStrike" kern="1200" cap="none" spc="0" baseline="0">
                <a:solidFill>
                  <a:srgbClr val="D8B448"/>
                </a:solidFill>
                <a:uFillTx/>
                <a:latin typeface="Bebas Neue Bold"/>
              </a:rPr>
              <a:t>working at</a:t>
            </a:r>
          </a:p>
        </p:txBody>
      </p:sp>
      <p:sp>
        <p:nvSpPr>
          <p:cNvPr id="8" name="TextBox 9">
            <a:extLst>
              <a:ext uri="{FF2B5EF4-FFF2-40B4-BE49-F238E27FC236}">
                <a16:creationId xmlns:a16="http://schemas.microsoft.com/office/drawing/2014/main" id="{F4003C90-04CC-C259-128D-FA0ACCC98062}"/>
              </a:ext>
            </a:extLst>
          </p:cNvPr>
          <p:cNvSpPr txBox="1"/>
          <p:nvPr/>
        </p:nvSpPr>
        <p:spPr>
          <a:xfrm>
            <a:off x="1267184" y="373376"/>
            <a:ext cx="4645481" cy="6553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480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D8B448"/>
                </a:solidFill>
                <a:uFillTx/>
                <a:latin typeface="Bebas Neue Bold"/>
              </a:rPr>
              <a:t>EMPLOYER PROFILE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9D0B0F1E-4FDE-E9E5-25A2-6BD0815D6872}"/>
              </a:ext>
            </a:extLst>
          </p:cNvPr>
          <p:cNvSpPr/>
          <p:nvPr/>
        </p:nvSpPr>
        <p:spPr>
          <a:xfrm>
            <a:off x="8820183" y="0"/>
            <a:ext cx="9484796" cy="10290511"/>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extBox 8">
            <a:extLst>
              <a:ext uri="{FF2B5EF4-FFF2-40B4-BE49-F238E27FC236}">
                <a16:creationId xmlns:a16="http://schemas.microsoft.com/office/drawing/2014/main" id="{7085214B-F3E1-22E0-2603-4F3F99C10A03}"/>
              </a:ext>
            </a:extLst>
          </p:cNvPr>
          <p:cNvSpPr txBox="1"/>
          <p:nvPr/>
        </p:nvSpPr>
        <p:spPr>
          <a:xfrm>
            <a:off x="201963" y="2564489"/>
            <a:ext cx="6359981" cy="507830"/>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700" b="0" i="0" u="none" strike="noStrike" kern="1200" cap="none" spc="0" baseline="0">
                <a:solidFill>
                  <a:srgbClr val="FFFFFF"/>
                </a:solidFill>
                <a:uFillTx/>
                <a:latin typeface="Poppins Bold Italics"/>
                <a:cs typeface="Poppins Bold Italics"/>
              </a:rPr>
              <a:t>CORNERSTONE EMPLOYER PROFILE </a:t>
            </a:r>
            <a:endParaRPr lang="en-GB" sz="2700" b="0" i="0" u="none" strike="noStrike" kern="1200" cap="none" spc="0" baseline="0">
              <a:solidFill>
                <a:srgbClr val="FFFFFF"/>
              </a:solidFill>
              <a:uFillTx/>
              <a:latin typeface="Poppins Bold Italics"/>
              <a:cs typeface="Poppins Bold Italics"/>
            </a:endParaRPr>
          </a:p>
        </p:txBody>
      </p:sp>
      <p:sp>
        <p:nvSpPr>
          <p:cNvPr id="4" name="TextBox 11">
            <a:extLst>
              <a:ext uri="{FF2B5EF4-FFF2-40B4-BE49-F238E27FC236}">
                <a16:creationId xmlns:a16="http://schemas.microsoft.com/office/drawing/2014/main" id="{5371A2B3-A570-C51C-A932-D52B3B09B90C}"/>
              </a:ext>
            </a:extLst>
          </p:cNvPr>
          <p:cNvSpPr txBox="1"/>
          <p:nvPr/>
        </p:nvSpPr>
        <p:spPr>
          <a:xfrm>
            <a:off x="201963" y="2822597"/>
            <a:ext cx="8364912" cy="1015660"/>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6000" b="1" i="0" u="none" strike="noStrike" kern="1200" cap="none" spc="0" baseline="0">
                <a:solidFill>
                  <a:srgbClr val="FFFFFF"/>
                </a:solidFill>
                <a:uFillTx/>
                <a:latin typeface="Poppins Bold Italics"/>
                <a:cs typeface="Poppins Bold Italics"/>
              </a:rPr>
              <a:t>Wellcome Genome</a:t>
            </a:r>
          </a:p>
        </p:txBody>
      </p:sp>
      <p:sp>
        <p:nvSpPr>
          <p:cNvPr id="5" name="TextBox 12">
            <a:extLst>
              <a:ext uri="{FF2B5EF4-FFF2-40B4-BE49-F238E27FC236}">
                <a16:creationId xmlns:a16="http://schemas.microsoft.com/office/drawing/2014/main" id="{431D122C-89DA-90A2-A0CC-D1A65591BECF}"/>
              </a:ext>
            </a:extLst>
          </p:cNvPr>
          <p:cNvSpPr txBox="1"/>
          <p:nvPr/>
        </p:nvSpPr>
        <p:spPr>
          <a:xfrm>
            <a:off x="351870" y="4293300"/>
            <a:ext cx="7371810" cy="5170648"/>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000" b="0" i="0" u="none" strike="noStrike" kern="1200" cap="none" spc="0" baseline="0">
                <a:solidFill>
                  <a:srgbClr val="FFFFFF"/>
                </a:solidFill>
                <a:uFillTx/>
                <a:latin typeface="Poppins Italics"/>
                <a:cs typeface="Poppins Italics"/>
              </a:rPr>
              <a:t>Wellcome Genome is a world-leading genomics research institute just south of Cambridge. By applying and exploring </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000" b="0" i="0" u="none" strike="noStrike" kern="1200" cap="none" spc="0" baseline="0">
                <a:solidFill>
                  <a:srgbClr val="FFFFFF"/>
                </a:solidFill>
                <a:uFillTx/>
                <a:latin typeface="Poppins Italics"/>
                <a:cs typeface="Poppins Italics"/>
              </a:rPr>
              <a:t>genomic technologies on a large scale, they:</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3000" b="0" i="0" u="none" strike="noStrike" kern="1200" cap="none" spc="0" baseline="0">
              <a:solidFill>
                <a:srgbClr val="FFFFFF"/>
              </a:solidFill>
              <a:uFillTx/>
              <a:latin typeface="Poppins Italics"/>
              <a:cs typeface="Poppins Italics"/>
            </a:endParaRP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3000" b="0" i="0" u="none" strike="noStrike" kern="1200" cap="none" spc="0" baseline="0">
                <a:solidFill>
                  <a:srgbClr val="FFFFFF"/>
                </a:solidFill>
                <a:uFillTx/>
                <a:latin typeface="Poppins Italics"/>
                <a:cs typeface="Poppins Italics"/>
              </a:rPr>
              <a:t>advance understanding of biology</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3000" b="0" i="0" u="none" strike="noStrike" kern="1200" cap="none" spc="0" baseline="0">
                <a:solidFill>
                  <a:srgbClr val="FFFFFF"/>
                </a:solidFill>
                <a:uFillTx/>
                <a:latin typeface="Poppins Italics"/>
                <a:cs typeface="Poppins Italics"/>
              </a:rPr>
              <a:t>improve health</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3000" b="0" i="0" u="none" strike="noStrike" kern="1200" cap="none" spc="0" baseline="0">
                <a:solidFill>
                  <a:srgbClr val="FFFFFF"/>
                </a:solidFill>
                <a:uFillTx/>
                <a:latin typeface="Poppins Italics"/>
                <a:cs typeface="Poppins Italics"/>
              </a:rPr>
              <a:t>increase understanding of life on Earth</a:t>
            </a:r>
          </a:p>
        </p:txBody>
      </p:sp>
      <p:sp>
        <p:nvSpPr>
          <p:cNvPr id="6" name="TextBox 14">
            <a:extLst>
              <a:ext uri="{FF2B5EF4-FFF2-40B4-BE49-F238E27FC236}">
                <a16:creationId xmlns:a16="http://schemas.microsoft.com/office/drawing/2014/main" id="{836CED83-99AE-8B1E-924E-0B0E89AC846E}"/>
              </a:ext>
            </a:extLst>
          </p:cNvPr>
          <p:cNvSpPr txBox="1"/>
          <p:nvPr/>
        </p:nvSpPr>
        <p:spPr>
          <a:xfrm>
            <a:off x="9161602" y="514752"/>
            <a:ext cx="8196270" cy="5632310"/>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000" b="0" i="0" u="none" strike="noStrike" kern="1200" cap="none" spc="0" baseline="0">
                <a:solidFill>
                  <a:srgbClr val="000000"/>
                </a:solidFill>
                <a:uFillTx/>
                <a:latin typeface="Poppins Italics"/>
                <a:cs typeface="Poppins Italics"/>
              </a:rPr>
              <a:t>There are many </a:t>
            </a:r>
            <a:r>
              <a:rPr lang="en-US" sz="3000" b="1" i="0" u="none" strike="noStrike" kern="1200" cap="none" spc="0" baseline="0">
                <a:solidFill>
                  <a:srgbClr val="000000"/>
                </a:solidFill>
                <a:uFillTx/>
                <a:latin typeface="Poppins Italics"/>
                <a:cs typeface="Poppins Italics"/>
              </a:rPr>
              <a:t>Career Pathway Opportunities</a:t>
            </a:r>
            <a:r>
              <a:rPr lang="en-US" sz="3000" b="0" i="0" u="none" strike="noStrike" kern="1200" cap="none" spc="0" baseline="0">
                <a:solidFill>
                  <a:srgbClr val="000000"/>
                </a:solidFill>
                <a:uFillTx/>
                <a:latin typeface="Poppins Italics"/>
                <a:cs typeface="Poppins Italics"/>
              </a:rPr>
              <a:t> starting with:</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3000" b="0" i="0" u="none" strike="noStrike" kern="1200" cap="none" spc="0" baseline="0">
                <a:solidFill>
                  <a:srgbClr val="000000"/>
                </a:solidFill>
                <a:uFillTx/>
                <a:latin typeface="Poppins Italics"/>
                <a:cs typeface="Poppins Italics"/>
              </a:rPr>
              <a:t>Degree-level apprenticeships</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3000" b="0" i="0" u="none" strike="noStrike" kern="1200" cap="none" spc="0" baseline="0">
                <a:solidFill>
                  <a:srgbClr val="000000"/>
                </a:solidFill>
                <a:uFillTx/>
                <a:latin typeface="Poppins Italics"/>
                <a:cs typeface="Poppins Italics"/>
              </a:rPr>
              <a:t>A University degree (BSc)</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3000" b="0" i="0" u="none" strike="noStrike" kern="1200" cap="none" spc="0" baseline="0">
                <a:solidFill>
                  <a:srgbClr val="000000"/>
                </a:solidFill>
                <a:uFillTx/>
                <a:latin typeface="Poppins Italics"/>
                <a:cs typeface="Poppins Italics"/>
              </a:rPr>
              <a:t>A higher degree (MSc or PhD)</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US" sz="3000" b="0" i="0" u="none" strike="noStrike" kern="1200" cap="none" spc="0" baseline="0">
              <a:solidFill>
                <a:srgbClr val="00000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000" b="0" i="0" u="none" strike="noStrike" kern="1200" cap="none" spc="0" baseline="0">
                <a:solidFill>
                  <a:srgbClr val="000000"/>
                </a:solidFill>
                <a:uFillTx/>
                <a:latin typeface="Poppins Italics"/>
                <a:cs typeface="Poppins Italics"/>
              </a:rPr>
              <a:t>This can lead to rewarding careers in molecular biology, bioinformatics and much more!</a:t>
            </a:r>
            <a:endParaRPr lang="en-GB" sz="3000" b="0" i="0" u="none" strike="noStrike" kern="1200" cap="none" spc="0" baseline="0">
              <a:solidFill>
                <a:srgbClr val="00000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3000" b="0" i="0" u="none" strike="noStrike" kern="1200" cap="none" spc="0" baseline="0">
              <a:solidFill>
                <a:srgbClr val="00000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000" b="0" i="0" u="none" strike="noStrike" kern="1200" cap="none" spc="0" baseline="0">
                <a:solidFill>
                  <a:srgbClr val="000000"/>
                </a:solidFill>
                <a:uFillTx/>
                <a:latin typeface="Poppins Italics"/>
                <a:cs typeface="Poppins Italics"/>
              </a:rPr>
              <a:t> </a:t>
            </a:r>
            <a:r>
              <a:rPr lang="en-US" sz="3000" b="0" i="0" u="none" strike="noStrike" kern="1200" cap="none" spc="0" baseline="0">
                <a:solidFill>
                  <a:srgbClr val="000000"/>
                </a:solidFill>
                <a:uFillTx/>
                <a:latin typeface="Poppins Italics"/>
                <a:cs typeface="Poppins Italics"/>
                <a:hlinkClick r:id="rId2">
                  <a:extLst>
                    <a:ext uri="{A12FA001-AC4F-418D-AE19-62706E023703}">
                      <ahyp:hlinkClr xmlns:ahyp="http://schemas.microsoft.com/office/drawing/2018/hyperlinkcolor" val="tx"/>
                    </a:ext>
                  </a:extLst>
                </a:hlinkClick>
              </a:rPr>
              <a:t>https://www.sanger.ac.uk/about/careers/early-careers/</a:t>
            </a:r>
            <a:r>
              <a:rPr lang="en-US" sz="3000" b="0" i="0" u="none" strike="noStrike" kern="1200" cap="none" spc="0" baseline="0">
                <a:solidFill>
                  <a:srgbClr val="000000"/>
                </a:solidFill>
                <a:uFillTx/>
                <a:latin typeface="Poppins Italics"/>
                <a:cs typeface="Poppins Italics"/>
              </a:rPr>
              <a:t> </a:t>
            </a:r>
            <a:endParaRPr lang="en-GB" sz="3000" b="0" i="0" u="none" strike="noStrike" kern="1200" cap="none" spc="0" baseline="0">
              <a:solidFill>
                <a:srgbClr val="000000"/>
              </a:solidFill>
              <a:uFillTx/>
              <a:latin typeface="Poppins Italics"/>
              <a:cs typeface="Poppins Italics"/>
            </a:endParaRPr>
          </a:p>
        </p:txBody>
      </p:sp>
      <p:sp>
        <p:nvSpPr>
          <p:cNvPr id="7" name="TextBox 15">
            <a:extLst>
              <a:ext uri="{FF2B5EF4-FFF2-40B4-BE49-F238E27FC236}">
                <a16:creationId xmlns:a16="http://schemas.microsoft.com/office/drawing/2014/main" id="{20CBA32F-D846-14CF-C95F-EA2143820F31}"/>
              </a:ext>
            </a:extLst>
          </p:cNvPr>
          <p:cNvSpPr txBox="1"/>
          <p:nvPr/>
        </p:nvSpPr>
        <p:spPr>
          <a:xfrm>
            <a:off x="9161602" y="6559009"/>
            <a:ext cx="8758406" cy="2862318"/>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000" b="0" i="0" u="none" strike="noStrike" kern="1200" cap="none" spc="0" baseline="0">
                <a:solidFill>
                  <a:srgbClr val="000000"/>
                </a:solidFill>
                <a:uFillTx/>
                <a:latin typeface="Poppins Italics"/>
                <a:cs typeface="Poppins Italics"/>
              </a:rPr>
              <a:t>Their </a:t>
            </a:r>
            <a:r>
              <a:rPr lang="en-US" sz="3000" b="1" i="0" u="none" strike="noStrike" kern="1200" cap="none" spc="0" baseline="0">
                <a:solidFill>
                  <a:srgbClr val="000000"/>
                </a:solidFill>
                <a:uFillTx/>
                <a:latin typeface="Poppins Italics"/>
                <a:cs typeface="Poppins Italics"/>
              </a:rPr>
              <a:t>Outreach Programme </a:t>
            </a:r>
            <a:r>
              <a:rPr lang="en-US" sz="3000" b="0" i="0" u="none" strike="noStrike" kern="1200" cap="none" spc="0" baseline="0">
                <a:solidFill>
                  <a:srgbClr val="000000"/>
                </a:solidFill>
                <a:uFillTx/>
                <a:latin typeface="Poppins Italics"/>
                <a:cs typeface="Poppins Italics"/>
              </a:rPr>
              <a:t>on campus includes school visits, work experience and work shadowing. Off campus we visit schools, offer a careers stand and have developed award-winning virtual work experience.</a:t>
            </a:r>
            <a:endParaRPr lang="en-GB" sz="3000" b="0" i="0" u="none" strike="noStrike" kern="1200" cap="none" spc="0" baseline="0">
              <a:solidFill>
                <a:srgbClr val="000000"/>
              </a:solidFill>
              <a:uFillTx/>
              <a:latin typeface="Poppins Italics"/>
              <a:cs typeface="Poppins Italics"/>
            </a:endParaRPr>
          </a:p>
        </p:txBody>
      </p:sp>
      <p:pic>
        <p:nvPicPr>
          <p:cNvPr id="8" name="Graphic 4" descr="Test tubes with solid fill">
            <a:extLst>
              <a:ext uri="{FF2B5EF4-FFF2-40B4-BE49-F238E27FC236}">
                <a16:creationId xmlns:a16="http://schemas.microsoft.com/office/drawing/2014/main" id="{E950F3B1-712D-D990-BB9E-56A3AE55933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73383" y="597734"/>
            <a:ext cx="1540242" cy="1465289"/>
          </a:xfrm>
          <a:prstGeom prst="rect">
            <a:avLst/>
          </a:prstGeom>
          <a:noFill/>
          <a:ln cap="flat">
            <a:noFill/>
          </a:ln>
        </p:spPr>
      </p:pic>
      <p:pic>
        <p:nvPicPr>
          <p:cNvPr id="9" name="Picture 3" descr="A logo with black text&#10;&#10;Description automatically generated">
            <a:extLst>
              <a:ext uri="{FF2B5EF4-FFF2-40B4-BE49-F238E27FC236}">
                <a16:creationId xmlns:a16="http://schemas.microsoft.com/office/drawing/2014/main" id="{DD03FA9D-DED0-5288-7AA0-0F36C7F4E89E}"/>
              </a:ext>
            </a:extLst>
          </p:cNvPr>
          <p:cNvPicPr>
            <a:picLocks noChangeAspect="1"/>
          </p:cNvPicPr>
          <p:nvPr/>
        </p:nvPicPr>
        <p:blipFill>
          <a:blip r:embed="rId5"/>
          <a:stretch>
            <a:fillRect/>
          </a:stretch>
        </p:blipFill>
        <p:spPr>
          <a:xfrm>
            <a:off x="406377" y="752706"/>
            <a:ext cx="2991011" cy="1136599"/>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FBF3E4"/>
        </a:solidFill>
        <a:effectLst/>
      </p:bgPr>
    </p:bg>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FDEDF01B-8C85-D03D-D290-E35990CFDDF6}"/>
              </a:ext>
            </a:extLst>
          </p:cNvPr>
          <p:cNvSpPr/>
          <p:nvPr/>
        </p:nvSpPr>
        <p:spPr>
          <a:xfrm>
            <a:off x="11032720"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71A08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Freeform 5">
            <a:extLst>
              <a:ext uri="{FF2B5EF4-FFF2-40B4-BE49-F238E27FC236}">
                <a16:creationId xmlns:a16="http://schemas.microsoft.com/office/drawing/2014/main" id="{75FA2508-B556-06AD-EB83-3A70994F08AB}"/>
              </a:ext>
            </a:extLst>
          </p:cNvPr>
          <p:cNvSpPr/>
          <p:nvPr/>
        </p:nvSpPr>
        <p:spPr>
          <a:xfrm>
            <a:off x="14666564"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71A08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6">
            <a:extLst>
              <a:ext uri="{FF2B5EF4-FFF2-40B4-BE49-F238E27FC236}">
                <a16:creationId xmlns:a16="http://schemas.microsoft.com/office/drawing/2014/main" id="{AD1C507E-9B4D-8AC3-0525-3427DDEA9894}"/>
              </a:ext>
            </a:extLst>
          </p:cNvPr>
          <p:cNvGrpSpPr/>
          <p:nvPr/>
        </p:nvGrpSpPr>
        <p:grpSpPr>
          <a:xfrm>
            <a:off x="12690226" y="3015727"/>
            <a:ext cx="3995553" cy="4526270"/>
            <a:chOff x="12690226" y="3015727"/>
            <a:chExt cx="3995553" cy="4526270"/>
          </a:xfrm>
        </p:grpSpPr>
        <p:sp>
          <p:nvSpPr>
            <p:cNvPr id="5" name="Freeform 7">
              <a:extLst>
                <a:ext uri="{FF2B5EF4-FFF2-40B4-BE49-F238E27FC236}">
                  <a16:creationId xmlns:a16="http://schemas.microsoft.com/office/drawing/2014/main" id="{C8FBA906-7AD1-2E0E-E4D2-C02E97F1C5C1}"/>
                </a:ext>
              </a:extLst>
            </p:cNvPr>
            <p:cNvSpPr/>
            <p:nvPr/>
          </p:nvSpPr>
          <p:spPr>
            <a:xfrm>
              <a:off x="13021760" y="3423595"/>
              <a:ext cx="3332466" cy="4118402"/>
            </a:xfrm>
            <a:custGeom>
              <a:avLst/>
              <a:gdLst>
                <a:gd name="f0" fmla="val w"/>
                <a:gd name="f1" fmla="val h"/>
                <a:gd name="f2" fmla="val 0"/>
                <a:gd name="f3" fmla="val 550803"/>
                <a:gd name="f4" fmla="val 769416"/>
                <a:gd name="f5" fmla="val 275402"/>
                <a:gd name="f6" fmla="val 440080"/>
                <a:gd name="f7" fmla="val 56075"/>
                <a:gd name="f8" fmla="val 550804"/>
                <a:gd name="f9" fmla="val 210745"/>
                <a:gd name="f10" fmla="val 384708"/>
                <a:gd name="f11" fmla="val 558671"/>
                <a:gd name="f12" fmla="val 713341"/>
                <a:gd name="f13" fmla="val 110724"/>
                <a:gd name="f14" fmla="*/ f0 1 550803"/>
                <a:gd name="f15" fmla="*/ f1 1 769416"/>
                <a:gd name="f16" fmla="+- f4 0 f2"/>
                <a:gd name="f17" fmla="+- f3 0 f2"/>
                <a:gd name="f18" fmla="*/ f17 1 550803"/>
                <a:gd name="f19" fmla="*/ f16 1 76941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550803" h="769416">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71A08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8">
              <a:extLst>
                <a:ext uri="{FF2B5EF4-FFF2-40B4-BE49-F238E27FC236}">
                  <a16:creationId xmlns:a16="http://schemas.microsoft.com/office/drawing/2014/main" id="{B92DE0FE-D2B3-DF2F-1D5F-DE5DC457FBFF}"/>
                </a:ext>
              </a:extLst>
            </p:cNvPr>
            <p:cNvSpPr txBox="1"/>
            <p:nvPr/>
          </p:nvSpPr>
          <p:spPr>
            <a:xfrm>
              <a:off x="12690226" y="3015727"/>
              <a:ext cx="3995553" cy="4350614"/>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FFFFFF"/>
                  </a:solidFill>
                  <a:uFillTx/>
                  <a:latin typeface="Poppins Bold"/>
                </a:rPr>
                <a:t>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IT &amp; technical 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Critical Thinking </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Creativity </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Attention to Detail</a:t>
              </a:r>
            </a:p>
          </p:txBody>
        </p:sp>
      </p:grpSp>
      <p:grpSp>
        <p:nvGrpSpPr>
          <p:cNvPr id="7" name="Group 9">
            <a:extLst>
              <a:ext uri="{FF2B5EF4-FFF2-40B4-BE49-F238E27FC236}">
                <a16:creationId xmlns:a16="http://schemas.microsoft.com/office/drawing/2014/main" id="{864C62B7-578A-CC4E-138C-807FBF46BD73}"/>
              </a:ext>
            </a:extLst>
          </p:cNvPr>
          <p:cNvGrpSpPr/>
          <p:nvPr/>
        </p:nvGrpSpPr>
        <p:grpSpPr>
          <a:xfrm>
            <a:off x="688890" y="912242"/>
            <a:ext cx="8934337" cy="3478889"/>
            <a:chOff x="688890" y="912242"/>
            <a:chExt cx="8934337" cy="3478889"/>
          </a:xfrm>
        </p:grpSpPr>
        <p:sp>
          <p:nvSpPr>
            <p:cNvPr id="8" name="Freeform 10">
              <a:extLst>
                <a:ext uri="{FF2B5EF4-FFF2-40B4-BE49-F238E27FC236}">
                  <a16:creationId xmlns:a16="http://schemas.microsoft.com/office/drawing/2014/main" id="{50EE393F-ADF6-D432-AC49-D4D56B5E7EA5}"/>
                </a:ext>
              </a:extLst>
            </p:cNvPr>
            <p:cNvSpPr/>
            <p:nvPr/>
          </p:nvSpPr>
          <p:spPr>
            <a:xfrm>
              <a:off x="688890" y="1341150"/>
              <a:ext cx="8934337" cy="1382417"/>
            </a:xfrm>
            <a:custGeom>
              <a:avLst/>
              <a:gdLst>
                <a:gd name="f0" fmla="val w"/>
                <a:gd name="f1" fmla="val h"/>
                <a:gd name="f2" fmla="val 0"/>
                <a:gd name="f3" fmla="val 2380943"/>
                <a:gd name="f4" fmla="val 368406"/>
                <a:gd name="f5" fmla="val 44193"/>
                <a:gd name="f6" fmla="val 2336750"/>
                <a:gd name="f7" fmla="val 2361157"/>
                <a:gd name="f8" fmla="val 19786"/>
                <a:gd name="f9" fmla="val 324213"/>
                <a:gd name="f10" fmla="val 348620"/>
                <a:gd name="f11" fmla="*/ f0 1 2380943"/>
                <a:gd name="f12" fmla="*/ f1 1 368406"/>
                <a:gd name="f13" fmla="+- f4 0 f2"/>
                <a:gd name="f14" fmla="+- f3 0 f2"/>
                <a:gd name="f15" fmla="*/ f14 1 2380943"/>
                <a:gd name="f16" fmla="*/ f13 1 368406"/>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2380943" h="368406">
                  <a:moveTo>
                    <a:pt x="f5" y="f2"/>
                  </a:moveTo>
                  <a:lnTo>
                    <a:pt x="f6" y="f2"/>
                  </a:lnTo>
                  <a:cubicBezTo>
                    <a:pt x="f7" y="f2"/>
                    <a:pt x="f3" y="f8"/>
                    <a:pt x="f3" y="f5"/>
                  </a:cubicBezTo>
                  <a:lnTo>
                    <a:pt x="f3" y="f9"/>
                  </a:lnTo>
                  <a:cubicBezTo>
                    <a:pt x="f3" y="f10"/>
                    <a:pt x="f7" y="f4"/>
                    <a:pt x="f6" y="f4"/>
                  </a:cubicBezTo>
                  <a:lnTo>
                    <a:pt x="f5" y="f4"/>
                  </a:lnTo>
                  <a:cubicBezTo>
                    <a:pt x="f8" y="f4"/>
                    <a:pt x="f2" y="f10"/>
                    <a:pt x="f2" y="f9"/>
                  </a:cubicBezTo>
                  <a:lnTo>
                    <a:pt x="f2" y="f5"/>
                  </a:lnTo>
                  <a:cubicBezTo>
                    <a:pt x="f2" y="f8"/>
                    <a:pt x="f8" y="f2"/>
                    <a:pt x="f5" y="f2"/>
                  </a:cubicBezTo>
                  <a:close/>
                </a:path>
              </a:pathLst>
            </a:custGeom>
            <a:solidFill>
              <a:srgbClr val="71A08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TextBox 11">
              <a:extLst>
                <a:ext uri="{FF2B5EF4-FFF2-40B4-BE49-F238E27FC236}">
                  <a16:creationId xmlns:a16="http://schemas.microsoft.com/office/drawing/2014/main" id="{246EA4C4-35ED-BB47-36F9-A9F59B0F0826}"/>
                </a:ext>
              </a:extLst>
            </p:cNvPr>
            <p:cNvSpPr txBox="1"/>
            <p:nvPr/>
          </p:nvSpPr>
          <p:spPr>
            <a:xfrm>
              <a:off x="688890" y="912242"/>
              <a:ext cx="3049981" cy="347888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0" name="Freeform 13">
            <a:extLst>
              <a:ext uri="{FF2B5EF4-FFF2-40B4-BE49-F238E27FC236}">
                <a16:creationId xmlns:a16="http://schemas.microsoft.com/office/drawing/2014/main" id="{B78B7B61-34FD-CF8C-51D5-64450AD770D2}"/>
              </a:ext>
            </a:extLst>
          </p:cNvPr>
          <p:cNvSpPr/>
          <p:nvPr/>
        </p:nvSpPr>
        <p:spPr>
          <a:xfrm>
            <a:off x="868689" y="4374068"/>
            <a:ext cx="5441384" cy="3010982"/>
          </a:xfrm>
          <a:custGeom>
            <a:avLst/>
            <a:gdLst>
              <a:gd name="f0" fmla="val w"/>
              <a:gd name="f1" fmla="val h"/>
              <a:gd name="f2" fmla="val 0"/>
              <a:gd name="f3" fmla="val 6586034"/>
              <a:gd name="f4" fmla="val 3644372"/>
              <a:gd name="f5" fmla="val 279400"/>
              <a:gd name="f6" fmla="val 6507293"/>
              <a:gd name="f7" fmla="val 3565632"/>
              <a:gd name="f8" fmla="val 78740"/>
              <a:gd name="f9" fmla="*/ f0 1 6586034"/>
              <a:gd name="f10" fmla="*/ f1 1 3644372"/>
              <a:gd name="f11" fmla="+- f4 0 f2"/>
              <a:gd name="f12" fmla="+- f3 0 f2"/>
              <a:gd name="f13" fmla="*/ f12 1 6586034"/>
              <a:gd name="f14" fmla="*/ f11 1 3644372"/>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586034" h="3644372">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71A08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5">
            <a:extLst>
              <a:ext uri="{FF2B5EF4-FFF2-40B4-BE49-F238E27FC236}">
                <a16:creationId xmlns:a16="http://schemas.microsoft.com/office/drawing/2014/main" id="{461E00DD-5D46-B4B0-A2CF-E9FFA26E07AD}"/>
              </a:ext>
            </a:extLst>
          </p:cNvPr>
          <p:cNvSpPr/>
          <p:nvPr/>
        </p:nvSpPr>
        <p:spPr>
          <a:xfrm>
            <a:off x="6553687" y="4374068"/>
            <a:ext cx="5767184" cy="3010982"/>
          </a:xfrm>
          <a:custGeom>
            <a:avLst/>
            <a:gdLst>
              <a:gd name="f0" fmla="val w"/>
              <a:gd name="f1" fmla="val h"/>
              <a:gd name="f2" fmla="val 0"/>
              <a:gd name="f3" fmla="val 6980370"/>
              <a:gd name="f4" fmla="val 3644372"/>
              <a:gd name="f5" fmla="val 279400"/>
              <a:gd name="f6" fmla="val 6901630"/>
              <a:gd name="f7" fmla="val 3565632"/>
              <a:gd name="f8" fmla="val 78740"/>
              <a:gd name="f9" fmla="*/ f0 1 6980370"/>
              <a:gd name="f10" fmla="*/ f1 1 3644372"/>
              <a:gd name="f11" fmla="+- f4 0 f2"/>
              <a:gd name="f12" fmla="+- f3 0 f2"/>
              <a:gd name="f13" fmla="*/ f12 1 6980370"/>
              <a:gd name="f14" fmla="*/ f11 1 3644372"/>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980370" h="3644372">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71A08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12" name="Group 16">
            <a:extLst>
              <a:ext uri="{FF2B5EF4-FFF2-40B4-BE49-F238E27FC236}">
                <a16:creationId xmlns:a16="http://schemas.microsoft.com/office/drawing/2014/main" id="{8E0E1A3C-DF50-8BF2-D9D1-48C885C6C16D}"/>
              </a:ext>
            </a:extLst>
          </p:cNvPr>
          <p:cNvGrpSpPr/>
          <p:nvPr/>
        </p:nvGrpSpPr>
        <p:grpSpPr>
          <a:xfrm>
            <a:off x="3297637" y="7047582"/>
            <a:ext cx="11616226" cy="2335286"/>
            <a:chOff x="3297637" y="7047582"/>
            <a:chExt cx="11616226" cy="2335286"/>
          </a:xfrm>
        </p:grpSpPr>
        <p:sp>
          <p:nvSpPr>
            <p:cNvPr id="13" name="Freeform 17">
              <a:extLst>
                <a:ext uri="{FF2B5EF4-FFF2-40B4-BE49-F238E27FC236}">
                  <a16:creationId xmlns:a16="http://schemas.microsoft.com/office/drawing/2014/main" id="{21520AF2-248B-D85C-0C1A-BDE1DC2F25DD}"/>
                </a:ext>
              </a:extLst>
            </p:cNvPr>
            <p:cNvSpPr/>
            <p:nvPr/>
          </p:nvSpPr>
          <p:spPr>
            <a:xfrm>
              <a:off x="3297637" y="7047582"/>
              <a:ext cx="11616226" cy="2335286"/>
            </a:xfrm>
            <a:custGeom>
              <a:avLst/>
              <a:gdLst>
                <a:gd name="f0" fmla="val w"/>
                <a:gd name="f1" fmla="val h"/>
                <a:gd name="f2" fmla="val 0"/>
                <a:gd name="f3" fmla="val 3059417"/>
                <a:gd name="f4" fmla="val 615055"/>
                <a:gd name="f5" fmla="val 307527"/>
                <a:gd name="f6" fmla="val 2653017"/>
                <a:gd name="f7" fmla="val 203200"/>
                <a:gd name="f8" fmla="val 411855"/>
                <a:gd name="f9" fmla="*/ f0 1 3059417"/>
                <a:gd name="f10" fmla="*/ f1 1 615055"/>
                <a:gd name="f11" fmla="+- f4 0 f2"/>
                <a:gd name="f12" fmla="+- f3 0 f2"/>
                <a:gd name="f13" fmla="*/ f12 1 3059417"/>
                <a:gd name="f14" fmla="*/ f11 1 615055"/>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059417" h="615055">
                  <a:moveTo>
                    <a:pt x="f3" y="f5"/>
                  </a:moveTo>
                  <a:lnTo>
                    <a:pt x="f6" y="f2"/>
                  </a:lnTo>
                  <a:lnTo>
                    <a:pt x="f6" y="f7"/>
                  </a:lnTo>
                  <a:lnTo>
                    <a:pt x="f2" y="f7"/>
                  </a:lnTo>
                  <a:lnTo>
                    <a:pt x="f2" y="f8"/>
                  </a:lnTo>
                  <a:lnTo>
                    <a:pt x="f6" y="f8"/>
                  </a:lnTo>
                  <a:lnTo>
                    <a:pt x="f6" y="f4"/>
                  </a:lnTo>
                  <a:lnTo>
                    <a:pt x="f3" y="f5"/>
                  </a:lnTo>
                  <a:close/>
                </a:path>
              </a:pathLst>
            </a:custGeom>
            <a:solidFill>
              <a:srgbClr val="71A08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TextBox 18">
              <a:extLst>
                <a:ext uri="{FF2B5EF4-FFF2-40B4-BE49-F238E27FC236}">
                  <a16:creationId xmlns:a16="http://schemas.microsoft.com/office/drawing/2014/main" id="{0B51A6BA-7702-97B4-1E4A-B5D37F4E6E2A}"/>
                </a:ext>
              </a:extLst>
            </p:cNvPr>
            <p:cNvSpPr txBox="1"/>
            <p:nvPr/>
          </p:nvSpPr>
          <p:spPr>
            <a:xfrm>
              <a:off x="3297637" y="7385133"/>
              <a:ext cx="2700342" cy="197703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pic>
        <p:nvPicPr>
          <p:cNvPr id="15" name="Picture 19">
            <a:extLst>
              <a:ext uri="{FF2B5EF4-FFF2-40B4-BE49-F238E27FC236}">
                <a16:creationId xmlns:a16="http://schemas.microsoft.com/office/drawing/2014/main" id="{3341CC91-D2A2-2C30-F81E-3994B5A045AE}"/>
              </a:ext>
            </a:extLst>
          </p:cNvPr>
          <p:cNvPicPr>
            <a:picLocks noChangeAspect="1"/>
          </p:cNvPicPr>
          <p:nvPr/>
        </p:nvPicPr>
        <p:blipFill>
          <a:blip r:embed="rId2"/>
          <a:srcRect/>
          <a:stretch>
            <a:fillRect/>
          </a:stretch>
        </p:blipFill>
        <p:spPr>
          <a:xfrm>
            <a:off x="15313913" y="7413616"/>
            <a:ext cx="1416094" cy="1603217"/>
          </a:xfrm>
          <a:prstGeom prst="rect">
            <a:avLst/>
          </a:prstGeom>
          <a:noFill/>
          <a:ln cap="flat">
            <a:noFill/>
          </a:ln>
        </p:spPr>
      </p:pic>
      <p:pic>
        <p:nvPicPr>
          <p:cNvPr id="16" name="Picture 20">
            <a:extLst>
              <a:ext uri="{FF2B5EF4-FFF2-40B4-BE49-F238E27FC236}">
                <a16:creationId xmlns:a16="http://schemas.microsoft.com/office/drawing/2014/main" id="{26ECC79F-C34B-F1DA-4557-DCA8EF0403D3}"/>
              </a:ext>
            </a:extLst>
          </p:cNvPr>
          <p:cNvPicPr>
            <a:picLocks noChangeAspect="1"/>
          </p:cNvPicPr>
          <p:nvPr/>
        </p:nvPicPr>
        <p:blipFill>
          <a:blip r:embed="rId3"/>
          <a:srcRect/>
          <a:stretch>
            <a:fillRect/>
          </a:stretch>
        </p:blipFill>
        <p:spPr>
          <a:xfrm>
            <a:off x="4504590" y="7863044"/>
            <a:ext cx="704371" cy="704371"/>
          </a:xfrm>
          <a:prstGeom prst="rect">
            <a:avLst/>
          </a:prstGeom>
          <a:noFill/>
          <a:ln cap="flat">
            <a:noFill/>
          </a:ln>
        </p:spPr>
      </p:pic>
      <p:pic>
        <p:nvPicPr>
          <p:cNvPr id="17" name="Picture 21">
            <a:extLst>
              <a:ext uri="{FF2B5EF4-FFF2-40B4-BE49-F238E27FC236}">
                <a16:creationId xmlns:a16="http://schemas.microsoft.com/office/drawing/2014/main" id="{3555E9A5-6B28-87B3-2942-701C16FC92B5}"/>
              </a:ext>
            </a:extLst>
          </p:cNvPr>
          <p:cNvPicPr>
            <a:picLocks noChangeAspect="1"/>
          </p:cNvPicPr>
          <p:nvPr/>
        </p:nvPicPr>
        <p:blipFill>
          <a:blip r:embed="rId4"/>
          <a:srcRect/>
          <a:stretch>
            <a:fillRect/>
          </a:stretch>
        </p:blipFill>
        <p:spPr>
          <a:xfrm>
            <a:off x="11140244" y="7855253"/>
            <a:ext cx="719952" cy="719952"/>
          </a:xfrm>
          <a:prstGeom prst="rect">
            <a:avLst/>
          </a:prstGeom>
          <a:noFill/>
          <a:ln cap="flat">
            <a:noFill/>
          </a:ln>
        </p:spPr>
      </p:pic>
      <p:pic>
        <p:nvPicPr>
          <p:cNvPr id="18" name="Picture 22">
            <a:extLst>
              <a:ext uri="{FF2B5EF4-FFF2-40B4-BE49-F238E27FC236}">
                <a16:creationId xmlns:a16="http://schemas.microsoft.com/office/drawing/2014/main" id="{F9D45B19-E73B-CC2C-9A61-F691CF85B2A9}"/>
              </a:ext>
            </a:extLst>
          </p:cNvPr>
          <p:cNvPicPr>
            <a:picLocks noChangeAspect="1"/>
          </p:cNvPicPr>
          <p:nvPr/>
        </p:nvPicPr>
        <p:blipFill>
          <a:blip r:embed="rId5"/>
          <a:srcRect/>
          <a:stretch>
            <a:fillRect/>
          </a:stretch>
        </p:blipFill>
        <p:spPr>
          <a:xfrm>
            <a:off x="1429435" y="7413616"/>
            <a:ext cx="1468151" cy="1603217"/>
          </a:xfrm>
          <a:prstGeom prst="rect">
            <a:avLst/>
          </a:prstGeom>
          <a:noFill/>
          <a:ln cap="flat">
            <a:noFill/>
          </a:ln>
        </p:spPr>
      </p:pic>
      <p:sp>
        <p:nvSpPr>
          <p:cNvPr id="19" name="TextBox 23">
            <a:extLst>
              <a:ext uri="{FF2B5EF4-FFF2-40B4-BE49-F238E27FC236}">
                <a16:creationId xmlns:a16="http://schemas.microsoft.com/office/drawing/2014/main" id="{C381F0A7-160D-304A-F053-B11386336FC8}"/>
              </a:ext>
            </a:extLst>
          </p:cNvPr>
          <p:cNvSpPr txBox="1"/>
          <p:nvPr/>
        </p:nvSpPr>
        <p:spPr>
          <a:xfrm>
            <a:off x="4055290" y="430243"/>
            <a:ext cx="4149949" cy="97345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200"/>
              </a:lnSpc>
              <a:spcBef>
                <a:spcPts val="0"/>
              </a:spcBef>
              <a:spcAft>
                <a:spcPts val="0"/>
              </a:spcAft>
              <a:buNone/>
              <a:tabLst/>
              <a:defRPr sz="1800" b="0" i="0" u="none" strike="noStrike" kern="0" cap="none" spc="0" baseline="0">
                <a:solidFill>
                  <a:srgbClr val="000000"/>
                </a:solidFill>
                <a:uFillTx/>
              </a:defRPr>
            </a:pPr>
            <a:r>
              <a:rPr lang="en-US" sz="7200" b="0" i="0" u="none" strike="noStrike" kern="1200" cap="none" spc="0" baseline="0">
                <a:solidFill>
                  <a:srgbClr val="000000"/>
                </a:solidFill>
                <a:uFillTx/>
                <a:latin typeface="Bebas Neue Bold"/>
              </a:rPr>
              <a:t>DIGITAL</a:t>
            </a:r>
          </a:p>
        </p:txBody>
      </p:sp>
      <p:sp>
        <p:nvSpPr>
          <p:cNvPr id="20" name="TextBox 24">
            <a:extLst>
              <a:ext uri="{FF2B5EF4-FFF2-40B4-BE49-F238E27FC236}">
                <a16:creationId xmlns:a16="http://schemas.microsoft.com/office/drawing/2014/main" id="{511EE7FA-CD24-24FE-AD3F-B867944806F3}"/>
              </a:ext>
            </a:extLst>
          </p:cNvPr>
          <p:cNvSpPr txBox="1"/>
          <p:nvPr/>
        </p:nvSpPr>
        <p:spPr>
          <a:xfrm>
            <a:off x="1028700" y="464213"/>
            <a:ext cx="4537874" cy="8769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400"/>
              </a:lnSpc>
              <a:spcBef>
                <a:spcPts val="0"/>
              </a:spcBef>
              <a:spcAft>
                <a:spcPts val="0"/>
              </a:spcAft>
              <a:buNone/>
              <a:tabLst/>
              <a:defRPr sz="1800" b="0" i="0" u="none" strike="noStrike" kern="0" cap="none" spc="0" baseline="0">
                <a:solidFill>
                  <a:srgbClr val="000000"/>
                </a:solidFill>
                <a:uFillTx/>
              </a:defRPr>
            </a:pPr>
            <a:r>
              <a:rPr lang="en-US" sz="6399" b="0" i="0" u="none" strike="noStrike" kern="1200" cap="none" spc="0" baseline="0">
                <a:solidFill>
                  <a:srgbClr val="B91646"/>
                </a:solidFill>
                <a:uFillTx/>
                <a:latin typeface="Bebas Neue Bold"/>
              </a:rPr>
              <a:t>CAREERS IN</a:t>
            </a:r>
          </a:p>
        </p:txBody>
      </p:sp>
      <p:sp>
        <p:nvSpPr>
          <p:cNvPr id="21" name="TextBox 25">
            <a:extLst>
              <a:ext uri="{FF2B5EF4-FFF2-40B4-BE49-F238E27FC236}">
                <a16:creationId xmlns:a16="http://schemas.microsoft.com/office/drawing/2014/main" id="{65DA5B5F-ADEB-C56D-8980-B1C2017D07F4}"/>
              </a:ext>
            </a:extLst>
          </p:cNvPr>
          <p:cNvSpPr txBox="1"/>
          <p:nvPr/>
        </p:nvSpPr>
        <p:spPr>
          <a:xfrm>
            <a:off x="11032720"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Average Salary:</a:t>
            </a:r>
          </a:p>
        </p:txBody>
      </p:sp>
      <p:sp>
        <p:nvSpPr>
          <p:cNvPr id="22" name="TextBox 26">
            <a:extLst>
              <a:ext uri="{FF2B5EF4-FFF2-40B4-BE49-F238E27FC236}">
                <a16:creationId xmlns:a16="http://schemas.microsoft.com/office/drawing/2014/main" id="{F1748661-FB5A-FF60-ED36-6380745F4604}"/>
              </a:ext>
            </a:extLst>
          </p:cNvPr>
          <p:cNvSpPr txBox="1"/>
          <p:nvPr/>
        </p:nvSpPr>
        <p:spPr>
          <a:xfrm>
            <a:off x="14654156"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Number of Jobs:</a:t>
            </a:r>
          </a:p>
        </p:txBody>
      </p:sp>
      <p:sp>
        <p:nvSpPr>
          <p:cNvPr id="23" name="TextBox 27">
            <a:extLst>
              <a:ext uri="{FF2B5EF4-FFF2-40B4-BE49-F238E27FC236}">
                <a16:creationId xmlns:a16="http://schemas.microsoft.com/office/drawing/2014/main" id="{89BD77A6-20B7-C41B-2770-5A89507BC7C5}"/>
              </a:ext>
            </a:extLst>
          </p:cNvPr>
          <p:cNvSpPr txBox="1"/>
          <p:nvPr/>
        </p:nvSpPr>
        <p:spPr>
          <a:xfrm>
            <a:off x="7520226" y="1869637"/>
            <a:ext cx="9418" cy="58389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05"/>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4" name="TextBox 28">
            <a:extLst>
              <a:ext uri="{FF2B5EF4-FFF2-40B4-BE49-F238E27FC236}">
                <a16:creationId xmlns:a16="http://schemas.microsoft.com/office/drawing/2014/main" id="{79EF5EA8-05B7-C45F-3B80-55A47AC50377}"/>
              </a:ext>
            </a:extLst>
          </p:cNvPr>
          <p:cNvSpPr txBox="1"/>
          <p:nvPr/>
        </p:nvSpPr>
        <p:spPr>
          <a:xfrm>
            <a:off x="835094" y="1555577"/>
            <a:ext cx="8788133" cy="9849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875"/>
              </a:lnSpc>
              <a:spcBef>
                <a:spcPts val="0"/>
              </a:spcBef>
              <a:spcAft>
                <a:spcPts val="0"/>
              </a:spcAft>
              <a:buNone/>
              <a:tabLst/>
              <a:defRPr sz="1800" b="0" i="0" u="none" strike="noStrike" kern="0" cap="none" spc="0" baseline="0">
                <a:solidFill>
                  <a:srgbClr val="000000"/>
                </a:solidFill>
                <a:uFillTx/>
              </a:defRPr>
            </a:pPr>
            <a:r>
              <a:rPr lang="en-US" sz="2767" b="0" i="0" u="none" strike="noStrike" kern="1200" cap="none" spc="0" baseline="0">
                <a:solidFill>
                  <a:srgbClr val="FFFFFF"/>
                </a:solidFill>
                <a:uFillTx/>
                <a:latin typeface="Poppins Bold Italics"/>
              </a:rPr>
              <a:t>The use of technology to trade goods and services, and innovate</a:t>
            </a:r>
          </a:p>
        </p:txBody>
      </p:sp>
      <p:sp>
        <p:nvSpPr>
          <p:cNvPr id="25" name="TextBox 29">
            <a:extLst>
              <a:ext uri="{FF2B5EF4-FFF2-40B4-BE49-F238E27FC236}">
                <a16:creationId xmlns:a16="http://schemas.microsoft.com/office/drawing/2014/main" id="{97351F1A-BDB0-E7B1-596A-333255F74AD8}"/>
              </a:ext>
            </a:extLst>
          </p:cNvPr>
          <p:cNvSpPr txBox="1"/>
          <p:nvPr/>
        </p:nvSpPr>
        <p:spPr>
          <a:xfrm>
            <a:off x="868689" y="4476207"/>
            <a:ext cx="544138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Early Career Opportunities</a:t>
            </a:r>
          </a:p>
        </p:txBody>
      </p:sp>
      <p:sp>
        <p:nvSpPr>
          <p:cNvPr id="26" name="TextBox 30">
            <a:extLst>
              <a:ext uri="{FF2B5EF4-FFF2-40B4-BE49-F238E27FC236}">
                <a16:creationId xmlns:a16="http://schemas.microsoft.com/office/drawing/2014/main" id="{7D78F6CE-46FB-34C9-589A-05338923778F}"/>
              </a:ext>
            </a:extLst>
          </p:cNvPr>
          <p:cNvSpPr txBox="1"/>
          <p:nvPr/>
        </p:nvSpPr>
        <p:spPr>
          <a:xfrm>
            <a:off x="1375312" y="5023036"/>
            <a:ext cx="4428137" cy="2165985"/>
          </a:xfrm>
          <a:prstGeom prst="rect">
            <a:avLst/>
          </a:prstGeom>
          <a:noFill/>
          <a:ln cap="flat">
            <a:noFill/>
          </a:ln>
        </p:spPr>
        <p:txBody>
          <a:bodyPr vert="horz" wrap="square" lIns="0" tIns="0" rIns="0" bIns="0" anchor="t" anchorCtr="0" compatLnSpc="1">
            <a:spAutoFit/>
          </a:bodyPr>
          <a:lstStyle/>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Data Scientist </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Digital Marketing Assistant</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Cyber Intelligence Officer </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User Experience (UX) Designer</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Virtual Assistant</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Customer Service Assistant</a:t>
            </a:r>
          </a:p>
        </p:txBody>
      </p:sp>
      <p:sp>
        <p:nvSpPr>
          <p:cNvPr id="27" name="TextBox 31">
            <a:extLst>
              <a:ext uri="{FF2B5EF4-FFF2-40B4-BE49-F238E27FC236}">
                <a16:creationId xmlns:a16="http://schemas.microsoft.com/office/drawing/2014/main" id="{BE4B3B42-4EA8-036E-E9D3-3637E8C85EAB}"/>
              </a:ext>
            </a:extLst>
          </p:cNvPr>
          <p:cNvSpPr txBox="1"/>
          <p:nvPr/>
        </p:nvSpPr>
        <p:spPr>
          <a:xfrm>
            <a:off x="7365446" y="4476207"/>
            <a:ext cx="416495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Essential Qualifications </a:t>
            </a:r>
          </a:p>
        </p:txBody>
      </p:sp>
      <p:sp>
        <p:nvSpPr>
          <p:cNvPr id="28" name="TextBox 32">
            <a:extLst>
              <a:ext uri="{FF2B5EF4-FFF2-40B4-BE49-F238E27FC236}">
                <a16:creationId xmlns:a16="http://schemas.microsoft.com/office/drawing/2014/main" id="{320934D9-24B3-DCE2-6298-12253F563704}"/>
              </a:ext>
            </a:extLst>
          </p:cNvPr>
          <p:cNvSpPr txBox="1"/>
          <p:nvPr/>
        </p:nvSpPr>
        <p:spPr>
          <a:xfrm>
            <a:off x="6793617" y="5033826"/>
            <a:ext cx="5308613" cy="2133596"/>
          </a:xfrm>
          <a:prstGeom prst="rect">
            <a:avLst/>
          </a:prstGeom>
          <a:noFill/>
          <a:ln cap="flat">
            <a:noFill/>
          </a:ln>
        </p:spPr>
        <p:txBody>
          <a:bodyPr vert="horz" wrap="square" lIns="0" tIns="0" rIns="0" bIns="0" anchor="t" anchorCtr="0" compatLnSpc="1">
            <a:spAutoFit/>
          </a:bodyPr>
          <a:lstStyle/>
          <a:p>
            <a:pPr marL="323853" marR="0" lvl="1" indent="-161931" algn="l" defTabSz="914400" rtl="0" fontAlgn="auto" hangingPunct="1">
              <a:lnSpc>
                <a:spcPts val="24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500" b="0" i="0" u="none" strike="noStrike" kern="1200" cap="none" spc="0" baseline="0">
                <a:solidFill>
                  <a:srgbClr val="000000"/>
                </a:solidFill>
                <a:uFillTx/>
                <a:latin typeface="Poppins"/>
              </a:rPr>
              <a:t>Degree in Maths, Business or Computer Science may be an advantage for some roles.</a:t>
            </a:r>
          </a:p>
          <a:p>
            <a:pPr marL="323853" marR="0" lvl="1" indent="-161931" algn="l" defTabSz="914400" rtl="0" fontAlgn="auto" hangingPunct="1">
              <a:lnSpc>
                <a:spcPts val="24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500" b="0" i="0" u="none" strike="noStrike" kern="1200" cap="none" spc="0" baseline="0">
                <a:solidFill>
                  <a:srgbClr val="000000"/>
                </a:solidFill>
                <a:uFillTx/>
                <a:latin typeface="Poppins"/>
              </a:rPr>
              <a:t>However Digital is a sector where Apprenticeships are a major opportunity, including IT, marketing and business analysis.</a:t>
            </a:r>
          </a:p>
          <a:p>
            <a:pPr marL="323853" marR="0" lvl="1" indent="-161931" algn="l" defTabSz="914400" rtl="0" fontAlgn="auto" hangingPunct="1">
              <a:lnSpc>
                <a:spcPts val="24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500" b="0" i="0" u="none" strike="noStrike" kern="1200" cap="none" spc="0" baseline="0">
                <a:solidFill>
                  <a:srgbClr val="000000"/>
                </a:solidFill>
                <a:uFillTx/>
                <a:latin typeface="Poppins"/>
              </a:rPr>
              <a:t>Often opportunity for continuous education during employment.</a:t>
            </a:r>
          </a:p>
        </p:txBody>
      </p:sp>
      <p:sp>
        <p:nvSpPr>
          <p:cNvPr id="29" name="TextBox 33">
            <a:extLst>
              <a:ext uri="{FF2B5EF4-FFF2-40B4-BE49-F238E27FC236}">
                <a16:creationId xmlns:a16="http://schemas.microsoft.com/office/drawing/2014/main" id="{0D423F9A-062D-E879-BFA9-ABC1B479403F}"/>
              </a:ext>
            </a:extLst>
          </p:cNvPr>
          <p:cNvSpPr txBox="1"/>
          <p:nvPr/>
        </p:nvSpPr>
        <p:spPr>
          <a:xfrm>
            <a:off x="14666564"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26,800</a:t>
            </a:r>
          </a:p>
        </p:txBody>
      </p:sp>
      <p:sp>
        <p:nvSpPr>
          <p:cNvPr id="30" name="TextBox 34">
            <a:extLst>
              <a:ext uri="{FF2B5EF4-FFF2-40B4-BE49-F238E27FC236}">
                <a16:creationId xmlns:a16="http://schemas.microsoft.com/office/drawing/2014/main" id="{3F776B04-720A-F8A9-B0BA-254E6E9E5111}"/>
              </a:ext>
            </a:extLst>
          </p:cNvPr>
          <p:cNvSpPr txBox="1"/>
          <p:nvPr/>
        </p:nvSpPr>
        <p:spPr>
          <a:xfrm>
            <a:off x="11064047"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£44,200</a:t>
            </a:r>
          </a:p>
        </p:txBody>
      </p:sp>
      <p:sp>
        <p:nvSpPr>
          <p:cNvPr id="31" name="TextBox 35">
            <a:extLst>
              <a:ext uri="{FF2B5EF4-FFF2-40B4-BE49-F238E27FC236}">
                <a16:creationId xmlns:a16="http://schemas.microsoft.com/office/drawing/2014/main" id="{B3765A86-44F6-45A2-56DD-29170EAC8D10}"/>
              </a:ext>
            </a:extLst>
          </p:cNvPr>
          <p:cNvSpPr txBox="1"/>
          <p:nvPr/>
        </p:nvSpPr>
        <p:spPr>
          <a:xfrm>
            <a:off x="3440457" y="8816653"/>
            <a:ext cx="2832637"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A Levels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subjects including Maths, IT or Computer Science, or T Levels in Digital</a:t>
            </a:r>
          </a:p>
        </p:txBody>
      </p:sp>
      <p:sp>
        <p:nvSpPr>
          <p:cNvPr id="32" name="TextBox 36">
            <a:extLst>
              <a:ext uri="{FF2B5EF4-FFF2-40B4-BE49-F238E27FC236}">
                <a16:creationId xmlns:a16="http://schemas.microsoft.com/office/drawing/2014/main" id="{FCACF8CD-D333-F309-60E1-2A2BA8B89249}"/>
              </a:ext>
            </a:extLst>
          </p:cNvPr>
          <p:cNvSpPr txBox="1"/>
          <p:nvPr/>
        </p:nvSpPr>
        <p:spPr>
          <a:xfrm>
            <a:off x="6787262" y="8816653"/>
            <a:ext cx="2835956" cy="13881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Degree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IT or Computer Science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or Apprenticeship</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Marketing, Data Science or Business Analysis</a:t>
            </a:r>
          </a:p>
        </p:txBody>
      </p:sp>
      <p:sp>
        <p:nvSpPr>
          <p:cNvPr id="33" name="TextBox 37">
            <a:extLst>
              <a:ext uri="{FF2B5EF4-FFF2-40B4-BE49-F238E27FC236}">
                <a16:creationId xmlns:a16="http://schemas.microsoft.com/office/drawing/2014/main" id="{26701869-AB8D-52BB-FA2A-545CF40AE6A5}"/>
              </a:ext>
            </a:extLst>
          </p:cNvPr>
          <p:cNvSpPr txBox="1"/>
          <p:nvPr/>
        </p:nvSpPr>
        <p:spPr>
          <a:xfrm>
            <a:off x="10207584" y="8816653"/>
            <a:ext cx="2624346" cy="83566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Work experience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a Digital Marketing or Software company</a:t>
            </a:r>
          </a:p>
        </p:txBody>
      </p:sp>
      <p:pic>
        <p:nvPicPr>
          <p:cNvPr id="34" name="Picture 38">
            <a:extLst>
              <a:ext uri="{FF2B5EF4-FFF2-40B4-BE49-F238E27FC236}">
                <a16:creationId xmlns:a16="http://schemas.microsoft.com/office/drawing/2014/main" id="{EBB9B478-A161-21CF-39D1-2FF36755AFCC}"/>
              </a:ext>
            </a:extLst>
          </p:cNvPr>
          <p:cNvPicPr>
            <a:picLocks noChangeAspect="1"/>
          </p:cNvPicPr>
          <p:nvPr/>
        </p:nvPicPr>
        <p:blipFill>
          <a:blip r:embed="rId6"/>
          <a:srcRect/>
          <a:stretch>
            <a:fillRect/>
          </a:stretch>
        </p:blipFill>
        <p:spPr>
          <a:xfrm>
            <a:off x="6310073" y="45546"/>
            <a:ext cx="1427753" cy="1427753"/>
          </a:xfrm>
          <a:prstGeom prst="rect">
            <a:avLst/>
          </a:prstGeom>
          <a:noFill/>
          <a:ln cap="flat">
            <a:noFill/>
          </a:ln>
        </p:spPr>
      </p:pic>
      <p:sp>
        <p:nvSpPr>
          <p:cNvPr id="35" name="TextBox 39">
            <a:extLst>
              <a:ext uri="{FF2B5EF4-FFF2-40B4-BE49-F238E27FC236}">
                <a16:creationId xmlns:a16="http://schemas.microsoft.com/office/drawing/2014/main" id="{EA4AE0A0-61E6-3776-EF4C-24C28C87C9DB}"/>
              </a:ext>
            </a:extLst>
          </p:cNvPr>
          <p:cNvSpPr txBox="1"/>
          <p:nvPr/>
        </p:nvSpPr>
        <p:spPr>
          <a:xfrm>
            <a:off x="67693" y="9950135"/>
            <a:ext cx="7043376" cy="1981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1"/>
              </a:rPr>
              <a:t>Sources: ONS, National Careers Service, TargetJobs, SmartSheet</a:t>
            </a:r>
          </a:p>
        </p:txBody>
      </p:sp>
      <p:pic>
        <p:nvPicPr>
          <p:cNvPr id="36" name="Picture 40">
            <a:extLst>
              <a:ext uri="{FF2B5EF4-FFF2-40B4-BE49-F238E27FC236}">
                <a16:creationId xmlns:a16="http://schemas.microsoft.com/office/drawing/2014/main" id="{AACC3A38-4EE7-D25A-2FC6-213FFA6CB9EF}"/>
              </a:ext>
            </a:extLst>
          </p:cNvPr>
          <p:cNvPicPr>
            <a:picLocks noChangeAspect="1"/>
          </p:cNvPicPr>
          <p:nvPr/>
        </p:nvPicPr>
        <p:blipFill>
          <a:blip r:embed="rId7"/>
          <a:srcRect/>
          <a:stretch>
            <a:fillRect/>
          </a:stretch>
        </p:blipFill>
        <p:spPr>
          <a:xfrm>
            <a:off x="7845268" y="7863044"/>
            <a:ext cx="719952" cy="719952"/>
          </a:xfrm>
          <a:prstGeom prst="rect">
            <a:avLst/>
          </a:prstGeom>
          <a:noFill/>
          <a:ln cap="flat">
            <a:noFill/>
          </a:ln>
        </p:spPr>
      </p:pic>
      <p:sp>
        <p:nvSpPr>
          <p:cNvPr id="37" name="TextBox 41">
            <a:extLst>
              <a:ext uri="{FF2B5EF4-FFF2-40B4-BE49-F238E27FC236}">
                <a16:creationId xmlns:a16="http://schemas.microsoft.com/office/drawing/2014/main" id="{1950B6F2-0E87-B4EC-0F0D-AAD6AB37C14F}"/>
              </a:ext>
            </a:extLst>
          </p:cNvPr>
          <p:cNvSpPr txBox="1"/>
          <p:nvPr/>
        </p:nvSpPr>
        <p:spPr>
          <a:xfrm>
            <a:off x="11064047" y="2143179"/>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Per Year</a:t>
            </a:r>
          </a:p>
        </p:txBody>
      </p:sp>
      <p:sp>
        <p:nvSpPr>
          <p:cNvPr id="38" name="TextBox 42">
            <a:extLst>
              <a:ext uri="{FF2B5EF4-FFF2-40B4-BE49-F238E27FC236}">
                <a16:creationId xmlns:a16="http://schemas.microsoft.com/office/drawing/2014/main" id="{37142455-3503-FAE2-B0C5-45DB2FC4ADD3}"/>
              </a:ext>
            </a:extLst>
          </p:cNvPr>
          <p:cNvSpPr txBox="1"/>
          <p:nvPr/>
        </p:nvSpPr>
        <p:spPr>
          <a:xfrm>
            <a:off x="7520226" y="3038560"/>
            <a:ext cx="9418" cy="58389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05"/>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nvGrpSpPr>
          <p:cNvPr id="39" name="Group 43">
            <a:extLst>
              <a:ext uri="{FF2B5EF4-FFF2-40B4-BE49-F238E27FC236}">
                <a16:creationId xmlns:a16="http://schemas.microsoft.com/office/drawing/2014/main" id="{E9BB6FAC-92D2-091A-9051-3F66E08B6594}"/>
              </a:ext>
            </a:extLst>
          </p:cNvPr>
          <p:cNvGrpSpPr/>
          <p:nvPr/>
        </p:nvGrpSpPr>
        <p:grpSpPr>
          <a:xfrm>
            <a:off x="688890" y="2356527"/>
            <a:ext cx="8934337" cy="3478889"/>
            <a:chOff x="688890" y="2356527"/>
            <a:chExt cx="8934337" cy="3478889"/>
          </a:xfrm>
        </p:grpSpPr>
        <p:sp>
          <p:nvSpPr>
            <p:cNvPr id="40" name="Freeform 44">
              <a:extLst>
                <a:ext uri="{FF2B5EF4-FFF2-40B4-BE49-F238E27FC236}">
                  <a16:creationId xmlns:a16="http://schemas.microsoft.com/office/drawing/2014/main" id="{FF168984-2364-5E6F-3CF2-899822BB32FE}"/>
                </a:ext>
              </a:extLst>
            </p:cNvPr>
            <p:cNvSpPr/>
            <p:nvPr/>
          </p:nvSpPr>
          <p:spPr>
            <a:xfrm>
              <a:off x="688890" y="2785426"/>
              <a:ext cx="8934337" cy="1382417"/>
            </a:xfrm>
            <a:custGeom>
              <a:avLst/>
              <a:gdLst>
                <a:gd name="f0" fmla="val w"/>
                <a:gd name="f1" fmla="val h"/>
                <a:gd name="f2" fmla="val 0"/>
                <a:gd name="f3" fmla="val 2380943"/>
                <a:gd name="f4" fmla="val 368406"/>
                <a:gd name="f5" fmla="val 44193"/>
                <a:gd name="f6" fmla="val 2336750"/>
                <a:gd name="f7" fmla="val 2361157"/>
                <a:gd name="f8" fmla="val 19786"/>
                <a:gd name="f9" fmla="val 324213"/>
                <a:gd name="f10" fmla="val 348620"/>
                <a:gd name="f11" fmla="*/ f0 1 2380943"/>
                <a:gd name="f12" fmla="*/ f1 1 368406"/>
                <a:gd name="f13" fmla="+- f4 0 f2"/>
                <a:gd name="f14" fmla="+- f3 0 f2"/>
                <a:gd name="f15" fmla="*/ f14 1 2380943"/>
                <a:gd name="f16" fmla="*/ f13 1 368406"/>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2380943" h="368406">
                  <a:moveTo>
                    <a:pt x="f5" y="f2"/>
                  </a:moveTo>
                  <a:lnTo>
                    <a:pt x="f6" y="f2"/>
                  </a:lnTo>
                  <a:cubicBezTo>
                    <a:pt x="f7" y="f2"/>
                    <a:pt x="f3" y="f8"/>
                    <a:pt x="f3" y="f5"/>
                  </a:cubicBezTo>
                  <a:lnTo>
                    <a:pt x="f3" y="f9"/>
                  </a:lnTo>
                  <a:cubicBezTo>
                    <a:pt x="f3" y="f10"/>
                    <a:pt x="f7" y="f4"/>
                    <a:pt x="f6" y="f4"/>
                  </a:cubicBezTo>
                  <a:lnTo>
                    <a:pt x="f5" y="f4"/>
                  </a:lnTo>
                  <a:cubicBezTo>
                    <a:pt x="f8" y="f4"/>
                    <a:pt x="f2" y="f10"/>
                    <a:pt x="f2" y="f9"/>
                  </a:cubicBezTo>
                  <a:lnTo>
                    <a:pt x="f2" y="f5"/>
                  </a:lnTo>
                  <a:cubicBezTo>
                    <a:pt x="f2" y="f8"/>
                    <a:pt x="f8" y="f2"/>
                    <a:pt x="f5" y="f2"/>
                  </a:cubicBezTo>
                  <a:close/>
                </a:path>
              </a:pathLst>
            </a:custGeom>
            <a:solidFill>
              <a:srgbClr val="71A08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1" name="TextBox 45">
              <a:extLst>
                <a:ext uri="{FF2B5EF4-FFF2-40B4-BE49-F238E27FC236}">
                  <a16:creationId xmlns:a16="http://schemas.microsoft.com/office/drawing/2014/main" id="{4A29A19A-BD77-858C-EDCE-50C5A95CCCF0}"/>
                </a:ext>
              </a:extLst>
            </p:cNvPr>
            <p:cNvSpPr txBox="1"/>
            <p:nvPr/>
          </p:nvSpPr>
          <p:spPr>
            <a:xfrm>
              <a:off x="688890" y="2356527"/>
              <a:ext cx="3049981" cy="3478889"/>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42" name="TextBox 46">
            <a:extLst>
              <a:ext uri="{FF2B5EF4-FFF2-40B4-BE49-F238E27FC236}">
                <a16:creationId xmlns:a16="http://schemas.microsoft.com/office/drawing/2014/main" id="{83C449FD-4783-59D6-AAA0-34C8B937F2E0}"/>
              </a:ext>
            </a:extLst>
          </p:cNvPr>
          <p:cNvSpPr txBox="1"/>
          <p:nvPr/>
        </p:nvSpPr>
        <p:spPr>
          <a:xfrm>
            <a:off x="814894" y="2879079"/>
            <a:ext cx="8788133" cy="120923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175"/>
              </a:lnSpc>
              <a:spcBef>
                <a:spcPts val="0"/>
              </a:spcBef>
              <a:spcAft>
                <a:spcPts val="0"/>
              </a:spcAft>
              <a:buNone/>
              <a:tabLst/>
              <a:defRPr sz="1800" b="0" i="0" u="none" strike="noStrike" kern="0" cap="none" spc="0" baseline="0">
                <a:solidFill>
                  <a:srgbClr val="000000"/>
                </a:solidFill>
                <a:uFillTx/>
              </a:defRPr>
            </a:pPr>
            <a:r>
              <a:rPr lang="en-US" sz="2267" b="0" i="0" u="none" strike="noStrike" kern="1200" cap="none" spc="0" baseline="0">
                <a:solidFill>
                  <a:srgbClr val="FFFFFF"/>
                </a:solidFill>
                <a:uFillTx/>
                <a:latin typeface="Poppins Italics"/>
              </a:rPr>
              <a:t>Digital is a major opportunity sector in the region and is key to the growth of the local economy with many digital businesses growing and offering exciting opportunities.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35">
    <p:bg>
      <p:bgPr>
        <a:solidFill>
          <a:srgbClr val="71A087"/>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E495E58A-515F-9438-E4C2-2D64A50F811B}"/>
              </a:ext>
            </a:extLst>
          </p:cNvPr>
          <p:cNvPicPr>
            <a:picLocks noChangeAspect="1"/>
          </p:cNvPicPr>
          <p:nvPr/>
        </p:nvPicPr>
        <p:blipFill>
          <a:blip r:embed="rId2"/>
          <a:srcRect/>
          <a:stretch>
            <a:fillRect/>
          </a:stretch>
        </p:blipFill>
        <p:spPr>
          <a:xfrm>
            <a:off x="14105717" y="573923"/>
            <a:ext cx="3103180" cy="3103180"/>
          </a:xfrm>
          <a:prstGeom prst="rect">
            <a:avLst/>
          </a:prstGeom>
          <a:noFill/>
          <a:ln cap="flat">
            <a:noFill/>
          </a:ln>
        </p:spPr>
      </p:pic>
      <p:pic>
        <p:nvPicPr>
          <p:cNvPr id="3" name="Picture 3">
            <a:extLst>
              <a:ext uri="{FF2B5EF4-FFF2-40B4-BE49-F238E27FC236}">
                <a16:creationId xmlns:a16="http://schemas.microsoft.com/office/drawing/2014/main" id="{1908C709-BCBD-8F65-6E34-828578781C4E}"/>
              </a:ext>
            </a:extLst>
          </p:cNvPr>
          <p:cNvPicPr>
            <a:picLocks noChangeAspect="1"/>
          </p:cNvPicPr>
          <p:nvPr/>
        </p:nvPicPr>
        <p:blipFill>
          <a:blip r:embed="rId3"/>
          <a:srcRect l="11468" r="9676"/>
          <a:stretch>
            <a:fillRect/>
          </a:stretch>
        </p:blipFill>
        <p:spPr>
          <a:xfrm>
            <a:off x="13814078" y="5143499"/>
            <a:ext cx="3686449" cy="2454350"/>
          </a:xfrm>
          <a:prstGeom prst="rect">
            <a:avLst/>
          </a:prstGeom>
          <a:noFill/>
          <a:ln cap="flat">
            <a:noFill/>
          </a:ln>
        </p:spPr>
      </p:pic>
      <p:sp>
        <p:nvSpPr>
          <p:cNvPr id="4" name="TextBox 4">
            <a:extLst>
              <a:ext uri="{FF2B5EF4-FFF2-40B4-BE49-F238E27FC236}">
                <a16:creationId xmlns:a16="http://schemas.microsoft.com/office/drawing/2014/main" id="{59206C7E-A645-D0AD-2765-0FAC9D6278ED}"/>
              </a:ext>
            </a:extLst>
          </p:cNvPr>
          <p:cNvSpPr txBox="1"/>
          <p:nvPr/>
        </p:nvSpPr>
        <p:spPr>
          <a:xfrm>
            <a:off x="1028700" y="2344585"/>
            <a:ext cx="7057759" cy="15972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1885"/>
              </a:lnSpc>
              <a:spcBef>
                <a:spcPts val="0"/>
              </a:spcBef>
              <a:spcAft>
                <a:spcPts val="0"/>
              </a:spcAft>
              <a:buNone/>
              <a:tabLst/>
              <a:defRPr sz="1800" b="0" i="0" u="none" strike="noStrike" kern="0" cap="none" spc="0" baseline="0">
                <a:solidFill>
                  <a:srgbClr val="000000"/>
                </a:solidFill>
                <a:uFillTx/>
              </a:defRPr>
            </a:pPr>
            <a:r>
              <a:rPr lang="en-US" sz="11883" b="0" i="0" u="none" strike="noStrike" kern="1200" cap="none" spc="0" baseline="0">
                <a:solidFill>
                  <a:srgbClr val="FFFFFF"/>
                </a:solidFill>
                <a:uFillTx/>
                <a:latin typeface="Bebas Neue Bold"/>
              </a:rPr>
              <a:t>AMAZON</a:t>
            </a:r>
          </a:p>
        </p:txBody>
      </p:sp>
      <p:sp>
        <p:nvSpPr>
          <p:cNvPr id="5" name="TextBox 5">
            <a:extLst>
              <a:ext uri="{FF2B5EF4-FFF2-40B4-BE49-F238E27FC236}">
                <a16:creationId xmlns:a16="http://schemas.microsoft.com/office/drawing/2014/main" id="{5BB6BFDF-34C0-D3D7-0F6D-AAB733D8D0BA}"/>
              </a:ext>
            </a:extLst>
          </p:cNvPr>
          <p:cNvSpPr txBox="1"/>
          <p:nvPr/>
        </p:nvSpPr>
        <p:spPr>
          <a:xfrm>
            <a:off x="1078873" y="3899778"/>
            <a:ext cx="11864714" cy="5943097"/>
          </a:xfrm>
          <a:prstGeom prst="rect">
            <a:avLst/>
          </a:prstGeom>
          <a:noFill/>
          <a:ln cap="flat">
            <a:noFill/>
          </a:ln>
        </p:spPr>
        <p:txBody>
          <a:bodyPr vert="horz" wrap="square" lIns="0" tIns="0" rIns="0" bIns="0" anchor="t" anchorCtr="0" compatLnSpc="1">
            <a:spAutoFit/>
          </a:bodyPr>
          <a:lstStyle/>
          <a:p>
            <a:pPr marL="528322" marR="0" lvl="1" indent="-264161" algn="l" defTabSz="914400" rtl="0" fontAlgn="auto" hangingPunct="1">
              <a:lnSpc>
                <a:spcPts val="391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a:rPr>
              <a:t>Amazon is one of the world's largest online retailers and service providers, employing over 75,000 people in the UK.</a:t>
            </a:r>
            <a:endParaRPr lang="en-US" sz="2400" b="0" i="0" u="none" strike="noStrike" kern="1200" cap="none" spc="0" baseline="0">
              <a:solidFill>
                <a:srgbClr val="000000"/>
              </a:solidFill>
              <a:uFillTx/>
              <a:latin typeface="Calibri"/>
            </a:endParaRPr>
          </a:p>
          <a:p>
            <a:pPr marL="0" marR="0" lvl="0" indent="0" algn="l" defTabSz="914400" rtl="0" fontAlgn="auto" hangingPunct="1">
              <a:lnSpc>
                <a:spcPts val="3915"/>
              </a:lnSpc>
              <a:spcBef>
                <a:spcPts val="0"/>
              </a:spcBef>
              <a:spcAft>
                <a:spcPts val="0"/>
              </a:spcAft>
              <a:buNone/>
              <a:tabLst/>
              <a:defRPr sz="1800" b="0" i="0" u="none" strike="noStrike" kern="0" cap="none" spc="0" baseline="0">
                <a:solidFill>
                  <a:srgbClr val="000000"/>
                </a:solidFill>
                <a:uFillTx/>
              </a:defRPr>
            </a:pPr>
            <a:endParaRPr lang="en-US" sz="2447" b="0" i="0" u="none" strike="noStrike" kern="1200" cap="none" spc="0" baseline="0">
              <a:solidFill>
                <a:srgbClr val="FFFFFF"/>
              </a:solidFill>
              <a:uFillTx/>
              <a:latin typeface="Poppins"/>
            </a:endParaRPr>
          </a:p>
          <a:p>
            <a:pPr marL="528322" marR="0" lvl="1" indent="-264161" algn="l" defTabSz="914400" rtl="0" fontAlgn="auto" hangingPunct="1">
              <a:lnSpc>
                <a:spcPts val="391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a:rPr>
              <a:t>Amazon has a large Development Centre located in </a:t>
            </a:r>
            <a:r>
              <a:rPr lang="en-US" sz="2400" b="0" i="0" u="none" strike="noStrike" kern="1200" cap="none" spc="0" baseline="0">
                <a:solidFill>
                  <a:srgbClr val="FFFFFF"/>
                </a:solidFill>
                <a:uFillTx/>
                <a:latin typeface="Poppins Bold"/>
              </a:rPr>
              <a:t>Cambridge</a:t>
            </a:r>
            <a:r>
              <a:rPr lang="en-US" sz="2400" b="0" i="0" u="none" strike="noStrike" kern="1200" cap="none" spc="0" baseline="0">
                <a:solidFill>
                  <a:srgbClr val="FFFFFF"/>
                </a:solidFill>
                <a:uFillTx/>
                <a:latin typeface="Poppins"/>
              </a:rPr>
              <a:t>, with an array of opportunities for careers in Digital, working on cutting edge services including Amazon Alexa, Amazon Devices and Amazon Web Services. There is also a large distribution centre in </a:t>
            </a:r>
            <a:r>
              <a:rPr lang="en-US" sz="2400" b="0" i="0" u="none" strike="noStrike" kern="1200" cap="none" spc="0" baseline="0">
                <a:solidFill>
                  <a:srgbClr val="FFFFFF"/>
                </a:solidFill>
                <a:uFillTx/>
                <a:latin typeface="Poppins Bold"/>
              </a:rPr>
              <a:t>Peterborough</a:t>
            </a:r>
            <a:r>
              <a:rPr lang="en-US" sz="2400" b="0" i="0" u="none" strike="noStrike" kern="1200" cap="none" spc="0" baseline="0">
                <a:solidFill>
                  <a:srgbClr val="FFFFFF"/>
                </a:solidFill>
                <a:uFillTx/>
                <a:latin typeface="Poppins"/>
              </a:rPr>
              <a:t>, with opportunities in logistics.</a:t>
            </a:r>
            <a:endParaRPr lang="en-US" sz="2400" b="0" i="0" u="none" strike="noStrike" kern="1200" cap="none" spc="0" baseline="0">
              <a:solidFill>
                <a:srgbClr val="FFFFFF"/>
              </a:solidFill>
              <a:uFillTx/>
              <a:latin typeface="Poppins"/>
              <a:cs typeface="Poppins"/>
            </a:endParaRPr>
          </a:p>
          <a:p>
            <a:pPr marL="0" marR="0" lvl="0" indent="0" algn="l" defTabSz="914400" rtl="0" fontAlgn="auto" hangingPunct="1">
              <a:lnSpc>
                <a:spcPts val="3915"/>
              </a:lnSpc>
              <a:spcBef>
                <a:spcPts val="0"/>
              </a:spcBef>
              <a:spcAft>
                <a:spcPts val="0"/>
              </a:spcAft>
              <a:buNone/>
              <a:tabLst/>
              <a:defRPr sz="1800" b="0" i="0" u="none" strike="noStrike" kern="0" cap="none" spc="0" baseline="0">
                <a:solidFill>
                  <a:srgbClr val="000000"/>
                </a:solidFill>
                <a:uFillTx/>
              </a:defRPr>
            </a:pPr>
            <a:endParaRPr lang="en-US" sz="2447" b="0" i="0" u="none" strike="noStrike" kern="1200" cap="none" spc="0" baseline="0">
              <a:solidFill>
                <a:srgbClr val="FFFFFF"/>
              </a:solidFill>
              <a:uFillTx/>
              <a:latin typeface="Poppins"/>
            </a:endParaRPr>
          </a:p>
          <a:p>
            <a:pPr marL="528322" marR="0" lvl="1" indent="-264161" algn="l" defTabSz="914400" rtl="0" fontAlgn="auto" hangingPunct="1">
              <a:lnSpc>
                <a:spcPts val="391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a:rPr>
              <a:t>Most of these digital roles will require at least A Levels and possibly a degree or equivalent qualification in Software Development or Computing.</a:t>
            </a:r>
            <a:endParaRPr lang="en-US" sz="2400" b="0" i="0" u="none" strike="noStrike" kern="1200" cap="none" spc="0" baseline="0">
              <a:solidFill>
                <a:srgbClr val="FFFFFF"/>
              </a:solidFill>
              <a:uFillTx/>
              <a:latin typeface="Poppins"/>
              <a:cs typeface="Poppins"/>
            </a:endParaRPr>
          </a:p>
        </p:txBody>
      </p:sp>
      <p:sp>
        <p:nvSpPr>
          <p:cNvPr id="6" name="TextBox 6">
            <a:extLst>
              <a:ext uri="{FF2B5EF4-FFF2-40B4-BE49-F238E27FC236}">
                <a16:creationId xmlns:a16="http://schemas.microsoft.com/office/drawing/2014/main" id="{F27568BB-E1B9-B8E6-AB07-15254FF05FF3}"/>
              </a:ext>
            </a:extLst>
          </p:cNvPr>
          <p:cNvSpPr txBox="1"/>
          <p:nvPr/>
        </p:nvSpPr>
        <p:spPr>
          <a:xfrm>
            <a:off x="1028700" y="1175433"/>
            <a:ext cx="4537874" cy="120887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8970"/>
              </a:lnSpc>
              <a:spcBef>
                <a:spcPts val="0"/>
              </a:spcBef>
              <a:spcAft>
                <a:spcPts val="0"/>
              </a:spcAft>
              <a:buNone/>
              <a:tabLst/>
              <a:defRPr sz="1800" b="0" i="0" u="none" strike="noStrike" kern="0" cap="none" spc="0" baseline="0">
                <a:solidFill>
                  <a:srgbClr val="000000"/>
                </a:solidFill>
                <a:uFillTx/>
              </a:defRPr>
            </a:pPr>
            <a:r>
              <a:rPr lang="en-US" sz="8968" b="0" i="0" u="none" strike="noStrike" kern="1200" cap="none" spc="0" baseline="0">
                <a:solidFill>
                  <a:srgbClr val="7D0D4D"/>
                </a:solidFill>
                <a:uFillTx/>
                <a:latin typeface="Bebas Neue Bold"/>
              </a:rPr>
              <a:t>working at</a:t>
            </a:r>
          </a:p>
        </p:txBody>
      </p:sp>
      <p:pic>
        <p:nvPicPr>
          <p:cNvPr id="7" name="Picture 7">
            <a:extLst>
              <a:ext uri="{FF2B5EF4-FFF2-40B4-BE49-F238E27FC236}">
                <a16:creationId xmlns:a16="http://schemas.microsoft.com/office/drawing/2014/main" id="{95008074-C075-1673-DFC8-68F56FE6B532}"/>
              </a:ext>
            </a:extLst>
          </p:cNvPr>
          <p:cNvPicPr>
            <a:picLocks noChangeAspect="1"/>
          </p:cNvPicPr>
          <p:nvPr/>
        </p:nvPicPr>
        <p:blipFill>
          <a:blip r:embed="rId4">
            <a:extLst>
              <a:ext uri="{96DAC541-7B7A-43D3-8B79-37D633B846F1}">
                <asvg:svgBlip xmlns:asvg="http://schemas.microsoft.com/office/drawing/2016/SVG/main" r:embed="rId5"/>
              </a:ext>
            </a:extLst>
          </a:blip>
          <a:srcRect/>
          <a:stretch>
            <a:fillRect/>
          </a:stretch>
        </p:blipFill>
        <p:spPr>
          <a:xfrm>
            <a:off x="789282" y="213969"/>
            <a:ext cx="5601266" cy="814730"/>
          </a:xfrm>
          <a:prstGeom prst="rect">
            <a:avLst/>
          </a:prstGeom>
          <a:noFill/>
          <a:ln cap="flat">
            <a:noFill/>
          </a:ln>
        </p:spPr>
      </p:pic>
      <p:sp>
        <p:nvSpPr>
          <p:cNvPr id="8" name="TextBox 8">
            <a:extLst>
              <a:ext uri="{FF2B5EF4-FFF2-40B4-BE49-F238E27FC236}">
                <a16:creationId xmlns:a16="http://schemas.microsoft.com/office/drawing/2014/main" id="{A880F14C-5916-5190-97E0-3DA303B242D7}"/>
              </a:ext>
            </a:extLst>
          </p:cNvPr>
          <p:cNvSpPr txBox="1"/>
          <p:nvPr/>
        </p:nvSpPr>
        <p:spPr>
          <a:xfrm>
            <a:off x="1267184" y="373376"/>
            <a:ext cx="4645481" cy="6553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480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D8B448"/>
                </a:solidFill>
                <a:uFillTx/>
                <a:latin typeface="Bebas Neue Bold"/>
              </a:rPr>
              <a:t>EMPLOYER PROFILE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FBF3E4"/>
        </a:solidFill>
        <a:effectLst/>
      </p:bgPr>
    </p:bg>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22EC8D16-DDCE-005C-D558-53FA91CB9680}"/>
              </a:ext>
            </a:extLst>
          </p:cNvPr>
          <p:cNvSpPr/>
          <p:nvPr/>
        </p:nvSpPr>
        <p:spPr>
          <a:xfrm>
            <a:off x="11032720"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Freeform 5">
            <a:extLst>
              <a:ext uri="{FF2B5EF4-FFF2-40B4-BE49-F238E27FC236}">
                <a16:creationId xmlns:a16="http://schemas.microsoft.com/office/drawing/2014/main" id="{5B64254B-7509-E387-E0EF-4C2A63672B70}"/>
              </a:ext>
            </a:extLst>
          </p:cNvPr>
          <p:cNvSpPr/>
          <p:nvPr/>
        </p:nvSpPr>
        <p:spPr>
          <a:xfrm>
            <a:off x="14666564"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6">
            <a:extLst>
              <a:ext uri="{FF2B5EF4-FFF2-40B4-BE49-F238E27FC236}">
                <a16:creationId xmlns:a16="http://schemas.microsoft.com/office/drawing/2014/main" id="{A4872D77-CF82-FCCB-849C-2D471D3285A0}"/>
              </a:ext>
            </a:extLst>
          </p:cNvPr>
          <p:cNvGrpSpPr/>
          <p:nvPr/>
        </p:nvGrpSpPr>
        <p:grpSpPr>
          <a:xfrm>
            <a:off x="12690226" y="3015727"/>
            <a:ext cx="3995553" cy="4526270"/>
            <a:chOff x="12690226" y="3015727"/>
            <a:chExt cx="3995553" cy="4526270"/>
          </a:xfrm>
        </p:grpSpPr>
        <p:sp>
          <p:nvSpPr>
            <p:cNvPr id="5" name="Freeform 7">
              <a:extLst>
                <a:ext uri="{FF2B5EF4-FFF2-40B4-BE49-F238E27FC236}">
                  <a16:creationId xmlns:a16="http://schemas.microsoft.com/office/drawing/2014/main" id="{C3824E7B-3493-AD4C-E48C-6D404EB895DC}"/>
                </a:ext>
              </a:extLst>
            </p:cNvPr>
            <p:cNvSpPr/>
            <p:nvPr/>
          </p:nvSpPr>
          <p:spPr>
            <a:xfrm>
              <a:off x="13021760" y="3423595"/>
              <a:ext cx="3332466" cy="4118402"/>
            </a:xfrm>
            <a:custGeom>
              <a:avLst/>
              <a:gdLst>
                <a:gd name="f0" fmla="val w"/>
                <a:gd name="f1" fmla="val h"/>
                <a:gd name="f2" fmla="val 0"/>
                <a:gd name="f3" fmla="val 550803"/>
                <a:gd name="f4" fmla="val 769416"/>
                <a:gd name="f5" fmla="val 275402"/>
                <a:gd name="f6" fmla="val 440080"/>
                <a:gd name="f7" fmla="val 56075"/>
                <a:gd name="f8" fmla="val 550804"/>
                <a:gd name="f9" fmla="val 210745"/>
                <a:gd name="f10" fmla="val 384708"/>
                <a:gd name="f11" fmla="val 558671"/>
                <a:gd name="f12" fmla="val 713341"/>
                <a:gd name="f13" fmla="val 110724"/>
                <a:gd name="f14" fmla="*/ f0 1 550803"/>
                <a:gd name="f15" fmla="*/ f1 1 769416"/>
                <a:gd name="f16" fmla="+- f4 0 f2"/>
                <a:gd name="f17" fmla="+- f3 0 f2"/>
                <a:gd name="f18" fmla="*/ f17 1 550803"/>
                <a:gd name="f19" fmla="*/ f16 1 76941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550803" h="769416">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8">
              <a:extLst>
                <a:ext uri="{FF2B5EF4-FFF2-40B4-BE49-F238E27FC236}">
                  <a16:creationId xmlns:a16="http://schemas.microsoft.com/office/drawing/2014/main" id="{B603AAB4-7FAA-A38D-0F0D-3EE4F770D01C}"/>
                </a:ext>
              </a:extLst>
            </p:cNvPr>
            <p:cNvSpPr txBox="1"/>
            <p:nvPr/>
          </p:nvSpPr>
          <p:spPr>
            <a:xfrm>
              <a:off x="12690226" y="3015727"/>
              <a:ext cx="3995553" cy="4350614"/>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FFFFFF"/>
                  </a:solidFill>
                  <a:uFillTx/>
                  <a:latin typeface="Poppins Bold"/>
                </a:rPr>
                <a:t>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Creative Thinking</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IT 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Communication</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Working as part of a </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team</a:t>
              </a:r>
            </a:p>
          </p:txBody>
        </p:sp>
      </p:grpSp>
      <p:grpSp>
        <p:nvGrpSpPr>
          <p:cNvPr id="7" name="Group 9">
            <a:extLst>
              <a:ext uri="{FF2B5EF4-FFF2-40B4-BE49-F238E27FC236}">
                <a16:creationId xmlns:a16="http://schemas.microsoft.com/office/drawing/2014/main" id="{6E65EE20-0B3A-3D57-4F75-18278352BC8B}"/>
              </a:ext>
            </a:extLst>
          </p:cNvPr>
          <p:cNvGrpSpPr/>
          <p:nvPr/>
        </p:nvGrpSpPr>
        <p:grpSpPr>
          <a:xfrm>
            <a:off x="688890" y="907167"/>
            <a:ext cx="9040142" cy="3520083"/>
            <a:chOff x="688890" y="907167"/>
            <a:chExt cx="9040142" cy="3520083"/>
          </a:xfrm>
        </p:grpSpPr>
        <p:sp>
          <p:nvSpPr>
            <p:cNvPr id="8" name="Freeform 10">
              <a:extLst>
                <a:ext uri="{FF2B5EF4-FFF2-40B4-BE49-F238E27FC236}">
                  <a16:creationId xmlns:a16="http://schemas.microsoft.com/office/drawing/2014/main" id="{2F47F0F3-2F3E-FE66-B214-25F0195702AE}"/>
                </a:ext>
              </a:extLst>
            </p:cNvPr>
            <p:cNvSpPr/>
            <p:nvPr/>
          </p:nvSpPr>
          <p:spPr>
            <a:xfrm>
              <a:off x="688890" y="1341150"/>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TextBox 11">
              <a:extLst>
                <a:ext uri="{FF2B5EF4-FFF2-40B4-BE49-F238E27FC236}">
                  <a16:creationId xmlns:a16="http://schemas.microsoft.com/office/drawing/2014/main" id="{2872A735-5655-FE70-A7C1-4EF6461B9E64}"/>
                </a:ext>
              </a:extLst>
            </p:cNvPr>
            <p:cNvSpPr txBox="1"/>
            <p:nvPr/>
          </p:nvSpPr>
          <p:spPr>
            <a:xfrm>
              <a:off x="688890" y="90716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0" name="Freeform 13">
            <a:extLst>
              <a:ext uri="{FF2B5EF4-FFF2-40B4-BE49-F238E27FC236}">
                <a16:creationId xmlns:a16="http://schemas.microsoft.com/office/drawing/2014/main" id="{DB84BA55-1167-658A-522E-E38417EF4A6C}"/>
              </a:ext>
            </a:extLst>
          </p:cNvPr>
          <p:cNvSpPr/>
          <p:nvPr/>
        </p:nvSpPr>
        <p:spPr>
          <a:xfrm>
            <a:off x="958592" y="4441954"/>
            <a:ext cx="5441384" cy="3199869"/>
          </a:xfrm>
          <a:custGeom>
            <a:avLst/>
            <a:gdLst>
              <a:gd name="f0" fmla="val w"/>
              <a:gd name="f1" fmla="val h"/>
              <a:gd name="f2" fmla="val 0"/>
              <a:gd name="f3" fmla="val 6586034"/>
              <a:gd name="f4" fmla="val 3872994"/>
              <a:gd name="f5" fmla="val 279400"/>
              <a:gd name="f6" fmla="val 6507293"/>
              <a:gd name="f7" fmla="val 3794254"/>
              <a:gd name="f8" fmla="val 78740"/>
              <a:gd name="f9" fmla="*/ f0 1 6586034"/>
              <a:gd name="f10" fmla="*/ f1 1 3872994"/>
              <a:gd name="f11" fmla="+- f4 0 f2"/>
              <a:gd name="f12" fmla="+- f3 0 f2"/>
              <a:gd name="f13" fmla="*/ f12 1 6586034"/>
              <a:gd name="f14" fmla="*/ f11 1 3872994"/>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586034" h="3872994">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5">
            <a:extLst>
              <a:ext uri="{FF2B5EF4-FFF2-40B4-BE49-F238E27FC236}">
                <a16:creationId xmlns:a16="http://schemas.microsoft.com/office/drawing/2014/main" id="{E0DC5553-15ED-4873-9C40-02FCDFB64312}"/>
              </a:ext>
            </a:extLst>
          </p:cNvPr>
          <p:cNvSpPr/>
          <p:nvPr/>
        </p:nvSpPr>
        <p:spPr>
          <a:xfrm>
            <a:off x="6643591" y="4441954"/>
            <a:ext cx="5767184" cy="3199869"/>
          </a:xfrm>
          <a:custGeom>
            <a:avLst/>
            <a:gdLst>
              <a:gd name="f0" fmla="val w"/>
              <a:gd name="f1" fmla="val h"/>
              <a:gd name="f2" fmla="val 0"/>
              <a:gd name="f3" fmla="val 6980370"/>
              <a:gd name="f4" fmla="val 3872994"/>
              <a:gd name="f5" fmla="val 279400"/>
              <a:gd name="f6" fmla="val 6901630"/>
              <a:gd name="f7" fmla="val 3794254"/>
              <a:gd name="f8" fmla="val 78740"/>
              <a:gd name="f9" fmla="*/ f0 1 6980370"/>
              <a:gd name="f10" fmla="*/ f1 1 3872994"/>
              <a:gd name="f11" fmla="+- f4 0 f2"/>
              <a:gd name="f12" fmla="+- f3 0 f2"/>
              <a:gd name="f13" fmla="*/ f12 1 6980370"/>
              <a:gd name="f14" fmla="*/ f11 1 3872994"/>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980370" h="3872994">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12" name="Group 16">
            <a:extLst>
              <a:ext uri="{FF2B5EF4-FFF2-40B4-BE49-F238E27FC236}">
                <a16:creationId xmlns:a16="http://schemas.microsoft.com/office/drawing/2014/main" id="{5D53260D-3CEE-8C5A-C101-99D4D681E7E9}"/>
              </a:ext>
            </a:extLst>
          </p:cNvPr>
          <p:cNvGrpSpPr/>
          <p:nvPr/>
        </p:nvGrpSpPr>
        <p:grpSpPr>
          <a:xfrm>
            <a:off x="3297637" y="7047582"/>
            <a:ext cx="11616226" cy="2335286"/>
            <a:chOff x="3297637" y="7047582"/>
            <a:chExt cx="11616226" cy="2335286"/>
          </a:xfrm>
        </p:grpSpPr>
        <p:sp>
          <p:nvSpPr>
            <p:cNvPr id="13" name="Freeform 17">
              <a:extLst>
                <a:ext uri="{FF2B5EF4-FFF2-40B4-BE49-F238E27FC236}">
                  <a16:creationId xmlns:a16="http://schemas.microsoft.com/office/drawing/2014/main" id="{9693FDCB-2A62-6A58-0DC6-633F2DEF650E}"/>
                </a:ext>
              </a:extLst>
            </p:cNvPr>
            <p:cNvSpPr/>
            <p:nvPr/>
          </p:nvSpPr>
          <p:spPr>
            <a:xfrm>
              <a:off x="3297637" y="7047582"/>
              <a:ext cx="11616226" cy="2335286"/>
            </a:xfrm>
            <a:custGeom>
              <a:avLst/>
              <a:gdLst>
                <a:gd name="f0" fmla="val w"/>
                <a:gd name="f1" fmla="val h"/>
                <a:gd name="f2" fmla="val 0"/>
                <a:gd name="f3" fmla="val 3059417"/>
                <a:gd name="f4" fmla="val 615055"/>
                <a:gd name="f5" fmla="val 307527"/>
                <a:gd name="f6" fmla="val 2653017"/>
                <a:gd name="f7" fmla="val 203200"/>
                <a:gd name="f8" fmla="val 411855"/>
                <a:gd name="f9" fmla="*/ f0 1 3059417"/>
                <a:gd name="f10" fmla="*/ f1 1 615055"/>
                <a:gd name="f11" fmla="+- f4 0 f2"/>
                <a:gd name="f12" fmla="+- f3 0 f2"/>
                <a:gd name="f13" fmla="*/ f12 1 3059417"/>
                <a:gd name="f14" fmla="*/ f11 1 615055"/>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059417" h="615055">
                  <a:moveTo>
                    <a:pt x="f3" y="f5"/>
                  </a:moveTo>
                  <a:lnTo>
                    <a:pt x="f6" y="f2"/>
                  </a:lnTo>
                  <a:lnTo>
                    <a:pt x="f6" y="f7"/>
                  </a:lnTo>
                  <a:lnTo>
                    <a:pt x="f2" y="f7"/>
                  </a:lnTo>
                  <a:lnTo>
                    <a:pt x="f2" y="f8"/>
                  </a:lnTo>
                  <a:lnTo>
                    <a:pt x="f6" y="f8"/>
                  </a:lnTo>
                  <a:lnTo>
                    <a:pt x="f6" y="f4"/>
                  </a:lnTo>
                  <a:lnTo>
                    <a:pt x="f3" y="f5"/>
                  </a:ln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TextBox 18">
              <a:extLst>
                <a:ext uri="{FF2B5EF4-FFF2-40B4-BE49-F238E27FC236}">
                  <a16:creationId xmlns:a16="http://schemas.microsoft.com/office/drawing/2014/main" id="{1B81C052-BF20-9272-9602-A791229771A8}"/>
                </a:ext>
              </a:extLst>
            </p:cNvPr>
            <p:cNvSpPr txBox="1"/>
            <p:nvPr/>
          </p:nvSpPr>
          <p:spPr>
            <a:xfrm>
              <a:off x="3297637" y="7385133"/>
              <a:ext cx="2700342" cy="197703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pic>
        <p:nvPicPr>
          <p:cNvPr id="15" name="Picture 19">
            <a:extLst>
              <a:ext uri="{FF2B5EF4-FFF2-40B4-BE49-F238E27FC236}">
                <a16:creationId xmlns:a16="http://schemas.microsoft.com/office/drawing/2014/main" id="{76015425-35BA-EDB1-BB07-3B029E33E0FA}"/>
              </a:ext>
            </a:extLst>
          </p:cNvPr>
          <p:cNvPicPr>
            <a:picLocks noChangeAspect="1"/>
          </p:cNvPicPr>
          <p:nvPr/>
        </p:nvPicPr>
        <p:blipFill>
          <a:blip r:embed="rId2"/>
          <a:srcRect/>
          <a:stretch>
            <a:fillRect/>
          </a:stretch>
        </p:blipFill>
        <p:spPr>
          <a:xfrm>
            <a:off x="4504590" y="7863044"/>
            <a:ext cx="704371" cy="704371"/>
          </a:xfrm>
          <a:prstGeom prst="rect">
            <a:avLst/>
          </a:prstGeom>
          <a:noFill/>
          <a:ln cap="flat">
            <a:noFill/>
          </a:ln>
        </p:spPr>
      </p:pic>
      <p:pic>
        <p:nvPicPr>
          <p:cNvPr id="16" name="Picture 20">
            <a:extLst>
              <a:ext uri="{FF2B5EF4-FFF2-40B4-BE49-F238E27FC236}">
                <a16:creationId xmlns:a16="http://schemas.microsoft.com/office/drawing/2014/main" id="{D4D7D1D4-03CE-D611-167C-94A2D835B84E}"/>
              </a:ext>
            </a:extLst>
          </p:cNvPr>
          <p:cNvPicPr>
            <a:picLocks noChangeAspect="1"/>
          </p:cNvPicPr>
          <p:nvPr/>
        </p:nvPicPr>
        <p:blipFill>
          <a:blip r:embed="rId3"/>
          <a:srcRect/>
          <a:stretch>
            <a:fillRect/>
          </a:stretch>
        </p:blipFill>
        <p:spPr>
          <a:xfrm>
            <a:off x="11140244" y="7855253"/>
            <a:ext cx="719952" cy="719952"/>
          </a:xfrm>
          <a:prstGeom prst="rect">
            <a:avLst/>
          </a:prstGeom>
          <a:noFill/>
          <a:ln cap="flat">
            <a:noFill/>
          </a:ln>
        </p:spPr>
      </p:pic>
      <p:pic>
        <p:nvPicPr>
          <p:cNvPr id="17" name="Picture 21">
            <a:extLst>
              <a:ext uri="{FF2B5EF4-FFF2-40B4-BE49-F238E27FC236}">
                <a16:creationId xmlns:a16="http://schemas.microsoft.com/office/drawing/2014/main" id="{02FBD3E3-6670-FFAD-48EF-80E8D9B1954D}"/>
              </a:ext>
            </a:extLst>
          </p:cNvPr>
          <p:cNvPicPr>
            <a:picLocks noChangeAspect="1"/>
          </p:cNvPicPr>
          <p:nvPr/>
        </p:nvPicPr>
        <p:blipFill>
          <a:blip r:embed="rId4"/>
          <a:srcRect t="906" b="906"/>
          <a:stretch>
            <a:fillRect/>
          </a:stretch>
        </p:blipFill>
        <p:spPr>
          <a:xfrm>
            <a:off x="1106698" y="7569439"/>
            <a:ext cx="1467035" cy="1585066"/>
          </a:xfrm>
          <a:prstGeom prst="rect">
            <a:avLst/>
          </a:prstGeom>
          <a:noFill/>
          <a:ln cap="flat">
            <a:noFill/>
          </a:ln>
        </p:spPr>
      </p:pic>
      <p:pic>
        <p:nvPicPr>
          <p:cNvPr id="18" name="Picture 22">
            <a:extLst>
              <a:ext uri="{FF2B5EF4-FFF2-40B4-BE49-F238E27FC236}">
                <a16:creationId xmlns:a16="http://schemas.microsoft.com/office/drawing/2014/main" id="{CF62F495-707B-EF05-AA95-29BE6419B025}"/>
              </a:ext>
            </a:extLst>
          </p:cNvPr>
          <p:cNvPicPr>
            <a:picLocks noChangeAspect="1"/>
          </p:cNvPicPr>
          <p:nvPr/>
        </p:nvPicPr>
        <p:blipFill>
          <a:blip r:embed="rId5"/>
          <a:srcRect/>
          <a:stretch>
            <a:fillRect/>
          </a:stretch>
        </p:blipFill>
        <p:spPr>
          <a:xfrm>
            <a:off x="15333354" y="7421617"/>
            <a:ext cx="1401976" cy="1587233"/>
          </a:xfrm>
          <a:prstGeom prst="rect">
            <a:avLst/>
          </a:prstGeom>
          <a:noFill/>
          <a:ln cap="flat">
            <a:noFill/>
          </a:ln>
        </p:spPr>
      </p:pic>
      <p:pic>
        <p:nvPicPr>
          <p:cNvPr id="19" name="Picture 23">
            <a:extLst>
              <a:ext uri="{FF2B5EF4-FFF2-40B4-BE49-F238E27FC236}">
                <a16:creationId xmlns:a16="http://schemas.microsoft.com/office/drawing/2014/main" id="{341EA526-C735-1739-D456-8F280E6C3449}"/>
              </a:ext>
            </a:extLst>
          </p:cNvPr>
          <p:cNvPicPr>
            <a:picLocks noChangeAspect="1"/>
          </p:cNvPicPr>
          <p:nvPr/>
        </p:nvPicPr>
        <p:blipFill>
          <a:blip r:embed="rId6"/>
          <a:srcRect/>
          <a:stretch>
            <a:fillRect/>
          </a:stretch>
        </p:blipFill>
        <p:spPr>
          <a:xfrm>
            <a:off x="10055757" y="242818"/>
            <a:ext cx="1008290" cy="993943"/>
          </a:xfrm>
          <a:prstGeom prst="rect">
            <a:avLst/>
          </a:prstGeom>
          <a:noFill/>
          <a:ln cap="flat">
            <a:noFill/>
          </a:ln>
        </p:spPr>
      </p:pic>
      <p:sp>
        <p:nvSpPr>
          <p:cNvPr id="20" name="TextBox 24">
            <a:extLst>
              <a:ext uri="{FF2B5EF4-FFF2-40B4-BE49-F238E27FC236}">
                <a16:creationId xmlns:a16="http://schemas.microsoft.com/office/drawing/2014/main" id="{207E3675-8FDA-8B77-3081-FECBB569D603}"/>
              </a:ext>
            </a:extLst>
          </p:cNvPr>
          <p:cNvSpPr txBox="1"/>
          <p:nvPr/>
        </p:nvSpPr>
        <p:spPr>
          <a:xfrm>
            <a:off x="4056049" y="474061"/>
            <a:ext cx="6597505" cy="770894"/>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5600"/>
              </a:lnSpc>
              <a:spcBef>
                <a:spcPts val="0"/>
              </a:spcBef>
              <a:spcAft>
                <a:spcPts val="0"/>
              </a:spcAft>
              <a:buNone/>
              <a:tabLst/>
              <a:defRPr sz="1800" b="0" i="0" u="none" strike="noStrike" kern="0" cap="none" spc="0" baseline="0">
                <a:solidFill>
                  <a:srgbClr val="000000"/>
                </a:solidFill>
                <a:uFillTx/>
              </a:defRPr>
            </a:pPr>
            <a:r>
              <a:rPr lang="en-US" sz="5600" b="0" i="0" u="none" strike="noStrike" kern="1200" cap="none" spc="0" baseline="0">
                <a:solidFill>
                  <a:srgbClr val="000000"/>
                </a:solidFill>
                <a:uFillTx/>
                <a:latin typeface="Bebas Neue Bold"/>
              </a:rPr>
              <a:t>ADVANCED MANUFACTURING</a:t>
            </a:r>
          </a:p>
        </p:txBody>
      </p:sp>
      <p:sp>
        <p:nvSpPr>
          <p:cNvPr id="21" name="TextBox 25">
            <a:extLst>
              <a:ext uri="{FF2B5EF4-FFF2-40B4-BE49-F238E27FC236}">
                <a16:creationId xmlns:a16="http://schemas.microsoft.com/office/drawing/2014/main" id="{0DEBD1E6-B331-FAA8-734F-3E4097C9420A}"/>
              </a:ext>
            </a:extLst>
          </p:cNvPr>
          <p:cNvSpPr txBox="1"/>
          <p:nvPr/>
        </p:nvSpPr>
        <p:spPr>
          <a:xfrm>
            <a:off x="11032720"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Average Salary:</a:t>
            </a:r>
          </a:p>
        </p:txBody>
      </p:sp>
      <p:sp>
        <p:nvSpPr>
          <p:cNvPr id="22" name="TextBox 26">
            <a:extLst>
              <a:ext uri="{FF2B5EF4-FFF2-40B4-BE49-F238E27FC236}">
                <a16:creationId xmlns:a16="http://schemas.microsoft.com/office/drawing/2014/main" id="{36BC4FE1-75D8-0049-2ED2-A9DE1F6D0FBA}"/>
              </a:ext>
            </a:extLst>
          </p:cNvPr>
          <p:cNvSpPr txBox="1"/>
          <p:nvPr/>
        </p:nvSpPr>
        <p:spPr>
          <a:xfrm>
            <a:off x="1028700" y="464213"/>
            <a:ext cx="4537874" cy="8769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400"/>
              </a:lnSpc>
              <a:spcBef>
                <a:spcPts val="0"/>
              </a:spcBef>
              <a:spcAft>
                <a:spcPts val="0"/>
              </a:spcAft>
              <a:buNone/>
              <a:tabLst/>
              <a:defRPr sz="1800" b="0" i="0" u="none" strike="noStrike" kern="0" cap="none" spc="0" baseline="0">
                <a:solidFill>
                  <a:srgbClr val="000000"/>
                </a:solidFill>
                <a:uFillTx/>
              </a:defRPr>
            </a:pPr>
            <a:r>
              <a:rPr lang="en-US" sz="6399" b="0" i="0" u="none" strike="noStrike" kern="1200" cap="none" spc="0" baseline="0">
                <a:solidFill>
                  <a:srgbClr val="B91646"/>
                </a:solidFill>
                <a:uFillTx/>
                <a:latin typeface="Bebas Neue Bold"/>
              </a:rPr>
              <a:t>CAREERS IN</a:t>
            </a:r>
          </a:p>
        </p:txBody>
      </p:sp>
      <p:sp>
        <p:nvSpPr>
          <p:cNvPr id="23" name="TextBox 27">
            <a:extLst>
              <a:ext uri="{FF2B5EF4-FFF2-40B4-BE49-F238E27FC236}">
                <a16:creationId xmlns:a16="http://schemas.microsoft.com/office/drawing/2014/main" id="{D417EC70-60B9-B92D-3A73-30243205295D}"/>
              </a:ext>
            </a:extLst>
          </p:cNvPr>
          <p:cNvSpPr txBox="1"/>
          <p:nvPr/>
        </p:nvSpPr>
        <p:spPr>
          <a:xfrm>
            <a:off x="14654156"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Number of Jobs:</a:t>
            </a:r>
          </a:p>
        </p:txBody>
      </p:sp>
      <p:sp>
        <p:nvSpPr>
          <p:cNvPr id="24" name="TextBox 28">
            <a:extLst>
              <a:ext uri="{FF2B5EF4-FFF2-40B4-BE49-F238E27FC236}">
                <a16:creationId xmlns:a16="http://schemas.microsoft.com/office/drawing/2014/main" id="{7E05E66A-B6A8-7A69-3AFC-E07AA7193E5E}"/>
              </a:ext>
            </a:extLst>
          </p:cNvPr>
          <p:cNvSpPr txBox="1"/>
          <p:nvPr/>
        </p:nvSpPr>
        <p:spPr>
          <a:xfrm>
            <a:off x="7601132" y="1886324"/>
            <a:ext cx="9528"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5" name="TextBox 29">
            <a:extLst>
              <a:ext uri="{FF2B5EF4-FFF2-40B4-BE49-F238E27FC236}">
                <a16:creationId xmlns:a16="http://schemas.microsoft.com/office/drawing/2014/main" id="{FD0D567A-FEA5-B66C-7531-DC3D26BF581F}"/>
              </a:ext>
            </a:extLst>
          </p:cNvPr>
          <p:cNvSpPr txBox="1"/>
          <p:nvPr/>
        </p:nvSpPr>
        <p:spPr>
          <a:xfrm>
            <a:off x="868689" y="1416743"/>
            <a:ext cx="8892210" cy="150050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FFFFFF"/>
                </a:solidFill>
                <a:uFillTx/>
                <a:latin typeface="Poppins Bold Italics"/>
              </a:rPr>
              <a:t>The production of goods using cutting edge technologies and techniques</a:t>
            </a:r>
          </a:p>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endParaRPr lang="en-US" sz="2799" b="0" i="0" u="none" strike="noStrike" kern="1200" cap="none" spc="0" baseline="0">
              <a:solidFill>
                <a:srgbClr val="FFFFFF"/>
              </a:solidFill>
              <a:uFillTx/>
              <a:latin typeface="Poppins Bold Italics"/>
            </a:endParaRPr>
          </a:p>
        </p:txBody>
      </p:sp>
      <p:sp>
        <p:nvSpPr>
          <p:cNvPr id="26" name="TextBox 30">
            <a:extLst>
              <a:ext uri="{FF2B5EF4-FFF2-40B4-BE49-F238E27FC236}">
                <a16:creationId xmlns:a16="http://schemas.microsoft.com/office/drawing/2014/main" id="{0430DFDE-9D89-CC7F-979A-B0B2B595D77A}"/>
              </a:ext>
            </a:extLst>
          </p:cNvPr>
          <p:cNvSpPr txBox="1"/>
          <p:nvPr/>
        </p:nvSpPr>
        <p:spPr>
          <a:xfrm>
            <a:off x="958592" y="4480057"/>
            <a:ext cx="544138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Early Career Opportunities</a:t>
            </a:r>
          </a:p>
        </p:txBody>
      </p:sp>
      <p:sp>
        <p:nvSpPr>
          <p:cNvPr id="27" name="TextBox 31">
            <a:extLst>
              <a:ext uri="{FF2B5EF4-FFF2-40B4-BE49-F238E27FC236}">
                <a16:creationId xmlns:a16="http://schemas.microsoft.com/office/drawing/2014/main" id="{8BE253FE-FCB8-A3C0-D60D-28408E038D70}"/>
              </a:ext>
            </a:extLst>
          </p:cNvPr>
          <p:cNvSpPr txBox="1"/>
          <p:nvPr/>
        </p:nvSpPr>
        <p:spPr>
          <a:xfrm>
            <a:off x="1465216" y="5187263"/>
            <a:ext cx="4428137" cy="2284728"/>
          </a:xfrm>
          <a:prstGeom prst="rect">
            <a:avLst/>
          </a:prstGeom>
          <a:noFill/>
          <a:ln cap="flat">
            <a:noFill/>
          </a:ln>
        </p:spPr>
        <p:txBody>
          <a:bodyPr vert="horz" wrap="square" lIns="0" tIns="0" rIns="0" bIns="0" anchor="t" anchorCtr="0" compatLnSpc="1">
            <a:spAutoFit/>
          </a:bodyPr>
          <a:lstStyle/>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Computer-aided Design Technician</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Robotics Engineer</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Wielder</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Production Engineer</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Factory Operative </a:t>
            </a:r>
          </a:p>
        </p:txBody>
      </p:sp>
      <p:sp>
        <p:nvSpPr>
          <p:cNvPr id="28" name="TextBox 32">
            <a:extLst>
              <a:ext uri="{FF2B5EF4-FFF2-40B4-BE49-F238E27FC236}">
                <a16:creationId xmlns:a16="http://schemas.microsoft.com/office/drawing/2014/main" id="{3A994D26-D4C7-C03A-58E1-B050807C4AC5}"/>
              </a:ext>
            </a:extLst>
          </p:cNvPr>
          <p:cNvSpPr txBox="1"/>
          <p:nvPr/>
        </p:nvSpPr>
        <p:spPr>
          <a:xfrm>
            <a:off x="7404299" y="4480057"/>
            <a:ext cx="416495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Essential Qualifications </a:t>
            </a:r>
          </a:p>
        </p:txBody>
      </p:sp>
      <p:sp>
        <p:nvSpPr>
          <p:cNvPr id="29" name="TextBox 33">
            <a:extLst>
              <a:ext uri="{FF2B5EF4-FFF2-40B4-BE49-F238E27FC236}">
                <a16:creationId xmlns:a16="http://schemas.microsoft.com/office/drawing/2014/main" id="{4CBCBC72-AB99-53E3-108B-A9B352510B65}"/>
              </a:ext>
            </a:extLst>
          </p:cNvPr>
          <p:cNvSpPr txBox="1"/>
          <p:nvPr/>
        </p:nvSpPr>
        <p:spPr>
          <a:xfrm>
            <a:off x="6872868" y="4906981"/>
            <a:ext cx="5308613" cy="2665732"/>
          </a:xfrm>
          <a:prstGeom prst="rect">
            <a:avLst/>
          </a:prstGeom>
          <a:noFill/>
          <a:ln cap="flat">
            <a:noFill/>
          </a:ln>
        </p:spPr>
        <p:txBody>
          <a:bodyPr vert="horz" wrap="square" lIns="0" tIns="0" rIns="0" bIns="0" anchor="t" anchorCtr="0" compatLnSpc="1">
            <a:spAutoFit/>
          </a:bodyPr>
          <a:lstStyle/>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For Engineering roles, a Science, Technology, Engineering or Maths (STEM) qualification will be required, either a degree, or T Levels and an Apprenticeship. </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For practical roles in particular there is an emphasis on vocational education.</a:t>
            </a:r>
          </a:p>
        </p:txBody>
      </p:sp>
      <p:sp>
        <p:nvSpPr>
          <p:cNvPr id="30" name="TextBox 34">
            <a:extLst>
              <a:ext uri="{FF2B5EF4-FFF2-40B4-BE49-F238E27FC236}">
                <a16:creationId xmlns:a16="http://schemas.microsoft.com/office/drawing/2014/main" id="{5CB89D47-5359-C203-1E17-17B128670C3F}"/>
              </a:ext>
            </a:extLst>
          </p:cNvPr>
          <p:cNvSpPr txBox="1"/>
          <p:nvPr/>
        </p:nvSpPr>
        <p:spPr>
          <a:xfrm>
            <a:off x="14666564"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cs typeface="Poppins Bold"/>
              </a:rPr>
              <a:t>21,000</a:t>
            </a:r>
            <a:endParaRPr lang="en-US" sz="4800" b="0" i="0" u="none" strike="noStrike" kern="1200" cap="none" spc="0" baseline="0">
              <a:solidFill>
                <a:srgbClr val="FFFFFF"/>
              </a:solidFill>
              <a:uFillTx/>
              <a:latin typeface="Poppins Bold"/>
            </a:endParaRPr>
          </a:p>
        </p:txBody>
      </p:sp>
      <p:sp>
        <p:nvSpPr>
          <p:cNvPr id="31" name="TextBox 35">
            <a:extLst>
              <a:ext uri="{FF2B5EF4-FFF2-40B4-BE49-F238E27FC236}">
                <a16:creationId xmlns:a16="http://schemas.microsoft.com/office/drawing/2014/main" id="{0AE07D85-EF29-1F32-2DCC-B3F3D9742945}"/>
              </a:ext>
            </a:extLst>
          </p:cNvPr>
          <p:cNvSpPr txBox="1"/>
          <p:nvPr/>
        </p:nvSpPr>
        <p:spPr>
          <a:xfrm>
            <a:off x="11064047"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£39,700</a:t>
            </a:r>
          </a:p>
        </p:txBody>
      </p:sp>
      <p:sp>
        <p:nvSpPr>
          <p:cNvPr id="32" name="TextBox 36">
            <a:extLst>
              <a:ext uri="{FF2B5EF4-FFF2-40B4-BE49-F238E27FC236}">
                <a16:creationId xmlns:a16="http://schemas.microsoft.com/office/drawing/2014/main" id="{EE7AA012-C6E0-047F-996F-72C1C3E0AF3F}"/>
              </a:ext>
            </a:extLst>
          </p:cNvPr>
          <p:cNvSpPr txBox="1"/>
          <p:nvPr/>
        </p:nvSpPr>
        <p:spPr>
          <a:xfrm>
            <a:off x="2717203" y="8843637"/>
            <a:ext cx="3993404"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A Levels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subjects such as Maths and science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Or T Levels in Engineering &amp; Manufacturing</a:t>
            </a:r>
          </a:p>
        </p:txBody>
      </p:sp>
      <p:sp>
        <p:nvSpPr>
          <p:cNvPr id="33" name="TextBox 37">
            <a:extLst>
              <a:ext uri="{FF2B5EF4-FFF2-40B4-BE49-F238E27FC236}">
                <a16:creationId xmlns:a16="http://schemas.microsoft.com/office/drawing/2014/main" id="{1D2963F3-855B-E308-423C-BAD48801365C}"/>
              </a:ext>
            </a:extLst>
          </p:cNvPr>
          <p:cNvSpPr txBox="1"/>
          <p:nvPr/>
        </p:nvSpPr>
        <p:spPr>
          <a:xfrm>
            <a:off x="6710607" y="8816653"/>
            <a:ext cx="3345149"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Degree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Science, Maths or Engineering</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Or Apprenticeship</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Engineering or Manufacturing</a:t>
            </a:r>
          </a:p>
        </p:txBody>
      </p:sp>
      <p:sp>
        <p:nvSpPr>
          <p:cNvPr id="34" name="TextBox 38">
            <a:extLst>
              <a:ext uri="{FF2B5EF4-FFF2-40B4-BE49-F238E27FC236}">
                <a16:creationId xmlns:a16="http://schemas.microsoft.com/office/drawing/2014/main" id="{E9FE5BEE-E818-19AD-77F7-A591192523A1}"/>
              </a:ext>
            </a:extLst>
          </p:cNvPr>
          <p:cNvSpPr txBox="1"/>
          <p:nvPr/>
        </p:nvSpPr>
        <p:spPr>
          <a:xfrm>
            <a:off x="10207584" y="8816653"/>
            <a:ext cx="2624346"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Work experience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a manufacturing, pharmaceutical or engineering company</a:t>
            </a:r>
          </a:p>
        </p:txBody>
      </p:sp>
      <p:sp>
        <p:nvSpPr>
          <p:cNvPr id="35" name="TextBox 39">
            <a:extLst>
              <a:ext uri="{FF2B5EF4-FFF2-40B4-BE49-F238E27FC236}">
                <a16:creationId xmlns:a16="http://schemas.microsoft.com/office/drawing/2014/main" id="{33459CD8-F615-60CA-BB6E-0FF95B2ABF74}"/>
              </a:ext>
            </a:extLst>
          </p:cNvPr>
          <p:cNvSpPr txBox="1"/>
          <p:nvPr/>
        </p:nvSpPr>
        <p:spPr>
          <a:xfrm>
            <a:off x="177384" y="10006644"/>
            <a:ext cx="4865330" cy="1981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1"/>
              </a:rPr>
              <a:t>Sources: ONS, Parliament UK, Indeed, Vector Solutions</a:t>
            </a:r>
          </a:p>
        </p:txBody>
      </p:sp>
      <p:pic>
        <p:nvPicPr>
          <p:cNvPr id="36" name="Picture 40">
            <a:extLst>
              <a:ext uri="{FF2B5EF4-FFF2-40B4-BE49-F238E27FC236}">
                <a16:creationId xmlns:a16="http://schemas.microsoft.com/office/drawing/2014/main" id="{6FB782C8-2388-1C45-C564-0A81FCAFC1D9}"/>
              </a:ext>
            </a:extLst>
          </p:cNvPr>
          <p:cNvPicPr>
            <a:picLocks noChangeAspect="1"/>
          </p:cNvPicPr>
          <p:nvPr/>
        </p:nvPicPr>
        <p:blipFill>
          <a:blip r:embed="rId7"/>
          <a:srcRect/>
          <a:stretch>
            <a:fillRect/>
          </a:stretch>
        </p:blipFill>
        <p:spPr>
          <a:xfrm>
            <a:off x="7845268" y="7863044"/>
            <a:ext cx="719952" cy="719952"/>
          </a:xfrm>
          <a:prstGeom prst="rect">
            <a:avLst/>
          </a:prstGeom>
          <a:noFill/>
          <a:ln cap="flat">
            <a:noFill/>
          </a:ln>
        </p:spPr>
      </p:pic>
      <p:sp>
        <p:nvSpPr>
          <p:cNvPr id="37" name="TextBox 41">
            <a:extLst>
              <a:ext uri="{FF2B5EF4-FFF2-40B4-BE49-F238E27FC236}">
                <a16:creationId xmlns:a16="http://schemas.microsoft.com/office/drawing/2014/main" id="{BEDCA49D-AE3A-2D74-CBD6-72F274823055}"/>
              </a:ext>
            </a:extLst>
          </p:cNvPr>
          <p:cNvSpPr txBox="1"/>
          <p:nvPr/>
        </p:nvSpPr>
        <p:spPr>
          <a:xfrm>
            <a:off x="11064047" y="2143179"/>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Per Year</a:t>
            </a:r>
          </a:p>
        </p:txBody>
      </p:sp>
      <p:grpSp>
        <p:nvGrpSpPr>
          <p:cNvPr id="38" name="Group 42">
            <a:extLst>
              <a:ext uri="{FF2B5EF4-FFF2-40B4-BE49-F238E27FC236}">
                <a16:creationId xmlns:a16="http://schemas.microsoft.com/office/drawing/2014/main" id="{93571CB1-DC52-0FFF-251C-79E9A13899D6}"/>
              </a:ext>
            </a:extLst>
          </p:cNvPr>
          <p:cNvGrpSpPr/>
          <p:nvPr/>
        </p:nvGrpSpPr>
        <p:grpSpPr>
          <a:xfrm>
            <a:off x="794723" y="2406481"/>
            <a:ext cx="9040142" cy="3520083"/>
            <a:chOff x="794723" y="2406481"/>
            <a:chExt cx="9040142" cy="3520083"/>
          </a:xfrm>
        </p:grpSpPr>
        <p:sp>
          <p:nvSpPr>
            <p:cNvPr id="39" name="Freeform 43">
              <a:extLst>
                <a:ext uri="{FF2B5EF4-FFF2-40B4-BE49-F238E27FC236}">
                  <a16:creationId xmlns:a16="http://schemas.microsoft.com/office/drawing/2014/main" id="{19989F49-4CCC-A770-AA06-5B4CC66C6D87}"/>
                </a:ext>
              </a:extLst>
            </p:cNvPr>
            <p:cNvSpPr/>
            <p:nvPr/>
          </p:nvSpPr>
          <p:spPr>
            <a:xfrm>
              <a:off x="794723" y="2840464"/>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0" name="TextBox 44">
              <a:extLst>
                <a:ext uri="{FF2B5EF4-FFF2-40B4-BE49-F238E27FC236}">
                  <a16:creationId xmlns:a16="http://schemas.microsoft.com/office/drawing/2014/main" id="{DE6309F9-D345-3BA6-A146-FC048FA05167}"/>
                </a:ext>
              </a:extLst>
            </p:cNvPr>
            <p:cNvSpPr txBox="1"/>
            <p:nvPr/>
          </p:nvSpPr>
          <p:spPr>
            <a:xfrm>
              <a:off x="794723" y="2406481"/>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41" name="TextBox 45">
            <a:extLst>
              <a:ext uri="{FF2B5EF4-FFF2-40B4-BE49-F238E27FC236}">
                <a16:creationId xmlns:a16="http://schemas.microsoft.com/office/drawing/2014/main" id="{A8FE2677-073E-F9EE-FB31-C5B9FF2466AB}"/>
              </a:ext>
            </a:extLst>
          </p:cNvPr>
          <p:cNvSpPr txBox="1"/>
          <p:nvPr/>
        </p:nvSpPr>
        <p:spPr>
          <a:xfrm>
            <a:off x="958592" y="2893189"/>
            <a:ext cx="8892210" cy="119887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220"/>
              </a:lnSpc>
              <a:spcBef>
                <a:spcPts val="0"/>
              </a:spcBef>
              <a:spcAft>
                <a:spcPts val="0"/>
              </a:spcAft>
              <a:buNone/>
              <a:tabLst/>
              <a:defRPr sz="1800" b="0" i="0" u="none" strike="noStrike" kern="0" cap="none" spc="0" baseline="0">
                <a:solidFill>
                  <a:srgbClr val="000000"/>
                </a:solidFill>
                <a:uFillTx/>
              </a:defRPr>
            </a:pPr>
            <a:r>
              <a:rPr lang="en-US" sz="2300" b="0" i="0" u="none" strike="noStrike" kern="1200" cap="none" spc="0" baseline="0">
                <a:solidFill>
                  <a:srgbClr val="FFFFFF"/>
                </a:solidFill>
                <a:uFillTx/>
                <a:latin typeface="Poppins Italics"/>
              </a:rPr>
              <a:t>Advanced Manufacturing is key to the growth of the local economy, with major employment sites across Cambridgeshire &amp; Peterborough.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FBF3E4"/>
        </a:solidFill>
        <a:effectLst/>
      </p:bgPr>
    </p:bg>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5F1D17A5-DDDA-F3B9-3D2E-0968FBA3AB9C}"/>
              </a:ext>
            </a:extLst>
          </p:cNvPr>
          <p:cNvSpPr/>
          <p:nvPr/>
        </p:nvSpPr>
        <p:spPr>
          <a:xfrm>
            <a:off x="11032720"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Freeform 5">
            <a:extLst>
              <a:ext uri="{FF2B5EF4-FFF2-40B4-BE49-F238E27FC236}">
                <a16:creationId xmlns:a16="http://schemas.microsoft.com/office/drawing/2014/main" id="{7C4D1BF2-2F56-C8AD-E08F-110268A5662F}"/>
              </a:ext>
            </a:extLst>
          </p:cNvPr>
          <p:cNvSpPr/>
          <p:nvPr/>
        </p:nvSpPr>
        <p:spPr>
          <a:xfrm>
            <a:off x="14666564"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6">
            <a:extLst>
              <a:ext uri="{FF2B5EF4-FFF2-40B4-BE49-F238E27FC236}">
                <a16:creationId xmlns:a16="http://schemas.microsoft.com/office/drawing/2014/main" id="{0EC679EF-777B-D769-01F3-2C2B87294F82}"/>
              </a:ext>
            </a:extLst>
          </p:cNvPr>
          <p:cNvGrpSpPr/>
          <p:nvPr/>
        </p:nvGrpSpPr>
        <p:grpSpPr>
          <a:xfrm>
            <a:off x="12690226" y="3015727"/>
            <a:ext cx="3995553" cy="4526270"/>
            <a:chOff x="12690226" y="3015727"/>
            <a:chExt cx="3995553" cy="4526270"/>
          </a:xfrm>
        </p:grpSpPr>
        <p:sp>
          <p:nvSpPr>
            <p:cNvPr id="5" name="Freeform 7">
              <a:extLst>
                <a:ext uri="{FF2B5EF4-FFF2-40B4-BE49-F238E27FC236}">
                  <a16:creationId xmlns:a16="http://schemas.microsoft.com/office/drawing/2014/main" id="{9524B19E-62B0-6BCA-EB2B-6B17D1EE1F06}"/>
                </a:ext>
              </a:extLst>
            </p:cNvPr>
            <p:cNvSpPr/>
            <p:nvPr/>
          </p:nvSpPr>
          <p:spPr>
            <a:xfrm>
              <a:off x="13021760" y="3423595"/>
              <a:ext cx="3332466" cy="4118402"/>
            </a:xfrm>
            <a:custGeom>
              <a:avLst/>
              <a:gdLst>
                <a:gd name="f0" fmla="val w"/>
                <a:gd name="f1" fmla="val h"/>
                <a:gd name="f2" fmla="val 0"/>
                <a:gd name="f3" fmla="val 550803"/>
                <a:gd name="f4" fmla="val 769416"/>
                <a:gd name="f5" fmla="val 275402"/>
                <a:gd name="f6" fmla="val 440080"/>
                <a:gd name="f7" fmla="val 56075"/>
                <a:gd name="f8" fmla="val 550804"/>
                <a:gd name="f9" fmla="val 210745"/>
                <a:gd name="f10" fmla="val 384708"/>
                <a:gd name="f11" fmla="val 558671"/>
                <a:gd name="f12" fmla="val 713341"/>
                <a:gd name="f13" fmla="val 110724"/>
                <a:gd name="f14" fmla="*/ f0 1 550803"/>
                <a:gd name="f15" fmla="*/ f1 1 769416"/>
                <a:gd name="f16" fmla="+- f4 0 f2"/>
                <a:gd name="f17" fmla="+- f3 0 f2"/>
                <a:gd name="f18" fmla="*/ f17 1 550803"/>
                <a:gd name="f19" fmla="*/ f16 1 76941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550803" h="769416">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8">
              <a:extLst>
                <a:ext uri="{FF2B5EF4-FFF2-40B4-BE49-F238E27FC236}">
                  <a16:creationId xmlns:a16="http://schemas.microsoft.com/office/drawing/2014/main" id="{087D952A-617D-EDA4-5C3C-14DB7BB4CBDB}"/>
                </a:ext>
              </a:extLst>
            </p:cNvPr>
            <p:cNvSpPr txBox="1"/>
            <p:nvPr/>
          </p:nvSpPr>
          <p:spPr>
            <a:xfrm>
              <a:off x="12690226" y="3015727"/>
              <a:ext cx="3995553" cy="4350614"/>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FFFFFF"/>
                  </a:solidFill>
                  <a:uFillTx/>
                  <a:latin typeface="Poppins Bold"/>
                </a:rPr>
                <a:t>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900" b="0" i="0" u="none" strike="noStrike" kern="1200" cap="none" spc="0" baseline="0">
                  <a:solidFill>
                    <a:srgbClr val="FFFFFF"/>
                  </a:solidFill>
                  <a:uFillTx/>
                  <a:latin typeface="Poppins"/>
                </a:rPr>
                <a:t>Data 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900" b="0" i="0" u="none" strike="noStrike" kern="1200" cap="none" spc="0" baseline="0">
                  <a:solidFill>
                    <a:srgbClr val="FFFFFF"/>
                  </a:solidFill>
                  <a:uFillTx/>
                  <a:latin typeface="Poppins"/>
                </a:rPr>
                <a:t>Initiative</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900" b="0" i="0" u="none" strike="noStrike" kern="1200" cap="none" spc="0" baseline="0">
                  <a:solidFill>
                    <a:srgbClr val="FFFFFF"/>
                  </a:solidFill>
                  <a:uFillTx/>
                  <a:latin typeface="Poppins"/>
                </a:rPr>
                <a:t>Time management</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900" b="0" i="0" u="none" strike="noStrike" kern="1200" cap="none" spc="0" baseline="0">
                  <a:solidFill>
                    <a:srgbClr val="FFFFFF"/>
                  </a:solidFill>
                  <a:uFillTx/>
                  <a:latin typeface="Poppins"/>
                </a:rPr>
                <a:t>Adaptability</a:t>
              </a:r>
            </a:p>
          </p:txBody>
        </p:sp>
      </p:grpSp>
      <p:grpSp>
        <p:nvGrpSpPr>
          <p:cNvPr id="7" name="Group 9">
            <a:extLst>
              <a:ext uri="{FF2B5EF4-FFF2-40B4-BE49-F238E27FC236}">
                <a16:creationId xmlns:a16="http://schemas.microsoft.com/office/drawing/2014/main" id="{8DD7B26D-49D7-3666-63FA-6A3D8CD93805}"/>
              </a:ext>
            </a:extLst>
          </p:cNvPr>
          <p:cNvGrpSpPr/>
          <p:nvPr/>
        </p:nvGrpSpPr>
        <p:grpSpPr>
          <a:xfrm>
            <a:off x="688890" y="907167"/>
            <a:ext cx="9040142" cy="3520083"/>
            <a:chOff x="688890" y="907167"/>
            <a:chExt cx="9040142" cy="3520083"/>
          </a:xfrm>
        </p:grpSpPr>
        <p:sp>
          <p:nvSpPr>
            <p:cNvPr id="8" name="Freeform 10">
              <a:extLst>
                <a:ext uri="{FF2B5EF4-FFF2-40B4-BE49-F238E27FC236}">
                  <a16:creationId xmlns:a16="http://schemas.microsoft.com/office/drawing/2014/main" id="{22EABA1B-7AEC-0471-BD1D-95B7C356B0A7}"/>
                </a:ext>
              </a:extLst>
            </p:cNvPr>
            <p:cNvSpPr/>
            <p:nvPr/>
          </p:nvSpPr>
          <p:spPr>
            <a:xfrm>
              <a:off x="688890" y="1341150"/>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TextBox 11">
              <a:extLst>
                <a:ext uri="{FF2B5EF4-FFF2-40B4-BE49-F238E27FC236}">
                  <a16:creationId xmlns:a16="http://schemas.microsoft.com/office/drawing/2014/main" id="{31FA4D08-C229-2335-BEF6-C3C2AACA4BC2}"/>
                </a:ext>
              </a:extLst>
            </p:cNvPr>
            <p:cNvSpPr txBox="1"/>
            <p:nvPr/>
          </p:nvSpPr>
          <p:spPr>
            <a:xfrm>
              <a:off x="688890" y="90716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0" name="Freeform 13">
            <a:extLst>
              <a:ext uri="{FF2B5EF4-FFF2-40B4-BE49-F238E27FC236}">
                <a16:creationId xmlns:a16="http://schemas.microsoft.com/office/drawing/2014/main" id="{8CEFF825-8C66-AB31-2A57-F08ADAA5456C}"/>
              </a:ext>
            </a:extLst>
          </p:cNvPr>
          <p:cNvSpPr/>
          <p:nvPr/>
        </p:nvSpPr>
        <p:spPr>
          <a:xfrm>
            <a:off x="1028700" y="4454417"/>
            <a:ext cx="5441384" cy="3079699"/>
          </a:xfrm>
          <a:custGeom>
            <a:avLst/>
            <a:gdLst>
              <a:gd name="f0" fmla="val w"/>
              <a:gd name="f1" fmla="val h"/>
              <a:gd name="f2" fmla="val 0"/>
              <a:gd name="f3" fmla="val 6586034"/>
              <a:gd name="f4" fmla="val 3727543"/>
              <a:gd name="f5" fmla="val 279400"/>
              <a:gd name="f6" fmla="val 6507293"/>
              <a:gd name="f7" fmla="val 3648803"/>
              <a:gd name="f8" fmla="val 78740"/>
              <a:gd name="f9" fmla="*/ f0 1 6586034"/>
              <a:gd name="f10" fmla="*/ f1 1 3727543"/>
              <a:gd name="f11" fmla="+- f4 0 f2"/>
              <a:gd name="f12" fmla="+- f3 0 f2"/>
              <a:gd name="f13" fmla="*/ f12 1 6586034"/>
              <a:gd name="f14" fmla="*/ f11 1 3727543"/>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586034" h="3727543">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5">
            <a:extLst>
              <a:ext uri="{FF2B5EF4-FFF2-40B4-BE49-F238E27FC236}">
                <a16:creationId xmlns:a16="http://schemas.microsoft.com/office/drawing/2014/main" id="{C0B96663-30A6-D4A9-F1D8-5D428C193971}"/>
              </a:ext>
            </a:extLst>
          </p:cNvPr>
          <p:cNvSpPr/>
          <p:nvPr/>
        </p:nvSpPr>
        <p:spPr>
          <a:xfrm>
            <a:off x="6713698" y="4454417"/>
            <a:ext cx="5767184" cy="3079699"/>
          </a:xfrm>
          <a:custGeom>
            <a:avLst/>
            <a:gdLst>
              <a:gd name="f0" fmla="val w"/>
              <a:gd name="f1" fmla="val h"/>
              <a:gd name="f2" fmla="val 0"/>
              <a:gd name="f3" fmla="val 6980370"/>
              <a:gd name="f4" fmla="val 3727543"/>
              <a:gd name="f5" fmla="val 279400"/>
              <a:gd name="f6" fmla="val 6901630"/>
              <a:gd name="f7" fmla="val 3648803"/>
              <a:gd name="f8" fmla="val 78740"/>
              <a:gd name="f9" fmla="*/ f0 1 6980370"/>
              <a:gd name="f10" fmla="*/ f1 1 3727543"/>
              <a:gd name="f11" fmla="+- f4 0 f2"/>
              <a:gd name="f12" fmla="+- f3 0 f2"/>
              <a:gd name="f13" fmla="*/ f12 1 6980370"/>
              <a:gd name="f14" fmla="*/ f11 1 3727543"/>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980370" h="3727543">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12" name="Group 16">
            <a:extLst>
              <a:ext uri="{FF2B5EF4-FFF2-40B4-BE49-F238E27FC236}">
                <a16:creationId xmlns:a16="http://schemas.microsoft.com/office/drawing/2014/main" id="{17F77768-95FA-88BE-382F-9BFCB8C7FA8D}"/>
              </a:ext>
            </a:extLst>
          </p:cNvPr>
          <p:cNvGrpSpPr/>
          <p:nvPr/>
        </p:nvGrpSpPr>
        <p:grpSpPr>
          <a:xfrm>
            <a:off x="3297637" y="7047582"/>
            <a:ext cx="11616226" cy="2335286"/>
            <a:chOff x="3297637" y="7047582"/>
            <a:chExt cx="11616226" cy="2335286"/>
          </a:xfrm>
        </p:grpSpPr>
        <p:sp>
          <p:nvSpPr>
            <p:cNvPr id="13" name="Freeform 17">
              <a:extLst>
                <a:ext uri="{FF2B5EF4-FFF2-40B4-BE49-F238E27FC236}">
                  <a16:creationId xmlns:a16="http://schemas.microsoft.com/office/drawing/2014/main" id="{223BD6EA-011C-37C5-B32B-7C431A23D5A7}"/>
                </a:ext>
              </a:extLst>
            </p:cNvPr>
            <p:cNvSpPr/>
            <p:nvPr/>
          </p:nvSpPr>
          <p:spPr>
            <a:xfrm>
              <a:off x="3297637" y="7047582"/>
              <a:ext cx="11616226" cy="2335286"/>
            </a:xfrm>
            <a:custGeom>
              <a:avLst/>
              <a:gdLst>
                <a:gd name="f0" fmla="val w"/>
                <a:gd name="f1" fmla="val h"/>
                <a:gd name="f2" fmla="val 0"/>
                <a:gd name="f3" fmla="val 3059417"/>
                <a:gd name="f4" fmla="val 615055"/>
                <a:gd name="f5" fmla="val 307527"/>
                <a:gd name="f6" fmla="val 2653017"/>
                <a:gd name="f7" fmla="val 203200"/>
                <a:gd name="f8" fmla="val 411855"/>
                <a:gd name="f9" fmla="*/ f0 1 3059417"/>
                <a:gd name="f10" fmla="*/ f1 1 615055"/>
                <a:gd name="f11" fmla="+- f4 0 f2"/>
                <a:gd name="f12" fmla="+- f3 0 f2"/>
                <a:gd name="f13" fmla="*/ f12 1 3059417"/>
                <a:gd name="f14" fmla="*/ f11 1 615055"/>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059417" h="615055">
                  <a:moveTo>
                    <a:pt x="f3" y="f5"/>
                  </a:moveTo>
                  <a:lnTo>
                    <a:pt x="f6" y="f2"/>
                  </a:lnTo>
                  <a:lnTo>
                    <a:pt x="f6" y="f7"/>
                  </a:lnTo>
                  <a:lnTo>
                    <a:pt x="f2" y="f7"/>
                  </a:lnTo>
                  <a:lnTo>
                    <a:pt x="f2" y="f8"/>
                  </a:lnTo>
                  <a:lnTo>
                    <a:pt x="f6" y="f8"/>
                  </a:lnTo>
                  <a:lnTo>
                    <a:pt x="f6" y="f4"/>
                  </a:lnTo>
                  <a:lnTo>
                    <a:pt x="f3" y="f5"/>
                  </a:ln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TextBox 18">
              <a:extLst>
                <a:ext uri="{FF2B5EF4-FFF2-40B4-BE49-F238E27FC236}">
                  <a16:creationId xmlns:a16="http://schemas.microsoft.com/office/drawing/2014/main" id="{674A425D-3BF5-8865-8563-724B695A57F0}"/>
                </a:ext>
              </a:extLst>
            </p:cNvPr>
            <p:cNvSpPr txBox="1"/>
            <p:nvPr/>
          </p:nvSpPr>
          <p:spPr>
            <a:xfrm>
              <a:off x="3297637" y="7385133"/>
              <a:ext cx="2700342" cy="197703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pic>
        <p:nvPicPr>
          <p:cNvPr id="15" name="Picture 19">
            <a:extLst>
              <a:ext uri="{FF2B5EF4-FFF2-40B4-BE49-F238E27FC236}">
                <a16:creationId xmlns:a16="http://schemas.microsoft.com/office/drawing/2014/main" id="{7EB4D6F7-31CC-513F-EBAF-039260941662}"/>
              </a:ext>
            </a:extLst>
          </p:cNvPr>
          <p:cNvPicPr>
            <a:picLocks noChangeAspect="1"/>
          </p:cNvPicPr>
          <p:nvPr/>
        </p:nvPicPr>
        <p:blipFill>
          <a:blip r:embed="rId2"/>
          <a:srcRect/>
          <a:stretch>
            <a:fillRect/>
          </a:stretch>
        </p:blipFill>
        <p:spPr>
          <a:xfrm>
            <a:off x="4504590" y="7863044"/>
            <a:ext cx="704371" cy="704371"/>
          </a:xfrm>
          <a:prstGeom prst="rect">
            <a:avLst/>
          </a:prstGeom>
          <a:noFill/>
          <a:ln cap="flat">
            <a:noFill/>
          </a:ln>
        </p:spPr>
      </p:pic>
      <p:pic>
        <p:nvPicPr>
          <p:cNvPr id="16" name="Picture 20">
            <a:extLst>
              <a:ext uri="{FF2B5EF4-FFF2-40B4-BE49-F238E27FC236}">
                <a16:creationId xmlns:a16="http://schemas.microsoft.com/office/drawing/2014/main" id="{CB37BDA4-A0BC-E9C3-3A72-77934F459EEA}"/>
              </a:ext>
            </a:extLst>
          </p:cNvPr>
          <p:cNvPicPr>
            <a:picLocks noChangeAspect="1"/>
          </p:cNvPicPr>
          <p:nvPr/>
        </p:nvPicPr>
        <p:blipFill>
          <a:blip r:embed="rId3"/>
          <a:srcRect/>
          <a:stretch>
            <a:fillRect/>
          </a:stretch>
        </p:blipFill>
        <p:spPr>
          <a:xfrm>
            <a:off x="11140244" y="7855253"/>
            <a:ext cx="719952" cy="719952"/>
          </a:xfrm>
          <a:prstGeom prst="rect">
            <a:avLst/>
          </a:prstGeom>
          <a:noFill/>
          <a:ln cap="flat">
            <a:noFill/>
          </a:ln>
        </p:spPr>
      </p:pic>
      <p:pic>
        <p:nvPicPr>
          <p:cNvPr id="17" name="Picture 21">
            <a:extLst>
              <a:ext uri="{FF2B5EF4-FFF2-40B4-BE49-F238E27FC236}">
                <a16:creationId xmlns:a16="http://schemas.microsoft.com/office/drawing/2014/main" id="{630C2B7E-F8D6-D792-314B-8D499E66D776}"/>
              </a:ext>
            </a:extLst>
          </p:cNvPr>
          <p:cNvPicPr>
            <a:picLocks noChangeAspect="1"/>
          </p:cNvPicPr>
          <p:nvPr/>
        </p:nvPicPr>
        <p:blipFill>
          <a:blip r:embed="rId4"/>
          <a:srcRect/>
          <a:stretch>
            <a:fillRect/>
          </a:stretch>
        </p:blipFill>
        <p:spPr>
          <a:xfrm>
            <a:off x="1375312" y="7534107"/>
            <a:ext cx="1456940" cy="1603217"/>
          </a:xfrm>
          <a:prstGeom prst="rect">
            <a:avLst/>
          </a:prstGeom>
          <a:noFill/>
          <a:ln cap="flat">
            <a:noFill/>
          </a:ln>
        </p:spPr>
      </p:pic>
      <p:pic>
        <p:nvPicPr>
          <p:cNvPr id="18" name="Picture 22">
            <a:extLst>
              <a:ext uri="{FF2B5EF4-FFF2-40B4-BE49-F238E27FC236}">
                <a16:creationId xmlns:a16="http://schemas.microsoft.com/office/drawing/2014/main" id="{886ED25E-7189-DAEA-669A-97396BED7202}"/>
              </a:ext>
            </a:extLst>
          </p:cNvPr>
          <p:cNvPicPr>
            <a:picLocks noChangeAspect="1"/>
          </p:cNvPicPr>
          <p:nvPr/>
        </p:nvPicPr>
        <p:blipFill>
          <a:blip r:embed="rId5"/>
          <a:srcRect/>
          <a:stretch>
            <a:fillRect/>
          </a:stretch>
        </p:blipFill>
        <p:spPr>
          <a:xfrm>
            <a:off x="15238293" y="7335847"/>
            <a:ext cx="1382307" cy="1569905"/>
          </a:xfrm>
          <a:prstGeom prst="rect">
            <a:avLst/>
          </a:prstGeom>
          <a:noFill/>
          <a:ln cap="flat">
            <a:noFill/>
          </a:ln>
        </p:spPr>
      </p:pic>
      <p:pic>
        <p:nvPicPr>
          <p:cNvPr id="19" name="Picture 23">
            <a:extLst>
              <a:ext uri="{FF2B5EF4-FFF2-40B4-BE49-F238E27FC236}">
                <a16:creationId xmlns:a16="http://schemas.microsoft.com/office/drawing/2014/main" id="{8B73C219-EA70-1D28-E11F-35304A10DF1E}"/>
              </a:ext>
            </a:extLst>
          </p:cNvPr>
          <p:cNvPicPr>
            <a:picLocks noChangeAspect="1"/>
          </p:cNvPicPr>
          <p:nvPr/>
        </p:nvPicPr>
        <p:blipFill>
          <a:blip r:embed="rId6"/>
          <a:srcRect/>
          <a:stretch>
            <a:fillRect/>
          </a:stretch>
        </p:blipFill>
        <p:spPr>
          <a:xfrm>
            <a:off x="6782973" y="163000"/>
            <a:ext cx="1022619" cy="1016227"/>
          </a:xfrm>
          <a:prstGeom prst="rect">
            <a:avLst/>
          </a:prstGeom>
          <a:noFill/>
          <a:ln cap="flat">
            <a:noFill/>
          </a:ln>
        </p:spPr>
      </p:pic>
      <p:sp>
        <p:nvSpPr>
          <p:cNvPr id="20" name="TextBox 24">
            <a:extLst>
              <a:ext uri="{FF2B5EF4-FFF2-40B4-BE49-F238E27FC236}">
                <a16:creationId xmlns:a16="http://schemas.microsoft.com/office/drawing/2014/main" id="{FB358820-0F18-3D87-148D-DDC9F7F0F094}"/>
              </a:ext>
            </a:extLst>
          </p:cNvPr>
          <p:cNvSpPr txBox="1"/>
          <p:nvPr/>
        </p:nvSpPr>
        <p:spPr>
          <a:xfrm>
            <a:off x="4056049" y="483580"/>
            <a:ext cx="2837026" cy="82867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000"/>
              </a:lnSpc>
              <a:spcBef>
                <a:spcPts val="0"/>
              </a:spcBef>
              <a:spcAft>
                <a:spcPts val="0"/>
              </a:spcAft>
              <a:buNone/>
              <a:tabLst/>
              <a:defRPr sz="1800" b="0" i="0" u="none" strike="noStrike" kern="0" cap="none" spc="0" baseline="0">
                <a:solidFill>
                  <a:srgbClr val="000000"/>
                </a:solidFill>
                <a:uFillTx/>
              </a:defRPr>
            </a:pPr>
            <a:r>
              <a:rPr lang="en-US" sz="6000" b="0" i="0" u="none" strike="noStrike" kern="1200" cap="none" spc="0" baseline="0">
                <a:solidFill>
                  <a:srgbClr val="000000"/>
                </a:solidFill>
                <a:uFillTx/>
                <a:latin typeface="Bebas Neue Bold"/>
              </a:rPr>
              <a:t>AGRI-TECH</a:t>
            </a:r>
          </a:p>
        </p:txBody>
      </p:sp>
      <p:sp>
        <p:nvSpPr>
          <p:cNvPr id="21" name="TextBox 25">
            <a:extLst>
              <a:ext uri="{FF2B5EF4-FFF2-40B4-BE49-F238E27FC236}">
                <a16:creationId xmlns:a16="http://schemas.microsoft.com/office/drawing/2014/main" id="{145907FA-F601-79FF-9592-426A7F5D79E4}"/>
              </a:ext>
            </a:extLst>
          </p:cNvPr>
          <p:cNvSpPr txBox="1"/>
          <p:nvPr/>
        </p:nvSpPr>
        <p:spPr>
          <a:xfrm>
            <a:off x="1028700" y="464213"/>
            <a:ext cx="4537874" cy="8769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400"/>
              </a:lnSpc>
              <a:spcBef>
                <a:spcPts val="0"/>
              </a:spcBef>
              <a:spcAft>
                <a:spcPts val="0"/>
              </a:spcAft>
              <a:buNone/>
              <a:tabLst/>
              <a:defRPr sz="1800" b="0" i="0" u="none" strike="noStrike" kern="0" cap="none" spc="0" baseline="0">
                <a:solidFill>
                  <a:srgbClr val="000000"/>
                </a:solidFill>
                <a:uFillTx/>
              </a:defRPr>
            </a:pPr>
            <a:r>
              <a:rPr lang="en-US" sz="6399" b="0" i="0" u="none" strike="noStrike" kern="1200" cap="none" spc="0" baseline="0">
                <a:solidFill>
                  <a:srgbClr val="B91646"/>
                </a:solidFill>
                <a:uFillTx/>
                <a:latin typeface="Bebas Neue Bold"/>
              </a:rPr>
              <a:t>CAREERS IN</a:t>
            </a:r>
          </a:p>
        </p:txBody>
      </p:sp>
      <p:sp>
        <p:nvSpPr>
          <p:cNvPr id="22" name="TextBox 26">
            <a:extLst>
              <a:ext uri="{FF2B5EF4-FFF2-40B4-BE49-F238E27FC236}">
                <a16:creationId xmlns:a16="http://schemas.microsoft.com/office/drawing/2014/main" id="{46E29CDF-9D65-2866-F27B-9F2558F497B3}"/>
              </a:ext>
            </a:extLst>
          </p:cNvPr>
          <p:cNvSpPr txBox="1"/>
          <p:nvPr/>
        </p:nvSpPr>
        <p:spPr>
          <a:xfrm>
            <a:off x="11032720"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Average Salary:</a:t>
            </a:r>
          </a:p>
        </p:txBody>
      </p:sp>
      <p:sp>
        <p:nvSpPr>
          <p:cNvPr id="23" name="TextBox 27">
            <a:extLst>
              <a:ext uri="{FF2B5EF4-FFF2-40B4-BE49-F238E27FC236}">
                <a16:creationId xmlns:a16="http://schemas.microsoft.com/office/drawing/2014/main" id="{98A1E1DD-05BC-341E-5FF2-CDE9C9359F02}"/>
              </a:ext>
            </a:extLst>
          </p:cNvPr>
          <p:cNvSpPr txBox="1"/>
          <p:nvPr/>
        </p:nvSpPr>
        <p:spPr>
          <a:xfrm>
            <a:off x="14654156"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Number of Jobs:</a:t>
            </a:r>
          </a:p>
        </p:txBody>
      </p:sp>
      <p:sp>
        <p:nvSpPr>
          <p:cNvPr id="24" name="TextBox 28">
            <a:extLst>
              <a:ext uri="{FF2B5EF4-FFF2-40B4-BE49-F238E27FC236}">
                <a16:creationId xmlns:a16="http://schemas.microsoft.com/office/drawing/2014/main" id="{EABE1EE4-3CDD-9057-ABB4-5843EA6B4841}"/>
              </a:ext>
            </a:extLst>
          </p:cNvPr>
          <p:cNvSpPr txBox="1"/>
          <p:nvPr/>
        </p:nvSpPr>
        <p:spPr>
          <a:xfrm>
            <a:off x="7601132" y="1886324"/>
            <a:ext cx="9528"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5" name="TextBox 29">
            <a:extLst>
              <a:ext uri="{FF2B5EF4-FFF2-40B4-BE49-F238E27FC236}">
                <a16:creationId xmlns:a16="http://schemas.microsoft.com/office/drawing/2014/main" id="{A68296B8-564C-5E91-ED35-5744471836FD}"/>
              </a:ext>
            </a:extLst>
          </p:cNvPr>
          <p:cNvSpPr txBox="1"/>
          <p:nvPr/>
        </p:nvSpPr>
        <p:spPr>
          <a:xfrm>
            <a:off x="836822" y="1486896"/>
            <a:ext cx="8892210" cy="100520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FFFFFF"/>
                </a:solidFill>
                <a:uFillTx/>
                <a:latin typeface="Poppins Bold Italics"/>
              </a:rPr>
              <a:t>The use of technology to make farming more efficient </a:t>
            </a:r>
          </a:p>
        </p:txBody>
      </p:sp>
      <p:sp>
        <p:nvSpPr>
          <p:cNvPr id="26" name="TextBox 30">
            <a:extLst>
              <a:ext uri="{FF2B5EF4-FFF2-40B4-BE49-F238E27FC236}">
                <a16:creationId xmlns:a16="http://schemas.microsoft.com/office/drawing/2014/main" id="{4DACF86A-38D8-7E07-034B-FAF4891FACD4}"/>
              </a:ext>
            </a:extLst>
          </p:cNvPr>
          <p:cNvSpPr txBox="1"/>
          <p:nvPr/>
        </p:nvSpPr>
        <p:spPr>
          <a:xfrm>
            <a:off x="1028700" y="4616339"/>
            <a:ext cx="544138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Early Career Opportunities</a:t>
            </a:r>
          </a:p>
        </p:txBody>
      </p:sp>
      <p:sp>
        <p:nvSpPr>
          <p:cNvPr id="27" name="TextBox 31">
            <a:extLst>
              <a:ext uri="{FF2B5EF4-FFF2-40B4-BE49-F238E27FC236}">
                <a16:creationId xmlns:a16="http://schemas.microsoft.com/office/drawing/2014/main" id="{B1A5C27F-78D6-DDE8-43A7-620093EC4C90}"/>
              </a:ext>
            </a:extLst>
          </p:cNvPr>
          <p:cNvSpPr txBox="1"/>
          <p:nvPr/>
        </p:nvSpPr>
        <p:spPr>
          <a:xfrm>
            <a:off x="1500914" y="5143856"/>
            <a:ext cx="4428137" cy="1903725"/>
          </a:xfrm>
          <a:prstGeom prst="rect">
            <a:avLst/>
          </a:prstGeom>
          <a:noFill/>
          <a:ln cap="flat">
            <a:noFill/>
          </a:ln>
        </p:spPr>
        <p:txBody>
          <a:bodyPr vert="horz" wrap="square" lIns="0" tIns="0" rIns="0" bIns="0" anchor="t" anchorCtr="0" compatLnSpc="1">
            <a:spAutoFit/>
          </a:bodyPr>
          <a:lstStyle/>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Agriculturist</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Agricultural Field Technician </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Software Engineer </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Business Advisor</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Farming Assistant</a:t>
            </a:r>
          </a:p>
        </p:txBody>
      </p:sp>
      <p:sp>
        <p:nvSpPr>
          <p:cNvPr id="28" name="TextBox 32">
            <a:extLst>
              <a:ext uri="{FF2B5EF4-FFF2-40B4-BE49-F238E27FC236}">
                <a16:creationId xmlns:a16="http://schemas.microsoft.com/office/drawing/2014/main" id="{0C0EDAAC-88F7-9D4D-D4E4-2A3EE1E297E2}"/>
              </a:ext>
            </a:extLst>
          </p:cNvPr>
          <p:cNvSpPr txBox="1"/>
          <p:nvPr/>
        </p:nvSpPr>
        <p:spPr>
          <a:xfrm>
            <a:off x="7514813" y="4587764"/>
            <a:ext cx="416495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Essential Qualifications </a:t>
            </a:r>
          </a:p>
        </p:txBody>
      </p:sp>
      <p:sp>
        <p:nvSpPr>
          <p:cNvPr id="29" name="TextBox 33">
            <a:extLst>
              <a:ext uri="{FF2B5EF4-FFF2-40B4-BE49-F238E27FC236}">
                <a16:creationId xmlns:a16="http://schemas.microsoft.com/office/drawing/2014/main" id="{1EDA561B-E4DB-C692-745C-7C0EC605529E}"/>
              </a:ext>
            </a:extLst>
          </p:cNvPr>
          <p:cNvSpPr txBox="1"/>
          <p:nvPr/>
        </p:nvSpPr>
        <p:spPr>
          <a:xfrm>
            <a:off x="6942984" y="5154820"/>
            <a:ext cx="5318543" cy="1937723"/>
          </a:xfrm>
          <a:prstGeom prst="rect">
            <a:avLst/>
          </a:prstGeom>
          <a:noFill/>
          <a:ln cap="flat">
            <a:noFill/>
          </a:ln>
        </p:spPr>
        <p:txBody>
          <a:bodyPr vert="horz" wrap="square" lIns="0" tIns="0" rIns="0" bIns="0" anchor="t" anchorCtr="0" compatLnSpc="1">
            <a:spAutoFit/>
          </a:bodyPr>
          <a:lstStyle/>
          <a:p>
            <a:pPr marL="346713" marR="0" lvl="1" indent="-173351" algn="l" defTabSz="914400" rtl="0" fontAlgn="auto" hangingPunct="1">
              <a:lnSpc>
                <a:spcPts val="257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5" b="0" i="0" u="none" strike="noStrike" kern="1200" cap="none" spc="0" baseline="0">
                <a:solidFill>
                  <a:srgbClr val="000000"/>
                </a:solidFill>
                <a:uFillTx/>
                <a:latin typeface="Poppins"/>
              </a:rPr>
              <a:t>For Scientific and Engineering roles within Agri-Tech a STEM qualification may be required, which could be a degree, T Levels or an apprenticeship</a:t>
            </a:r>
          </a:p>
          <a:p>
            <a:pPr marL="346713" marR="0" lvl="1" indent="-173351" algn="l" defTabSz="914400" rtl="0" fontAlgn="auto" hangingPunct="1">
              <a:lnSpc>
                <a:spcPts val="257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5" b="0" i="0" u="none" strike="noStrike" kern="1200" cap="none" spc="0" baseline="0">
                <a:solidFill>
                  <a:srgbClr val="000000"/>
                </a:solidFill>
                <a:uFillTx/>
                <a:latin typeface="Poppins"/>
              </a:rPr>
              <a:t>Vocational education or apprenticeships are particularly important for more practical roles.</a:t>
            </a:r>
          </a:p>
        </p:txBody>
      </p:sp>
      <p:sp>
        <p:nvSpPr>
          <p:cNvPr id="30" name="TextBox 34">
            <a:extLst>
              <a:ext uri="{FF2B5EF4-FFF2-40B4-BE49-F238E27FC236}">
                <a16:creationId xmlns:a16="http://schemas.microsoft.com/office/drawing/2014/main" id="{C3314F69-DBDB-BCE6-C8E7-59C72BB5C2A2}"/>
              </a:ext>
            </a:extLst>
          </p:cNvPr>
          <p:cNvSpPr txBox="1"/>
          <p:nvPr/>
        </p:nvSpPr>
        <p:spPr>
          <a:xfrm>
            <a:off x="14666564"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cs typeface="Poppins Bold"/>
              </a:rPr>
              <a:t>36,000</a:t>
            </a:r>
            <a:endParaRPr lang="en-US" sz="4800" b="0" i="0" u="none" strike="noStrike" kern="1200" cap="none" spc="0" baseline="0">
              <a:solidFill>
                <a:srgbClr val="FFFFFF"/>
              </a:solidFill>
              <a:uFillTx/>
              <a:latin typeface="Poppins Bold"/>
            </a:endParaRPr>
          </a:p>
        </p:txBody>
      </p:sp>
      <p:sp>
        <p:nvSpPr>
          <p:cNvPr id="31" name="TextBox 35">
            <a:extLst>
              <a:ext uri="{FF2B5EF4-FFF2-40B4-BE49-F238E27FC236}">
                <a16:creationId xmlns:a16="http://schemas.microsoft.com/office/drawing/2014/main" id="{F1E74043-9D1B-762B-BF30-45B33464D068}"/>
              </a:ext>
            </a:extLst>
          </p:cNvPr>
          <p:cNvSpPr txBox="1"/>
          <p:nvPr/>
        </p:nvSpPr>
        <p:spPr>
          <a:xfrm>
            <a:off x="11064047"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£25,600</a:t>
            </a:r>
          </a:p>
        </p:txBody>
      </p:sp>
      <p:sp>
        <p:nvSpPr>
          <p:cNvPr id="32" name="TextBox 36">
            <a:extLst>
              <a:ext uri="{FF2B5EF4-FFF2-40B4-BE49-F238E27FC236}">
                <a16:creationId xmlns:a16="http://schemas.microsoft.com/office/drawing/2014/main" id="{612995EB-2E9D-8B1A-3AE6-0E7FC4D8ABAE}"/>
              </a:ext>
            </a:extLst>
          </p:cNvPr>
          <p:cNvSpPr txBox="1"/>
          <p:nvPr/>
        </p:nvSpPr>
        <p:spPr>
          <a:xfrm>
            <a:off x="3296713" y="8776959"/>
            <a:ext cx="3131902" cy="13881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A Levels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subjects including IT and the sciences,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Or T Levels in agriculture and land management</a:t>
            </a:r>
          </a:p>
        </p:txBody>
      </p:sp>
      <p:sp>
        <p:nvSpPr>
          <p:cNvPr id="33" name="TextBox 37">
            <a:extLst>
              <a:ext uri="{FF2B5EF4-FFF2-40B4-BE49-F238E27FC236}">
                <a16:creationId xmlns:a16="http://schemas.microsoft.com/office/drawing/2014/main" id="{3802AD83-F1C2-362D-72B5-EC4E20BFEF6F}"/>
              </a:ext>
            </a:extLst>
          </p:cNvPr>
          <p:cNvSpPr txBox="1"/>
          <p:nvPr/>
        </p:nvSpPr>
        <p:spPr>
          <a:xfrm>
            <a:off x="6893076" y="8816653"/>
            <a:ext cx="2624346" cy="166433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Degree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Biology, Engineering or Biosciences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Or Technician Apprenticeship</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endParaRPr lang="en-US" sz="1599" b="0" i="0" u="none" strike="noStrike" kern="1200" cap="none" spc="0" baseline="0">
              <a:solidFill>
                <a:srgbClr val="000000"/>
              </a:solidFill>
              <a:uFillTx/>
              <a:latin typeface="Poppins"/>
            </a:endParaRPr>
          </a:p>
        </p:txBody>
      </p:sp>
      <p:sp>
        <p:nvSpPr>
          <p:cNvPr id="34" name="TextBox 38">
            <a:extLst>
              <a:ext uri="{FF2B5EF4-FFF2-40B4-BE49-F238E27FC236}">
                <a16:creationId xmlns:a16="http://schemas.microsoft.com/office/drawing/2014/main" id="{DCC5FC04-B64A-4A54-6CCA-41DE68C128BD}"/>
              </a:ext>
            </a:extLst>
          </p:cNvPr>
          <p:cNvSpPr txBox="1"/>
          <p:nvPr/>
        </p:nvSpPr>
        <p:spPr>
          <a:xfrm>
            <a:off x="10207584" y="8816653"/>
            <a:ext cx="2624346" cy="83566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Work experience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a laboratory or technician role</a:t>
            </a:r>
          </a:p>
        </p:txBody>
      </p:sp>
      <p:sp>
        <p:nvSpPr>
          <p:cNvPr id="35" name="TextBox 39">
            <a:extLst>
              <a:ext uri="{FF2B5EF4-FFF2-40B4-BE49-F238E27FC236}">
                <a16:creationId xmlns:a16="http://schemas.microsoft.com/office/drawing/2014/main" id="{F5116583-8AE5-B22A-61C2-2E747DC7AA1A}"/>
              </a:ext>
            </a:extLst>
          </p:cNvPr>
          <p:cNvSpPr txBox="1"/>
          <p:nvPr/>
        </p:nvSpPr>
        <p:spPr>
          <a:xfrm>
            <a:off x="105293" y="9604052"/>
            <a:ext cx="2233568" cy="617220"/>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1"/>
              </a:rPr>
              <a:t>Sources: ONS, Investment Monitor, Simply Hired, National Careers Service</a:t>
            </a:r>
          </a:p>
        </p:txBody>
      </p:sp>
      <p:pic>
        <p:nvPicPr>
          <p:cNvPr id="36" name="Picture 40">
            <a:extLst>
              <a:ext uri="{FF2B5EF4-FFF2-40B4-BE49-F238E27FC236}">
                <a16:creationId xmlns:a16="http://schemas.microsoft.com/office/drawing/2014/main" id="{35F6BE5D-C053-947F-DB0B-EE1CC1606067}"/>
              </a:ext>
            </a:extLst>
          </p:cNvPr>
          <p:cNvPicPr>
            <a:picLocks noChangeAspect="1"/>
          </p:cNvPicPr>
          <p:nvPr/>
        </p:nvPicPr>
        <p:blipFill>
          <a:blip r:embed="rId7"/>
          <a:srcRect/>
          <a:stretch>
            <a:fillRect/>
          </a:stretch>
        </p:blipFill>
        <p:spPr>
          <a:xfrm>
            <a:off x="7845268" y="7863044"/>
            <a:ext cx="719952" cy="719952"/>
          </a:xfrm>
          <a:prstGeom prst="rect">
            <a:avLst/>
          </a:prstGeom>
          <a:noFill/>
          <a:ln cap="flat">
            <a:noFill/>
          </a:ln>
        </p:spPr>
      </p:pic>
      <p:sp>
        <p:nvSpPr>
          <p:cNvPr id="37" name="TextBox 41">
            <a:extLst>
              <a:ext uri="{FF2B5EF4-FFF2-40B4-BE49-F238E27FC236}">
                <a16:creationId xmlns:a16="http://schemas.microsoft.com/office/drawing/2014/main" id="{BC56F593-BCBE-2177-6A90-1E3DE3828E37}"/>
              </a:ext>
            </a:extLst>
          </p:cNvPr>
          <p:cNvSpPr txBox="1"/>
          <p:nvPr/>
        </p:nvSpPr>
        <p:spPr>
          <a:xfrm>
            <a:off x="11064047" y="2143179"/>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Per Year</a:t>
            </a:r>
          </a:p>
        </p:txBody>
      </p:sp>
      <p:grpSp>
        <p:nvGrpSpPr>
          <p:cNvPr id="38" name="Group 42">
            <a:extLst>
              <a:ext uri="{FF2B5EF4-FFF2-40B4-BE49-F238E27FC236}">
                <a16:creationId xmlns:a16="http://schemas.microsoft.com/office/drawing/2014/main" id="{8C521FC1-BEFB-0278-5B78-072336201C81}"/>
              </a:ext>
            </a:extLst>
          </p:cNvPr>
          <p:cNvGrpSpPr/>
          <p:nvPr/>
        </p:nvGrpSpPr>
        <p:grpSpPr>
          <a:xfrm>
            <a:off x="688890" y="2409407"/>
            <a:ext cx="9040142" cy="3520083"/>
            <a:chOff x="688890" y="2409407"/>
            <a:chExt cx="9040142" cy="3520083"/>
          </a:xfrm>
        </p:grpSpPr>
        <p:sp>
          <p:nvSpPr>
            <p:cNvPr id="39" name="Freeform 43">
              <a:extLst>
                <a:ext uri="{FF2B5EF4-FFF2-40B4-BE49-F238E27FC236}">
                  <a16:creationId xmlns:a16="http://schemas.microsoft.com/office/drawing/2014/main" id="{7EFBD843-74CE-1966-DF70-E016712D14DA}"/>
                </a:ext>
              </a:extLst>
            </p:cNvPr>
            <p:cNvSpPr/>
            <p:nvPr/>
          </p:nvSpPr>
          <p:spPr>
            <a:xfrm>
              <a:off x="688890" y="2843390"/>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0" name="TextBox 44">
              <a:extLst>
                <a:ext uri="{FF2B5EF4-FFF2-40B4-BE49-F238E27FC236}">
                  <a16:creationId xmlns:a16="http://schemas.microsoft.com/office/drawing/2014/main" id="{C888CC1D-85A4-EAB1-C9E5-7966BBD0E641}"/>
                </a:ext>
              </a:extLst>
            </p:cNvPr>
            <p:cNvSpPr txBox="1"/>
            <p:nvPr/>
          </p:nvSpPr>
          <p:spPr>
            <a:xfrm>
              <a:off x="688890" y="240940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41" name="TextBox 45">
            <a:extLst>
              <a:ext uri="{FF2B5EF4-FFF2-40B4-BE49-F238E27FC236}">
                <a16:creationId xmlns:a16="http://schemas.microsoft.com/office/drawing/2014/main" id="{5EC776BE-0603-119E-961A-BA9B3CC20145}"/>
              </a:ext>
            </a:extLst>
          </p:cNvPr>
          <p:cNvSpPr txBox="1"/>
          <p:nvPr/>
        </p:nvSpPr>
        <p:spPr>
          <a:xfrm>
            <a:off x="836822" y="2908825"/>
            <a:ext cx="8892210" cy="1263015"/>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rPr>
              <a:t>Agri-Tech is another major growth sector across the Cambridgeshire &amp; Peterborough area, with exciting opportunities across the region.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37">
    <p:bg>
      <p:bgPr>
        <a:solidFill>
          <a:srgbClr val="B91646"/>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8ECA5944-1844-C407-8E8D-FA9A86BB358D}"/>
              </a:ext>
            </a:extLst>
          </p:cNvPr>
          <p:cNvPicPr>
            <a:picLocks noChangeAspect="1"/>
          </p:cNvPicPr>
          <p:nvPr/>
        </p:nvPicPr>
        <p:blipFill>
          <a:blip r:embed="rId2">
            <a:extLst>
              <a:ext uri="{96DAC541-7B7A-43D3-8B79-37D633B846F1}">
                <asvg:svgBlip xmlns:asvg="http://schemas.microsoft.com/office/drawing/2016/SVG/main" r:embed="rId3"/>
              </a:ext>
            </a:extLst>
          </a:blip>
          <a:srcRect/>
          <a:stretch>
            <a:fillRect/>
          </a:stretch>
        </p:blipFill>
        <p:spPr>
          <a:xfrm>
            <a:off x="789282" y="213969"/>
            <a:ext cx="5601266" cy="814730"/>
          </a:xfrm>
          <a:prstGeom prst="rect">
            <a:avLst/>
          </a:prstGeom>
          <a:noFill/>
          <a:ln cap="flat">
            <a:noFill/>
          </a:ln>
        </p:spPr>
      </p:pic>
      <p:pic>
        <p:nvPicPr>
          <p:cNvPr id="3" name="Picture 3">
            <a:extLst>
              <a:ext uri="{FF2B5EF4-FFF2-40B4-BE49-F238E27FC236}">
                <a16:creationId xmlns:a16="http://schemas.microsoft.com/office/drawing/2014/main" id="{FD92027C-96DD-628F-7C89-4B22DAE5B613}"/>
              </a:ext>
            </a:extLst>
          </p:cNvPr>
          <p:cNvPicPr>
            <a:picLocks noChangeAspect="1"/>
          </p:cNvPicPr>
          <p:nvPr/>
        </p:nvPicPr>
        <p:blipFill>
          <a:blip r:embed="rId4"/>
          <a:srcRect/>
          <a:stretch>
            <a:fillRect/>
          </a:stretch>
        </p:blipFill>
        <p:spPr>
          <a:xfrm>
            <a:off x="14274195" y="6052797"/>
            <a:ext cx="3746123" cy="2496686"/>
          </a:xfrm>
          <a:prstGeom prst="rect">
            <a:avLst/>
          </a:prstGeom>
          <a:noFill/>
          <a:ln cap="flat">
            <a:noFill/>
          </a:ln>
        </p:spPr>
      </p:pic>
      <p:sp>
        <p:nvSpPr>
          <p:cNvPr id="4" name="TextBox 4">
            <a:extLst>
              <a:ext uri="{FF2B5EF4-FFF2-40B4-BE49-F238E27FC236}">
                <a16:creationId xmlns:a16="http://schemas.microsoft.com/office/drawing/2014/main" id="{236AA06E-CE70-81E4-03CD-50AA18217198}"/>
              </a:ext>
            </a:extLst>
          </p:cNvPr>
          <p:cNvSpPr txBox="1"/>
          <p:nvPr/>
        </p:nvSpPr>
        <p:spPr>
          <a:xfrm>
            <a:off x="1028700" y="2697013"/>
            <a:ext cx="12512347" cy="15972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1885"/>
              </a:lnSpc>
              <a:spcBef>
                <a:spcPts val="0"/>
              </a:spcBef>
              <a:spcAft>
                <a:spcPts val="0"/>
              </a:spcAft>
              <a:buNone/>
              <a:tabLst/>
              <a:defRPr sz="1800" b="0" i="0" u="none" strike="noStrike" kern="0" cap="none" spc="0" baseline="0">
                <a:solidFill>
                  <a:srgbClr val="000000"/>
                </a:solidFill>
                <a:uFillTx/>
              </a:defRPr>
            </a:pPr>
            <a:r>
              <a:rPr lang="en-US" sz="11883" b="0" i="0" u="none" strike="noStrike" kern="1200" cap="none" spc="0" baseline="0">
                <a:solidFill>
                  <a:srgbClr val="FFFFFF"/>
                </a:solidFill>
                <a:uFillTx/>
                <a:latin typeface="Bebas Neue Bold"/>
              </a:rPr>
              <a:t>MCCAINS FOOD</a:t>
            </a:r>
          </a:p>
        </p:txBody>
      </p:sp>
      <p:sp>
        <p:nvSpPr>
          <p:cNvPr id="5" name="TextBox 5">
            <a:extLst>
              <a:ext uri="{FF2B5EF4-FFF2-40B4-BE49-F238E27FC236}">
                <a16:creationId xmlns:a16="http://schemas.microsoft.com/office/drawing/2014/main" id="{B67AE5E8-CED8-6323-6C25-CE09B9C014BB}"/>
              </a:ext>
            </a:extLst>
          </p:cNvPr>
          <p:cNvSpPr txBox="1"/>
          <p:nvPr/>
        </p:nvSpPr>
        <p:spPr>
          <a:xfrm>
            <a:off x="1078873" y="4195056"/>
            <a:ext cx="12808430" cy="5344732"/>
          </a:xfrm>
          <a:prstGeom prst="rect">
            <a:avLst/>
          </a:prstGeom>
          <a:noFill/>
          <a:ln cap="flat">
            <a:noFill/>
          </a:ln>
        </p:spPr>
        <p:txBody>
          <a:bodyPr vert="horz" wrap="square" lIns="0" tIns="0" rIns="0" bIns="0" anchor="t" anchorCtr="0" compatLnSpc="1">
            <a:spAutoFit/>
          </a:bodyPr>
          <a:lstStyle/>
          <a:p>
            <a:pPr marL="560700" marR="0" lvl="1" indent="-280035" algn="l" defTabSz="914400" rtl="0" fontAlgn="auto" hangingPunct="1">
              <a:lnSpc>
                <a:spcPts val="41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550" b="0" i="0" u="none" strike="noStrike" kern="1200" cap="none" spc="0" baseline="0">
                <a:solidFill>
                  <a:srgbClr val="FFFFFF"/>
                </a:solidFill>
                <a:uFillTx/>
                <a:latin typeface="Poppins"/>
              </a:rPr>
              <a:t>McCains Food is a major global food supplier. It has production facilities across six continents, employing over 21,000 employees across the world.</a:t>
            </a:r>
            <a:endParaRPr lang="en-US" sz="2550" b="0" i="0" u="none" strike="noStrike" kern="1200" cap="none" spc="0" baseline="0">
              <a:solidFill>
                <a:srgbClr val="000000"/>
              </a:solidFill>
              <a:uFillTx/>
              <a:latin typeface="Calibri"/>
            </a:endParaRPr>
          </a:p>
          <a:p>
            <a:pPr marL="0" marR="0" lvl="0" indent="0" algn="l" defTabSz="914400" rtl="0" fontAlgn="auto" hangingPunct="1">
              <a:lnSpc>
                <a:spcPts val="4160"/>
              </a:lnSpc>
              <a:spcBef>
                <a:spcPts val="0"/>
              </a:spcBef>
              <a:spcAft>
                <a:spcPts val="0"/>
              </a:spcAft>
              <a:buNone/>
              <a:tabLst/>
              <a:defRPr sz="1800" b="0" i="0" u="none" strike="noStrike" kern="0" cap="none" spc="0" baseline="0">
                <a:solidFill>
                  <a:srgbClr val="000000"/>
                </a:solidFill>
                <a:uFillTx/>
              </a:defRPr>
            </a:pPr>
            <a:endParaRPr lang="en-US" sz="2599" b="0" i="0" u="none" strike="noStrike" kern="1200" cap="none" spc="0" baseline="0">
              <a:solidFill>
                <a:srgbClr val="FFFFFF"/>
              </a:solidFill>
              <a:uFillTx/>
              <a:latin typeface="Poppins"/>
            </a:endParaRPr>
          </a:p>
          <a:p>
            <a:pPr marL="560700" marR="0" lvl="1" indent="-280035" algn="l" defTabSz="914400" rtl="0" fontAlgn="auto" hangingPunct="1">
              <a:lnSpc>
                <a:spcPts val="41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550" b="0" i="0" u="none" strike="noStrike" kern="1200" cap="none" spc="0" baseline="0">
                <a:solidFill>
                  <a:srgbClr val="FFFFFF"/>
                </a:solidFill>
                <a:uFillTx/>
                <a:latin typeface="Poppins"/>
              </a:rPr>
              <a:t>McCains has a significant presence in </a:t>
            </a:r>
            <a:r>
              <a:rPr lang="en-US" sz="2550" b="0" i="0" u="none" strike="noStrike" kern="1200" cap="none" spc="0" baseline="0">
                <a:solidFill>
                  <a:srgbClr val="FFFFFF"/>
                </a:solidFill>
                <a:uFillTx/>
                <a:latin typeface="Poppins Bold"/>
              </a:rPr>
              <a:t>Fenland</a:t>
            </a:r>
            <a:r>
              <a:rPr lang="en-US" sz="2550" b="0" i="0" u="none" strike="noStrike" kern="1200" cap="none" spc="0" baseline="0">
                <a:solidFill>
                  <a:srgbClr val="FFFFFF"/>
                </a:solidFill>
                <a:uFillTx/>
                <a:latin typeface="Poppins"/>
              </a:rPr>
              <a:t>, with opportunities in agriculture and agri-tech as well as manufacturing and retail distribution.</a:t>
            </a:r>
            <a:endParaRPr lang="en-US" sz="2550" b="0" i="0" u="none" strike="noStrike" kern="1200" cap="none" spc="0" baseline="0">
              <a:solidFill>
                <a:srgbClr val="FFFFFF"/>
              </a:solidFill>
              <a:uFillTx/>
              <a:latin typeface="Poppins"/>
              <a:cs typeface="Poppins"/>
            </a:endParaRPr>
          </a:p>
          <a:p>
            <a:pPr marL="0" marR="0" lvl="0" indent="0" algn="l" defTabSz="914400" rtl="0" fontAlgn="auto" hangingPunct="1">
              <a:lnSpc>
                <a:spcPts val="4160"/>
              </a:lnSpc>
              <a:spcBef>
                <a:spcPts val="0"/>
              </a:spcBef>
              <a:spcAft>
                <a:spcPts val="0"/>
              </a:spcAft>
              <a:buNone/>
              <a:tabLst/>
              <a:defRPr sz="1800" b="0" i="0" u="none" strike="noStrike" kern="0" cap="none" spc="0" baseline="0">
                <a:solidFill>
                  <a:srgbClr val="000000"/>
                </a:solidFill>
                <a:uFillTx/>
              </a:defRPr>
            </a:pPr>
            <a:endParaRPr lang="en-US" sz="2599" b="0" i="0" u="none" strike="noStrike" kern="1200" cap="none" spc="0" baseline="0">
              <a:solidFill>
                <a:srgbClr val="FFFFFF"/>
              </a:solidFill>
              <a:uFillTx/>
              <a:latin typeface="Poppins"/>
            </a:endParaRPr>
          </a:p>
          <a:p>
            <a:pPr marL="560700" marR="0" lvl="1" indent="-280035" algn="l" defTabSz="914400" rtl="0" fontAlgn="auto" hangingPunct="1">
              <a:lnSpc>
                <a:spcPts val="41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550" b="0" i="0" u="none" strike="noStrike" kern="1200" cap="none" spc="0" baseline="0">
                <a:solidFill>
                  <a:srgbClr val="FFFFFF"/>
                </a:solidFill>
                <a:uFillTx/>
                <a:latin typeface="Poppins"/>
              </a:rPr>
              <a:t>The required skills and qualifications vary depending on the job, with some agriculture roles being purely entry level and only requiring GCSEs, whilst other more technical roles will require qualifications including T Levels or A Levels.</a:t>
            </a:r>
            <a:endParaRPr lang="en-US" sz="2550" b="0" i="0" u="none" strike="noStrike" kern="1200" cap="none" spc="0" baseline="0">
              <a:solidFill>
                <a:srgbClr val="FFFFFF"/>
              </a:solidFill>
              <a:uFillTx/>
              <a:latin typeface="Poppins"/>
              <a:cs typeface="Poppins"/>
            </a:endParaRPr>
          </a:p>
        </p:txBody>
      </p:sp>
      <p:sp>
        <p:nvSpPr>
          <p:cNvPr id="6" name="TextBox 6">
            <a:extLst>
              <a:ext uri="{FF2B5EF4-FFF2-40B4-BE49-F238E27FC236}">
                <a16:creationId xmlns:a16="http://schemas.microsoft.com/office/drawing/2014/main" id="{EF0B300F-70D6-ED42-B757-E67CDC3AD5E5}"/>
              </a:ext>
            </a:extLst>
          </p:cNvPr>
          <p:cNvSpPr txBox="1"/>
          <p:nvPr/>
        </p:nvSpPr>
        <p:spPr>
          <a:xfrm>
            <a:off x="1028700" y="1527861"/>
            <a:ext cx="4537874" cy="120887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8970"/>
              </a:lnSpc>
              <a:spcBef>
                <a:spcPts val="0"/>
              </a:spcBef>
              <a:spcAft>
                <a:spcPts val="0"/>
              </a:spcAft>
              <a:buNone/>
              <a:tabLst/>
              <a:defRPr sz="1800" b="0" i="0" u="none" strike="noStrike" kern="0" cap="none" spc="0" baseline="0">
                <a:solidFill>
                  <a:srgbClr val="000000"/>
                </a:solidFill>
                <a:uFillTx/>
              </a:defRPr>
            </a:pPr>
            <a:r>
              <a:rPr lang="en-US" sz="8968" b="0" i="0" u="none" strike="noStrike" kern="1200" cap="none" spc="0" baseline="0">
                <a:solidFill>
                  <a:srgbClr val="D8B448"/>
                </a:solidFill>
                <a:uFillTx/>
                <a:latin typeface="Bebas Neue Bold"/>
              </a:rPr>
              <a:t>working at</a:t>
            </a:r>
          </a:p>
        </p:txBody>
      </p:sp>
      <p:sp>
        <p:nvSpPr>
          <p:cNvPr id="7" name="TextBox 7">
            <a:extLst>
              <a:ext uri="{FF2B5EF4-FFF2-40B4-BE49-F238E27FC236}">
                <a16:creationId xmlns:a16="http://schemas.microsoft.com/office/drawing/2014/main" id="{CF182918-2BAB-9090-6A25-3B5000C89B29}"/>
              </a:ext>
            </a:extLst>
          </p:cNvPr>
          <p:cNvSpPr txBox="1"/>
          <p:nvPr/>
        </p:nvSpPr>
        <p:spPr>
          <a:xfrm>
            <a:off x="1267184" y="373376"/>
            <a:ext cx="4645481" cy="6553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480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D8B448"/>
                </a:solidFill>
                <a:uFillTx/>
                <a:latin typeface="Bebas Neue Bold"/>
              </a:rPr>
              <a:t>EMPLOYER PROFILE</a:t>
            </a:r>
          </a:p>
        </p:txBody>
      </p:sp>
      <p:pic>
        <p:nvPicPr>
          <p:cNvPr id="8" name="Picture 8">
            <a:extLst>
              <a:ext uri="{FF2B5EF4-FFF2-40B4-BE49-F238E27FC236}">
                <a16:creationId xmlns:a16="http://schemas.microsoft.com/office/drawing/2014/main" id="{AEA62641-E105-EF7C-87BB-3D282F83B55A}"/>
              </a:ext>
            </a:extLst>
          </p:cNvPr>
          <p:cNvPicPr>
            <a:picLocks noChangeAspect="1"/>
          </p:cNvPicPr>
          <p:nvPr/>
        </p:nvPicPr>
        <p:blipFill>
          <a:blip r:embed="rId5"/>
          <a:srcRect/>
          <a:stretch>
            <a:fillRect/>
          </a:stretch>
        </p:blipFill>
        <p:spPr>
          <a:xfrm>
            <a:off x="14654704" y="994711"/>
            <a:ext cx="2985104" cy="296645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43">
    <p:bg>
      <p:bgPr>
        <a:solidFill>
          <a:srgbClr val="11079F"/>
        </a:solidFill>
        <a:effectLst/>
      </p:bgPr>
    </p:bg>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38831787-EA18-B86A-E097-9668359DDDAC}"/>
              </a:ext>
            </a:extLst>
          </p:cNvPr>
          <p:cNvSpPr txBox="1"/>
          <p:nvPr/>
        </p:nvSpPr>
        <p:spPr>
          <a:xfrm>
            <a:off x="725311" y="627442"/>
            <a:ext cx="11184410" cy="715582"/>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050" b="1" i="0" u="none" strike="noStrike" kern="1200" cap="none" spc="0" baseline="0">
                <a:solidFill>
                  <a:srgbClr val="FFFFFF"/>
                </a:solidFill>
                <a:uFillTx/>
                <a:latin typeface="Poppins Italics"/>
                <a:cs typeface="Poppins Italics"/>
              </a:rPr>
              <a:t>CORNERSTONE EMPLOYER PROFILE </a:t>
            </a:r>
            <a:endParaRPr lang="en-GB" sz="4050" b="1" i="0" u="none" strike="noStrike" kern="1200" cap="none" spc="0" baseline="0">
              <a:solidFill>
                <a:srgbClr val="FFFFFF"/>
              </a:solidFill>
              <a:uFillTx/>
              <a:latin typeface="Poppins Italics"/>
              <a:cs typeface="Poppins Italics"/>
            </a:endParaRPr>
          </a:p>
        </p:txBody>
      </p:sp>
      <p:sp>
        <p:nvSpPr>
          <p:cNvPr id="3" name="TextBox 12">
            <a:extLst>
              <a:ext uri="{FF2B5EF4-FFF2-40B4-BE49-F238E27FC236}">
                <a16:creationId xmlns:a16="http://schemas.microsoft.com/office/drawing/2014/main" id="{1F4C69FF-B07D-0EEA-C4F2-EF7CC7AB8C80}"/>
              </a:ext>
            </a:extLst>
          </p:cNvPr>
          <p:cNvSpPr txBox="1"/>
          <p:nvPr/>
        </p:nvSpPr>
        <p:spPr>
          <a:xfrm>
            <a:off x="709400" y="2117101"/>
            <a:ext cx="7349188" cy="4062651"/>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Poppins Italics"/>
                <a:cs typeface="Poppins Italics"/>
              </a:rPr>
              <a:t>G’s is an incredibly exciting place to work, at the forefront of modern farming and food distribution in a fast-paced, stimulating and rewarding environment. They supply quality salads and vegetables to major UK, European and North American retailers.</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Poppins Italics"/>
                <a:cs typeface="Poppins Italics"/>
              </a:rPr>
              <a:t>They offer opportunities within a number of different business functions within seed-to-shelf business operations.</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Poppins Italics"/>
              <a:cs typeface="Poppins Italics"/>
            </a:endParaRPr>
          </a:p>
        </p:txBody>
      </p:sp>
      <p:sp>
        <p:nvSpPr>
          <p:cNvPr id="4" name="TextBox 14">
            <a:extLst>
              <a:ext uri="{FF2B5EF4-FFF2-40B4-BE49-F238E27FC236}">
                <a16:creationId xmlns:a16="http://schemas.microsoft.com/office/drawing/2014/main" id="{4D7BEE9F-A40F-7E96-4821-A0969FC048EB}"/>
              </a:ext>
            </a:extLst>
          </p:cNvPr>
          <p:cNvSpPr txBox="1"/>
          <p:nvPr/>
        </p:nvSpPr>
        <p:spPr>
          <a:xfrm>
            <a:off x="8334509" y="2303318"/>
            <a:ext cx="6029151" cy="7109642"/>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FFFFFF"/>
                </a:solidFill>
                <a:uFillTx/>
                <a:latin typeface="Poppins Italics"/>
                <a:cs typeface="Poppins Italics"/>
              </a:rPr>
              <a:t>Career Pathway Opportunities</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cs typeface="Poppins Italics"/>
              </a:rPr>
              <a:t>They offer entry level roles and apprenticeships in: </a:t>
            </a:r>
          </a:p>
          <a:p>
            <a:pPr marL="428625" marR="0" lvl="0" indent="-428625" algn="l" defTabSz="1371600" rtl="0" fontAlgn="auto" hangingPunct="1">
              <a:lnSpc>
                <a:spcPct val="100000"/>
              </a:lnSpc>
              <a:spcBef>
                <a:spcPts val="0"/>
              </a:spcBef>
              <a:spcAft>
                <a:spcPts val="0"/>
              </a:spcAft>
              <a:buSzPct val="100000"/>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cs typeface="Poppins Italics"/>
              </a:rPr>
              <a:t>Farming </a:t>
            </a:r>
          </a:p>
          <a:p>
            <a:pPr marL="428625" marR="0" lvl="0" indent="-428625" algn="l" defTabSz="1371600" rtl="0" fontAlgn="auto" hangingPunct="1">
              <a:lnSpc>
                <a:spcPct val="100000"/>
              </a:lnSpc>
              <a:spcBef>
                <a:spcPts val="0"/>
              </a:spcBef>
              <a:spcAft>
                <a:spcPts val="0"/>
              </a:spcAft>
              <a:buSzPct val="100000"/>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cs typeface="Poppins Italics"/>
              </a:rPr>
              <a:t>Engineering </a:t>
            </a:r>
          </a:p>
          <a:p>
            <a:pPr marL="428625" marR="0" lvl="0" indent="-428625" algn="l" defTabSz="1371600" rtl="0" fontAlgn="auto" hangingPunct="1">
              <a:lnSpc>
                <a:spcPct val="100000"/>
              </a:lnSpc>
              <a:spcBef>
                <a:spcPts val="0"/>
              </a:spcBef>
              <a:spcAft>
                <a:spcPts val="0"/>
              </a:spcAft>
              <a:buSzPct val="100000"/>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cs typeface="Poppins Italics"/>
              </a:rPr>
              <a:t>Finance</a:t>
            </a:r>
          </a:p>
          <a:p>
            <a:pPr marL="428625" marR="0" lvl="0" indent="-428625" algn="l" defTabSz="1371600" rtl="0" fontAlgn="auto" hangingPunct="1">
              <a:lnSpc>
                <a:spcPct val="100000"/>
              </a:lnSpc>
              <a:spcBef>
                <a:spcPts val="0"/>
              </a:spcBef>
              <a:spcAft>
                <a:spcPts val="0"/>
              </a:spcAft>
              <a:buSzPct val="100000"/>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cs typeface="Poppins Italics"/>
              </a:rPr>
              <a:t>Business Operations</a:t>
            </a:r>
          </a:p>
          <a:p>
            <a:pPr marL="428625" marR="0" lvl="0" indent="-428625" algn="l" defTabSz="1371600" rtl="0" fontAlgn="auto" hangingPunct="1">
              <a:lnSpc>
                <a:spcPct val="100000"/>
              </a:lnSpc>
              <a:spcBef>
                <a:spcPts val="0"/>
              </a:spcBef>
              <a:spcAft>
                <a:spcPts val="0"/>
              </a:spcAft>
              <a:buSzPct val="100000"/>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cs typeface="Poppins Italics"/>
              </a:rPr>
              <a:t>IT</a:t>
            </a:r>
          </a:p>
          <a:p>
            <a:pPr marL="428625" marR="0" lvl="0" indent="-428625" algn="l" defTabSz="1371600" rtl="0" fontAlgn="auto" hangingPunct="1">
              <a:lnSpc>
                <a:spcPct val="100000"/>
              </a:lnSpc>
              <a:spcBef>
                <a:spcPts val="0"/>
              </a:spcBef>
              <a:spcAft>
                <a:spcPts val="0"/>
              </a:spcAft>
              <a:buSzPct val="100000"/>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cs typeface="Poppins Italics"/>
              </a:rPr>
              <a:t>Food Technical </a:t>
            </a:r>
          </a:p>
          <a:p>
            <a:pPr marL="428625" marR="0" lvl="0" indent="-428625" algn="l" defTabSz="1371600" rtl="0" fontAlgn="auto" hangingPunct="1">
              <a:lnSpc>
                <a:spcPct val="100000"/>
              </a:lnSpc>
              <a:spcBef>
                <a:spcPts val="0"/>
              </a:spcBef>
              <a:spcAft>
                <a:spcPts val="0"/>
              </a:spcAft>
              <a:buSzPct val="100000"/>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cs typeface="Poppins Italics"/>
              </a:rPr>
              <a:t>HR</a:t>
            </a:r>
            <a:br>
              <a:rPr lang="en-US" sz="2400" b="0" i="0" u="none" strike="noStrike" kern="1200" cap="none" spc="0" baseline="0">
                <a:solidFill>
                  <a:srgbClr val="FFFFFF"/>
                </a:solidFill>
                <a:uFillTx/>
                <a:latin typeface="Poppins Italics"/>
                <a:cs typeface="Poppins Italics"/>
              </a:rPr>
            </a:br>
            <a:endParaRPr lang="en-US" sz="2400" b="0" i="0" u="none" strike="noStrike" kern="1200" cap="none" spc="0" baseline="0">
              <a:solidFill>
                <a:srgbClr val="FFFFFF"/>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cs typeface="Poppins Italics"/>
              </a:rPr>
              <a:t>These apprenticeships start from Level 2 through to degree level apprenticeships. </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FFFFFF"/>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Italics"/>
                <a:cs typeface="Poppins Italics"/>
              </a:rPr>
              <a:t>They look for individuals who have a can-do attitude, great communication skills, willingness to learn and get involved! </a:t>
            </a:r>
          </a:p>
        </p:txBody>
      </p:sp>
      <p:sp>
        <p:nvSpPr>
          <p:cNvPr id="5" name="TextBox 15">
            <a:extLst>
              <a:ext uri="{FF2B5EF4-FFF2-40B4-BE49-F238E27FC236}">
                <a16:creationId xmlns:a16="http://schemas.microsoft.com/office/drawing/2014/main" id="{28AA4551-CB72-9764-417A-8689409EB849}"/>
              </a:ext>
            </a:extLst>
          </p:cNvPr>
          <p:cNvSpPr txBox="1"/>
          <p:nvPr/>
        </p:nvSpPr>
        <p:spPr>
          <a:xfrm>
            <a:off x="733623" y="6355372"/>
            <a:ext cx="7349682" cy="3785652"/>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FFFFFF"/>
                </a:solidFill>
                <a:uFillTx/>
                <a:latin typeface="Poppins Italics"/>
                <a:cs typeface="Poppins Italics"/>
              </a:rPr>
              <a:t>Outreach Programme</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Poppins Italics"/>
                <a:cs typeface="Poppins Italics"/>
              </a:rPr>
              <a:t>G's work with many local Schools, Colleges and Universities to provide advice and lessons on early careers opportunities within the food industry, alongside numerous charity events and donations.</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Poppins Italics"/>
                <a:cs typeface="Poppins Italics"/>
              </a:rPr>
              <a:t> For further information:</a:t>
            </a:r>
            <a:endParaRPr lang="en-US" sz="2400" b="0" i="0" u="none" strike="noStrike" kern="1200" cap="none" spc="0" baseline="0">
              <a:solidFill>
                <a:srgbClr val="FFFFFF"/>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sng" strike="noStrike" kern="1200" cap="none" spc="0" baseline="0">
                <a:solidFill>
                  <a:srgbClr val="FFFFFF"/>
                </a:solidFill>
                <a:uFillTx/>
                <a:latin typeface="Poppins Italics"/>
                <a:ea typeface="Aptos" pitchFamily="34"/>
                <a:cs typeface="Poppins Italics"/>
                <a:hlinkClick r:id="rId2">
                  <a:extLst>
                    <a:ext uri="{A12FA001-AC4F-418D-AE19-62706E023703}">
                      <ahyp:hlinkClr xmlns:ahyp="http://schemas.microsoft.com/office/drawing/2018/hyperlinkcolor" val="tx"/>
                    </a:ext>
                  </a:extLst>
                </a:hlinkClick>
              </a:rPr>
              <a:t>careers@gs-fresh.com</a:t>
            </a:r>
            <a:endParaRPr lang="en-US" sz="2400" b="0" i="0" u="none" strike="noStrike" kern="1200" cap="none" spc="0" baseline="0">
              <a:solidFill>
                <a:srgbClr val="FFFFFF"/>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FFFFFF"/>
              </a:solidFill>
              <a:uFillTx/>
              <a:latin typeface="Poppins Italics"/>
              <a:cs typeface="Poppins Italics"/>
            </a:endParaRPr>
          </a:p>
        </p:txBody>
      </p:sp>
      <p:sp>
        <p:nvSpPr>
          <p:cNvPr id="6" name="TextBox 3">
            <a:extLst>
              <a:ext uri="{FF2B5EF4-FFF2-40B4-BE49-F238E27FC236}">
                <a16:creationId xmlns:a16="http://schemas.microsoft.com/office/drawing/2014/main" id="{81E81B77-F461-F6D9-EA90-5F558FA0772E}"/>
              </a:ext>
            </a:extLst>
          </p:cNvPr>
          <p:cNvSpPr txBox="1"/>
          <p:nvPr/>
        </p:nvSpPr>
        <p:spPr>
          <a:xfrm>
            <a:off x="11112547" y="572386"/>
            <a:ext cx="6747165" cy="1569659"/>
          </a:xfrm>
          <a:prstGeom prst="rect">
            <a:avLst/>
          </a:prstGeom>
          <a:noFill/>
          <a:ln cap="flat">
            <a:noFill/>
          </a:ln>
        </p:spPr>
        <p:txBody>
          <a:bodyPr vert="horz" wrap="square" lIns="91440" tIns="45720" rIns="91440" bIns="45720" anchor="t" anchorCtr="0" compatLnSpc="1">
            <a:spAutoFit/>
          </a:bodyPr>
          <a:lstStyle/>
          <a:p>
            <a:pPr marL="0" marR="0" lvl="0" indent="0" algn="r"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600" b="1" i="0" u="none" strike="noStrike" kern="1200" cap="none" spc="0" baseline="0">
                <a:solidFill>
                  <a:srgbClr val="FFFFFF"/>
                </a:solidFill>
                <a:uFillTx/>
                <a:latin typeface="Poppins Bold Italics"/>
                <a:ea typeface="Rougant PERSONAL USE ONLY" pitchFamily="50"/>
                <a:cs typeface="Poppins Bold Italics"/>
              </a:rPr>
              <a:t>G’</a:t>
            </a:r>
            <a:r>
              <a:rPr lang="en-US" sz="7200" b="1" i="0" u="none" strike="noStrike" kern="1200" cap="none" spc="0" baseline="0">
                <a:solidFill>
                  <a:srgbClr val="FFFFFF"/>
                </a:solidFill>
                <a:uFillTx/>
                <a:latin typeface="Poppins Bold Italics"/>
                <a:ea typeface="Rougant PERSONAL USE ONLY" pitchFamily="50"/>
                <a:cs typeface="Poppins Bold Italics"/>
              </a:rPr>
              <a:t>s</a:t>
            </a:r>
            <a:r>
              <a:rPr lang="en-US" sz="8000" b="1" i="0" u="none" strike="noStrike" kern="1200" cap="none" spc="0" baseline="0">
                <a:solidFill>
                  <a:srgbClr val="FFFFFF"/>
                </a:solidFill>
                <a:uFillTx/>
                <a:latin typeface="Poppins Bold Italics"/>
                <a:ea typeface="Rougant PERSONAL USE ONLY" pitchFamily="50"/>
                <a:cs typeface="Poppins Bold Italics"/>
              </a:rPr>
              <a:t> </a:t>
            </a:r>
            <a:r>
              <a:rPr lang="en-US" sz="9600" b="1" i="0" u="none" strike="noStrike" kern="1200" cap="none" spc="0" baseline="0">
                <a:solidFill>
                  <a:srgbClr val="FFFFFF"/>
                </a:solidFill>
                <a:uFillTx/>
                <a:latin typeface="Poppins Bold Italics"/>
                <a:ea typeface="Rougant PERSONAL USE ONLY" pitchFamily="50"/>
                <a:cs typeface="Poppins Bold Italics"/>
              </a:rPr>
              <a:t>Fresh </a:t>
            </a:r>
            <a:endParaRPr lang="en-GB" sz="9600" b="1" i="0" u="none" strike="noStrike" kern="1200" cap="none" spc="0" baseline="0">
              <a:solidFill>
                <a:srgbClr val="FFFFFF"/>
              </a:solidFill>
              <a:uFillTx/>
              <a:latin typeface="Poppins Bold Italics"/>
              <a:ea typeface="Rougant PERSONAL USE ONLY" pitchFamily="50"/>
              <a:cs typeface="Poppins Bold Italics"/>
            </a:endParaRPr>
          </a:p>
        </p:txBody>
      </p:sp>
      <p:pic>
        <p:nvPicPr>
          <p:cNvPr id="7" name="Picture 5" descr="A blue circle with white text&#10;&#10;Description automatically generated">
            <a:extLst>
              <a:ext uri="{FF2B5EF4-FFF2-40B4-BE49-F238E27FC236}">
                <a16:creationId xmlns:a16="http://schemas.microsoft.com/office/drawing/2014/main" id="{6F7F0E95-68E6-72A7-88AC-BA1017C02916}"/>
              </a:ext>
            </a:extLst>
          </p:cNvPr>
          <p:cNvPicPr>
            <a:picLocks noChangeAspect="1"/>
          </p:cNvPicPr>
          <p:nvPr/>
        </p:nvPicPr>
        <p:blipFill>
          <a:blip r:embed="rId3"/>
          <a:stretch>
            <a:fillRect/>
          </a:stretch>
        </p:blipFill>
        <p:spPr>
          <a:xfrm>
            <a:off x="15485162" y="5676147"/>
            <a:ext cx="2370810" cy="2370810"/>
          </a:xfrm>
          <a:prstGeom prst="rect">
            <a:avLst/>
          </a:prstGeom>
          <a:noFill/>
          <a:ln cap="flat">
            <a:noFill/>
          </a:ln>
        </p:spPr>
      </p:pic>
      <p:sp>
        <p:nvSpPr>
          <p:cNvPr id="8" name="Rectangle 1">
            <a:extLst>
              <a:ext uri="{FF2B5EF4-FFF2-40B4-BE49-F238E27FC236}">
                <a16:creationId xmlns:a16="http://schemas.microsoft.com/office/drawing/2014/main" id="{8EBAF95E-1351-7129-40AE-8EB10F5E2532}"/>
              </a:ext>
            </a:extLst>
          </p:cNvPr>
          <p:cNvSpPr/>
          <p:nvPr/>
        </p:nvSpPr>
        <p:spPr>
          <a:xfrm>
            <a:off x="0" y="0"/>
            <a:ext cx="18288000" cy="0"/>
          </a:xfrm>
          <a:prstGeom prst="rect">
            <a:avLst/>
          </a:prstGeom>
          <a:noFill/>
          <a:ln cap="flat">
            <a:noFill/>
            <a:prstDash val="solid"/>
          </a:ln>
        </p:spPr>
        <p:txBody>
          <a:bodyPr vert="horz" wrap="square" lIns="137160" tIns="68580" rIns="137160" bIns="68580" anchor="ctr"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4050" b="0" i="0" u="none" strike="noStrike" kern="1200" cap="none" spc="0" baseline="0">
              <a:solidFill>
                <a:srgbClr val="000000"/>
              </a:solidFill>
              <a:uFillTx/>
              <a:latin typeface="Calibri"/>
            </a:endParaRPr>
          </a:p>
        </p:txBody>
      </p:sp>
      <p:pic>
        <p:nvPicPr>
          <p:cNvPr id="9" name="Picture 17">
            <a:extLst>
              <a:ext uri="{FF2B5EF4-FFF2-40B4-BE49-F238E27FC236}">
                <a16:creationId xmlns:a16="http://schemas.microsoft.com/office/drawing/2014/main" id="{E50A3A4C-B253-0C7E-3409-98079F8095DE}"/>
              </a:ext>
            </a:extLst>
          </p:cNvPr>
          <p:cNvPicPr>
            <a:picLocks noChangeAspect="1"/>
          </p:cNvPicPr>
          <p:nvPr/>
        </p:nvPicPr>
        <p:blipFill>
          <a:blip r:embed="rId4"/>
          <a:srcRect l="7301" t="5422" r="13765" b="14524"/>
          <a:stretch>
            <a:fillRect/>
          </a:stretch>
        </p:blipFill>
        <p:spPr>
          <a:xfrm>
            <a:off x="15334908" y="2712951"/>
            <a:ext cx="2671328" cy="189791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FBF3E4"/>
        </a:solidFill>
        <a:effectLst/>
      </p:bgPr>
    </p:bg>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9239A742-9917-16DF-1369-F1DAB3EF6E4C}"/>
              </a:ext>
            </a:extLst>
          </p:cNvPr>
          <p:cNvSpPr/>
          <p:nvPr/>
        </p:nvSpPr>
        <p:spPr>
          <a:xfrm>
            <a:off x="11032720"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Freeform 5">
            <a:extLst>
              <a:ext uri="{FF2B5EF4-FFF2-40B4-BE49-F238E27FC236}">
                <a16:creationId xmlns:a16="http://schemas.microsoft.com/office/drawing/2014/main" id="{4347D47E-2009-C10B-73A5-4AE812B5E6BA}"/>
              </a:ext>
            </a:extLst>
          </p:cNvPr>
          <p:cNvSpPr/>
          <p:nvPr/>
        </p:nvSpPr>
        <p:spPr>
          <a:xfrm>
            <a:off x="14666564"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6">
            <a:extLst>
              <a:ext uri="{FF2B5EF4-FFF2-40B4-BE49-F238E27FC236}">
                <a16:creationId xmlns:a16="http://schemas.microsoft.com/office/drawing/2014/main" id="{2E0F1986-3A86-304B-B350-693F3D895F59}"/>
              </a:ext>
            </a:extLst>
          </p:cNvPr>
          <p:cNvGrpSpPr/>
          <p:nvPr/>
        </p:nvGrpSpPr>
        <p:grpSpPr>
          <a:xfrm>
            <a:off x="12690226" y="3015727"/>
            <a:ext cx="3995553" cy="4526270"/>
            <a:chOff x="12690226" y="3015727"/>
            <a:chExt cx="3995553" cy="4526270"/>
          </a:xfrm>
        </p:grpSpPr>
        <p:sp>
          <p:nvSpPr>
            <p:cNvPr id="5" name="Freeform 7">
              <a:extLst>
                <a:ext uri="{FF2B5EF4-FFF2-40B4-BE49-F238E27FC236}">
                  <a16:creationId xmlns:a16="http://schemas.microsoft.com/office/drawing/2014/main" id="{8D594421-05C9-AA92-062F-44D8BB76D4DE}"/>
                </a:ext>
              </a:extLst>
            </p:cNvPr>
            <p:cNvSpPr/>
            <p:nvPr/>
          </p:nvSpPr>
          <p:spPr>
            <a:xfrm>
              <a:off x="13021760" y="3423595"/>
              <a:ext cx="3332466" cy="4118402"/>
            </a:xfrm>
            <a:custGeom>
              <a:avLst/>
              <a:gdLst>
                <a:gd name="f0" fmla="val w"/>
                <a:gd name="f1" fmla="val h"/>
                <a:gd name="f2" fmla="val 0"/>
                <a:gd name="f3" fmla="val 550803"/>
                <a:gd name="f4" fmla="val 769416"/>
                <a:gd name="f5" fmla="val 275402"/>
                <a:gd name="f6" fmla="val 440080"/>
                <a:gd name="f7" fmla="val 56075"/>
                <a:gd name="f8" fmla="val 550804"/>
                <a:gd name="f9" fmla="val 210745"/>
                <a:gd name="f10" fmla="val 384708"/>
                <a:gd name="f11" fmla="val 558671"/>
                <a:gd name="f12" fmla="val 713341"/>
                <a:gd name="f13" fmla="val 110724"/>
                <a:gd name="f14" fmla="*/ f0 1 550803"/>
                <a:gd name="f15" fmla="*/ f1 1 769416"/>
                <a:gd name="f16" fmla="+- f4 0 f2"/>
                <a:gd name="f17" fmla="+- f3 0 f2"/>
                <a:gd name="f18" fmla="*/ f17 1 550803"/>
                <a:gd name="f19" fmla="*/ f16 1 76941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550803" h="769416">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8">
              <a:extLst>
                <a:ext uri="{FF2B5EF4-FFF2-40B4-BE49-F238E27FC236}">
                  <a16:creationId xmlns:a16="http://schemas.microsoft.com/office/drawing/2014/main" id="{A8A68B73-AAE3-B4D5-912C-68B8C4AED05F}"/>
                </a:ext>
              </a:extLst>
            </p:cNvPr>
            <p:cNvSpPr txBox="1"/>
            <p:nvPr/>
          </p:nvSpPr>
          <p:spPr>
            <a:xfrm>
              <a:off x="12690226" y="3015727"/>
              <a:ext cx="3995553" cy="4350614"/>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FFFFFF"/>
                  </a:solidFill>
                  <a:uFillTx/>
                  <a:latin typeface="Poppins Bold"/>
                </a:rPr>
                <a:t>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Working under pressure</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Teamwork</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Initiative</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Customer service</a:t>
              </a:r>
            </a:p>
          </p:txBody>
        </p:sp>
      </p:grpSp>
      <p:grpSp>
        <p:nvGrpSpPr>
          <p:cNvPr id="7" name="Group 9">
            <a:extLst>
              <a:ext uri="{FF2B5EF4-FFF2-40B4-BE49-F238E27FC236}">
                <a16:creationId xmlns:a16="http://schemas.microsoft.com/office/drawing/2014/main" id="{1C8B8F67-63E9-C4E7-DEC3-E04DC9DB3E05}"/>
              </a:ext>
            </a:extLst>
          </p:cNvPr>
          <p:cNvGrpSpPr/>
          <p:nvPr/>
        </p:nvGrpSpPr>
        <p:grpSpPr>
          <a:xfrm>
            <a:off x="688890" y="907167"/>
            <a:ext cx="9040142" cy="3520083"/>
            <a:chOff x="688890" y="907167"/>
            <a:chExt cx="9040142" cy="3520083"/>
          </a:xfrm>
        </p:grpSpPr>
        <p:sp>
          <p:nvSpPr>
            <p:cNvPr id="8" name="Freeform 10">
              <a:extLst>
                <a:ext uri="{FF2B5EF4-FFF2-40B4-BE49-F238E27FC236}">
                  <a16:creationId xmlns:a16="http://schemas.microsoft.com/office/drawing/2014/main" id="{63DD5E5F-23F5-9DEF-6560-3C3DCB45D51E}"/>
                </a:ext>
              </a:extLst>
            </p:cNvPr>
            <p:cNvSpPr/>
            <p:nvPr/>
          </p:nvSpPr>
          <p:spPr>
            <a:xfrm>
              <a:off x="688890" y="1341150"/>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TextBox 11">
              <a:extLst>
                <a:ext uri="{FF2B5EF4-FFF2-40B4-BE49-F238E27FC236}">
                  <a16:creationId xmlns:a16="http://schemas.microsoft.com/office/drawing/2014/main" id="{A6FB2907-2391-3950-6032-557E0E333230}"/>
                </a:ext>
              </a:extLst>
            </p:cNvPr>
            <p:cNvSpPr txBox="1"/>
            <p:nvPr/>
          </p:nvSpPr>
          <p:spPr>
            <a:xfrm>
              <a:off x="688890" y="90716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0" name="Freeform 13">
            <a:extLst>
              <a:ext uri="{FF2B5EF4-FFF2-40B4-BE49-F238E27FC236}">
                <a16:creationId xmlns:a16="http://schemas.microsoft.com/office/drawing/2014/main" id="{D6FB8537-323F-38DC-EEAC-24F28FEEAB42}"/>
              </a:ext>
            </a:extLst>
          </p:cNvPr>
          <p:cNvSpPr/>
          <p:nvPr/>
        </p:nvSpPr>
        <p:spPr>
          <a:xfrm>
            <a:off x="1028700" y="4461961"/>
            <a:ext cx="5441384" cy="2951664"/>
          </a:xfrm>
          <a:custGeom>
            <a:avLst/>
            <a:gdLst>
              <a:gd name="f0" fmla="val w"/>
              <a:gd name="f1" fmla="val h"/>
              <a:gd name="f2" fmla="val 0"/>
              <a:gd name="f3" fmla="val 6586034"/>
              <a:gd name="f4" fmla="val 3572578"/>
              <a:gd name="f5" fmla="val 279400"/>
              <a:gd name="f6" fmla="val 6507293"/>
              <a:gd name="f7" fmla="val 3493838"/>
              <a:gd name="f8" fmla="val 78740"/>
              <a:gd name="f9" fmla="*/ f0 1 6586034"/>
              <a:gd name="f10" fmla="*/ f1 1 3572578"/>
              <a:gd name="f11" fmla="+- f4 0 f2"/>
              <a:gd name="f12" fmla="+- f3 0 f2"/>
              <a:gd name="f13" fmla="*/ f12 1 6586034"/>
              <a:gd name="f14" fmla="*/ f11 1 3572578"/>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586034" h="3572578">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5">
            <a:extLst>
              <a:ext uri="{FF2B5EF4-FFF2-40B4-BE49-F238E27FC236}">
                <a16:creationId xmlns:a16="http://schemas.microsoft.com/office/drawing/2014/main" id="{5C9CA8C1-DF5A-0068-9A00-914DE9188BA4}"/>
              </a:ext>
            </a:extLst>
          </p:cNvPr>
          <p:cNvSpPr/>
          <p:nvPr/>
        </p:nvSpPr>
        <p:spPr>
          <a:xfrm>
            <a:off x="6713698" y="4461961"/>
            <a:ext cx="5767184" cy="2951664"/>
          </a:xfrm>
          <a:custGeom>
            <a:avLst/>
            <a:gdLst>
              <a:gd name="f0" fmla="val w"/>
              <a:gd name="f1" fmla="val h"/>
              <a:gd name="f2" fmla="val 0"/>
              <a:gd name="f3" fmla="val 6980370"/>
              <a:gd name="f4" fmla="val 3572578"/>
              <a:gd name="f5" fmla="val 279400"/>
              <a:gd name="f6" fmla="val 6901630"/>
              <a:gd name="f7" fmla="val 3493838"/>
              <a:gd name="f8" fmla="val 78740"/>
              <a:gd name="f9" fmla="*/ f0 1 6980370"/>
              <a:gd name="f10" fmla="*/ f1 1 3572578"/>
              <a:gd name="f11" fmla="+- f4 0 f2"/>
              <a:gd name="f12" fmla="+- f3 0 f2"/>
              <a:gd name="f13" fmla="*/ f12 1 6980370"/>
              <a:gd name="f14" fmla="*/ f11 1 3572578"/>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980370" h="3572578">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12" name="Group 16">
            <a:extLst>
              <a:ext uri="{FF2B5EF4-FFF2-40B4-BE49-F238E27FC236}">
                <a16:creationId xmlns:a16="http://schemas.microsoft.com/office/drawing/2014/main" id="{CC56BDFA-4457-4935-2A16-88B9E18BD9E9}"/>
              </a:ext>
            </a:extLst>
          </p:cNvPr>
          <p:cNvGrpSpPr/>
          <p:nvPr/>
        </p:nvGrpSpPr>
        <p:grpSpPr>
          <a:xfrm>
            <a:off x="3297637" y="7047582"/>
            <a:ext cx="11616226" cy="2335286"/>
            <a:chOff x="3297637" y="7047582"/>
            <a:chExt cx="11616226" cy="2335286"/>
          </a:xfrm>
        </p:grpSpPr>
        <p:sp>
          <p:nvSpPr>
            <p:cNvPr id="13" name="Freeform 17">
              <a:extLst>
                <a:ext uri="{FF2B5EF4-FFF2-40B4-BE49-F238E27FC236}">
                  <a16:creationId xmlns:a16="http://schemas.microsoft.com/office/drawing/2014/main" id="{D66E9FAA-F9C3-40C3-1633-5A6FDA4C5556}"/>
                </a:ext>
              </a:extLst>
            </p:cNvPr>
            <p:cNvSpPr/>
            <p:nvPr/>
          </p:nvSpPr>
          <p:spPr>
            <a:xfrm>
              <a:off x="3297637" y="7047582"/>
              <a:ext cx="11616226" cy="2335286"/>
            </a:xfrm>
            <a:custGeom>
              <a:avLst/>
              <a:gdLst>
                <a:gd name="f0" fmla="val w"/>
                <a:gd name="f1" fmla="val h"/>
                <a:gd name="f2" fmla="val 0"/>
                <a:gd name="f3" fmla="val 3059417"/>
                <a:gd name="f4" fmla="val 615055"/>
                <a:gd name="f5" fmla="val 307527"/>
                <a:gd name="f6" fmla="val 2653017"/>
                <a:gd name="f7" fmla="val 203200"/>
                <a:gd name="f8" fmla="val 411855"/>
                <a:gd name="f9" fmla="*/ f0 1 3059417"/>
                <a:gd name="f10" fmla="*/ f1 1 615055"/>
                <a:gd name="f11" fmla="+- f4 0 f2"/>
                <a:gd name="f12" fmla="+- f3 0 f2"/>
                <a:gd name="f13" fmla="*/ f12 1 3059417"/>
                <a:gd name="f14" fmla="*/ f11 1 615055"/>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059417" h="615055">
                  <a:moveTo>
                    <a:pt x="f3" y="f5"/>
                  </a:moveTo>
                  <a:lnTo>
                    <a:pt x="f6" y="f2"/>
                  </a:lnTo>
                  <a:lnTo>
                    <a:pt x="f6" y="f7"/>
                  </a:lnTo>
                  <a:lnTo>
                    <a:pt x="f2" y="f7"/>
                  </a:lnTo>
                  <a:lnTo>
                    <a:pt x="f2" y="f8"/>
                  </a:lnTo>
                  <a:lnTo>
                    <a:pt x="f6" y="f8"/>
                  </a:lnTo>
                  <a:lnTo>
                    <a:pt x="f6" y="f4"/>
                  </a:lnTo>
                  <a:lnTo>
                    <a:pt x="f3" y="f5"/>
                  </a:ln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TextBox 18">
              <a:extLst>
                <a:ext uri="{FF2B5EF4-FFF2-40B4-BE49-F238E27FC236}">
                  <a16:creationId xmlns:a16="http://schemas.microsoft.com/office/drawing/2014/main" id="{878144CF-9A3E-0E48-66CA-A866930E0358}"/>
                </a:ext>
              </a:extLst>
            </p:cNvPr>
            <p:cNvSpPr txBox="1"/>
            <p:nvPr/>
          </p:nvSpPr>
          <p:spPr>
            <a:xfrm>
              <a:off x="3297637" y="7385133"/>
              <a:ext cx="2700342" cy="197703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pic>
        <p:nvPicPr>
          <p:cNvPr id="15" name="Picture 19">
            <a:extLst>
              <a:ext uri="{FF2B5EF4-FFF2-40B4-BE49-F238E27FC236}">
                <a16:creationId xmlns:a16="http://schemas.microsoft.com/office/drawing/2014/main" id="{F9FECB9E-231B-1790-68B2-C73AF4DD7123}"/>
              </a:ext>
            </a:extLst>
          </p:cNvPr>
          <p:cNvPicPr>
            <a:picLocks noChangeAspect="1"/>
          </p:cNvPicPr>
          <p:nvPr/>
        </p:nvPicPr>
        <p:blipFill>
          <a:blip r:embed="rId2"/>
          <a:srcRect/>
          <a:stretch>
            <a:fillRect/>
          </a:stretch>
        </p:blipFill>
        <p:spPr>
          <a:xfrm>
            <a:off x="15313913" y="7413616"/>
            <a:ext cx="1416094" cy="1603217"/>
          </a:xfrm>
          <a:prstGeom prst="rect">
            <a:avLst/>
          </a:prstGeom>
          <a:noFill/>
          <a:ln cap="flat">
            <a:noFill/>
          </a:ln>
        </p:spPr>
      </p:pic>
      <p:pic>
        <p:nvPicPr>
          <p:cNvPr id="16" name="Picture 20">
            <a:extLst>
              <a:ext uri="{FF2B5EF4-FFF2-40B4-BE49-F238E27FC236}">
                <a16:creationId xmlns:a16="http://schemas.microsoft.com/office/drawing/2014/main" id="{6F78D5BF-CB3E-C6AB-9B50-7D5DE78A7667}"/>
              </a:ext>
            </a:extLst>
          </p:cNvPr>
          <p:cNvPicPr>
            <a:picLocks noChangeAspect="1"/>
          </p:cNvPicPr>
          <p:nvPr/>
        </p:nvPicPr>
        <p:blipFill>
          <a:blip r:embed="rId3"/>
          <a:srcRect/>
          <a:stretch>
            <a:fillRect/>
          </a:stretch>
        </p:blipFill>
        <p:spPr>
          <a:xfrm>
            <a:off x="4504590" y="7863044"/>
            <a:ext cx="704371" cy="704371"/>
          </a:xfrm>
          <a:prstGeom prst="rect">
            <a:avLst/>
          </a:prstGeom>
          <a:noFill/>
          <a:ln cap="flat">
            <a:noFill/>
          </a:ln>
        </p:spPr>
      </p:pic>
      <p:pic>
        <p:nvPicPr>
          <p:cNvPr id="17" name="Picture 21">
            <a:extLst>
              <a:ext uri="{FF2B5EF4-FFF2-40B4-BE49-F238E27FC236}">
                <a16:creationId xmlns:a16="http://schemas.microsoft.com/office/drawing/2014/main" id="{E1FECA6B-211F-E0C0-7992-98BA939C4678}"/>
              </a:ext>
            </a:extLst>
          </p:cNvPr>
          <p:cNvPicPr>
            <a:picLocks noChangeAspect="1"/>
          </p:cNvPicPr>
          <p:nvPr/>
        </p:nvPicPr>
        <p:blipFill>
          <a:blip r:embed="rId4"/>
          <a:srcRect/>
          <a:stretch>
            <a:fillRect/>
          </a:stretch>
        </p:blipFill>
        <p:spPr>
          <a:xfrm>
            <a:off x="11140244" y="7855253"/>
            <a:ext cx="719952" cy="719952"/>
          </a:xfrm>
          <a:prstGeom prst="rect">
            <a:avLst/>
          </a:prstGeom>
          <a:noFill/>
          <a:ln cap="flat">
            <a:noFill/>
          </a:ln>
        </p:spPr>
      </p:pic>
      <p:pic>
        <p:nvPicPr>
          <p:cNvPr id="18" name="Picture 22">
            <a:extLst>
              <a:ext uri="{FF2B5EF4-FFF2-40B4-BE49-F238E27FC236}">
                <a16:creationId xmlns:a16="http://schemas.microsoft.com/office/drawing/2014/main" id="{D5BCC04F-CAC2-4C5C-7C9D-A5DDAF6A7D95}"/>
              </a:ext>
            </a:extLst>
          </p:cNvPr>
          <p:cNvPicPr>
            <a:picLocks noChangeAspect="1"/>
          </p:cNvPicPr>
          <p:nvPr/>
        </p:nvPicPr>
        <p:blipFill>
          <a:blip r:embed="rId5"/>
          <a:srcRect/>
          <a:stretch>
            <a:fillRect/>
          </a:stretch>
        </p:blipFill>
        <p:spPr>
          <a:xfrm>
            <a:off x="1429435" y="7413616"/>
            <a:ext cx="1468151" cy="1603217"/>
          </a:xfrm>
          <a:prstGeom prst="rect">
            <a:avLst/>
          </a:prstGeom>
          <a:noFill/>
          <a:ln cap="flat">
            <a:noFill/>
          </a:ln>
        </p:spPr>
      </p:pic>
      <p:pic>
        <p:nvPicPr>
          <p:cNvPr id="19" name="Picture 23">
            <a:extLst>
              <a:ext uri="{FF2B5EF4-FFF2-40B4-BE49-F238E27FC236}">
                <a16:creationId xmlns:a16="http://schemas.microsoft.com/office/drawing/2014/main" id="{AF903372-542A-DAC8-4189-D949C4B2894F}"/>
              </a:ext>
            </a:extLst>
          </p:cNvPr>
          <p:cNvPicPr>
            <a:picLocks noChangeAspect="1"/>
          </p:cNvPicPr>
          <p:nvPr/>
        </p:nvPicPr>
        <p:blipFill>
          <a:blip r:embed="rId6"/>
          <a:srcRect/>
          <a:stretch>
            <a:fillRect/>
          </a:stretch>
        </p:blipFill>
        <p:spPr>
          <a:xfrm>
            <a:off x="5765648" y="238420"/>
            <a:ext cx="1017315" cy="1017315"/>
          </a:xfrm>
          <a:prstGeom prst="rect">
            <a:avLst/>
          </a:prstGeom>
          <a:noFill/>
          <a:ln cap="flat">
            <a:noFill/>
          </a:ln>
        </p:spPr>
      </p:pic>
      <p:sp>
        <p:nvSpPr>
          <p:cNvPr id="20" name="TextBox 24">
            <a:extLst>
              <a:ext uri="{FF2B5EF4-FFF2-40B4-BE49-F238E27FC236}">
                <a16:creationId xmlns:a16="http://schemas.microsoft.com/office/drawing/2014/main" id="{78B188E7-F8B8-9863-01E4-9310D68DAF57}"/>
              </a:ext>
            </a:extLst>
          </p:cNvPr>
          <p:cNvSpPr txBox="1"/>
          <p:nvPr/>
        </p:nvSpPr>
        <p:spPr>
          <a:xfrm>
            <a:off x="4056049" y="484851"/>
            <a:ext cx="6967151" cy="770894"/>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5600"/>
              </a:lnSpc>
              <a:spcBef>
                <a:spcPts val="0"/>
              </a:spcBef>
              <a:spcAft>
                <a:spcPts val="0"/>
              </a:spcAft>
              <a:buNone/>
              <a:tabLst/>
              <a:defRPr sz="1800" b="0" i="0" u="none" strike="noStrike" kern="0" cap="none" spc="0" baseline="0">
                <a:solidFill>
                  <a:srgbClr val="000000"/>
                </a:solidFill>
                <a:uFillTx/>
              </a:defRPr>
            </a:pPr>
            <a:r>
              <a:rPr lang="en-US" sz="5600" b="0" i="0" u="none" strike="noStrike" kern="1200" cap="none" spc="0" baseline="0">
                <a:solidFill>
                  <a:srgbClr val="000000"/>
                </a:solidFill>
                <a:uFillTx/>
                <a:latin typeface="Bebas Neue Bold"/>
              </a:rPr>
              <a:t>RETAIL</a:t>
            </a:r>
          </a:p>
        </p:txBody>
      </p:sp>
      <p:sp>
        <p:nvSpPr>
          <p:cNvPr id="21" name="TextBox 25">
            <a:extLst>
              <a:ext uri="{FF2B5EF4-FFF2-40B4-BE49-F238E27FC236}">
                <a16:creationId xmlns:a16="http://schemas.microsoft.com/office/drawing/2014/main" id="{1BF0B47D-3460-7A75-A2A5-2AD280BA942E}"/>
              </a:ext>
            </a:extLst>
          </p:cNvPr>
          <p:cNvSpPr txBox="1"/>
          <p:nvPr/>
        </p:nvSpPr>
        <p:spPr>
          <a:xfrm>
            <a:off x="1028700" y="464213"/>
            <a:ext cx="4537874" cy="8769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400"/>
              </a:lnSpc>
              <a:spcBef>
                <a:spcPts val="0"/>
              </a:spcBef>
              <a:spcAft>
                <a:spcPts val="0"/>
              </a:spcAft>
              <a:buNone/>
              <a:tabLst/>
              <a:defRPr sz="1800" b="0" i="0" u="none" strike="noStrike" kern="0" cap="none" spc="0" baseline="0">
                <a:solidFill>
                  <a:srgbClr val="000000"/>
                </a:solidFill>
                <a:uFillTx/>
              </a:defRPr>
            </a:pPr>
            <a:r>
              <a:rPr lang="en-US" sz="6399" b="0" i="0" u="none" strike="noStrike" kern="1200" cap="none" spc="0" baseline="0">
                <a:solidFill>
                  <a:srgbClr val="B91646"/>
                </a:solidFill>
                <a:uFillTx/>
                <a:latin typeface="Bebas Neue Bold"/>
              </a:rPr>
              <a:t>CAREERS IN</a:t>
            </a:r>
          </a:p>
        </p:txBody>
      </p:sp>
      <p:sp>
        <p:nvSpPr>
          <p:cNvPr id="22" name="TextBox 26">
            <a:extLst>
              <a:ext uri="{FF2B5EF4-FFF2-40B4-BE49-F238E27FC236}">
                <a16:creationId xmlns:a16="http://schemas.microsoft.com/office/drawing/2014/main" id="{B7DF4F14-76FA-C908-A831-5E2C7EB1E7F2}"/>
              </a:ext>
            </a:extLst>
          </p:cNvPr>
          <p:cNvSpPr txBox="1"/>
          <p:nvPr/>
        </p:nvSpPr>
        <p:spPr>
          <a:xfrm>
            <a:off x="11032720"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Average Salary:</a:t>
            </a:r>
          </a:p>
        </p:txBody>
      </p:sp>
      <p:sp>
        <p:nvSpPr>
          <p:cNvPr id="23" name="TextBox 27">
            <a:extLst>
              <a:ext uri="{FF2B5EF4-FFF2-40B4-BE49-F238E27FC236}">
                <a16:creationId xmlns:a16="http://schemas.microsoft.com/office/drawing/2014/main" id="{2D285728-7655-A3CB-96A9-6E09F556753B}"/>
              </a:ext>
            </a:extLst>
          </p:cNvPr>
          <p:cNvSpPr txBox="1"/>
          <p:nvPr/>
        </p:nvSpPr>
        <p:spPr>
          <a:xfrm>
            <a:off x="14654156"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Number of Jobs:</a:t>
            </a:r>
          </a:p>
        </p:txBody>
      </p:sp>
      <p:sp>
        <p:nvSpPr>
          <p:cNvPr id="24" name="TextBox 28">
            <a:extLst>
              <a:ext uri="{FF2B5EF4-FFF2-40B4-BE49-F238E27FC236}">
                <a16:creationId xmlns:a16="http://schemas.microsoft.com/office/drawing/2014/main" id="{9097F3A7-F5B3-EAF6-36D9-ED39F42346C6}"/>
              </a:ext>
            </a:extLst>
          </p:cNvPr>
          <p:cNvSpPr txBox="1"/>
          <p:nvPr/>
        </p:nvSpPr>
        <p:spPr>
          <a:xfrm>
            <a:off x="7601132" y="1886324"/>
            <a:ext cx="9528"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5" name="TextBox 29">
            <a:extLst>
              <a:ext uri="{FF2B5EF4-FFF2-40B4-BE49-F238E27FC236}">
                <a16:creationId xmlns:a16="http://schemas.microsoft.com/office/drawing/2014/main" id="{FBAB0B2A-CB77-9011-4463-6A86E8120A73}"/>
              </a:ext>
            </a:extLst>
          </p:cNvPr>
          <p:cNvSpPr txBox="1"/>
          <p:nvPr/>
        </p:nvSpPr>
        <p:spPr>
          <a:xfrm>
            <a:off x="836822" y="1461503"/>
            <a:ext cx="8892210" cy="100520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FFFFFF"/>
                </a:solidFill>
                <a:uFillTx/>
                <a:latin typeface="Poppins Bold Italics"/>
              </a:rPr>
              <a:t>The sale of goods and services to the public for consumption</a:t>
            </a:r>
          </a:p>
        </p:txBody>
      </p:sp>
      <p:sp>
        <p:nvSpPr>
          <p:cNvPr id="26" name="TextBox 30">
            <a:extLst>
              <a:ext uri="{FF2B5EF4-FFF2-40B4-BE49-F238E27FC236}">
                <a16:creationId xmlns:a16="http://schemas.microsoft.com/office/drawing/2014/main" id="{91241EC9-6CF7-E754-BA94-D3424926CCDC}"/>
              </a:ext>
            </a:extLst>
          </p:cNvPr>
          <p:cNvSpPr txBox="1"/>
          <p:nvPr/>
        </p:nvSpPr>
        <p:spPr>
          <a:xfrm>
            <a:off x="1028700" y="4605375"/>
            <a:ext cx="544138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Early Career Opportunities</a:t>
            </a:r>
          </a:p>
        </p:txBody>
      </p:sp>
      <p:sp>
        <p:nvSpPr>
          <p:cNvPr id="27" name="TextBox 31">
            <a:extLst>
              <a:ext uri="{FF2B5EF4-FFF2-40B4-BE49-F238E27FC236}">
                <a16:creationId xmlns:a16="http://schemas.microsoft.com/office/drawing/2014/main" id="{D1DDD5B9-3859-7464-2D90-8C59F5869678}"/>
              </a:ext>
            </a:extLst>
          </p:cNvPr>
          <p:cNvSpPr txBox="1"/>
          <p:nvPr/>
        </p:nvSpPr>
        <p:spPr>
          <a:xfrm>
            <a:off x="1535323" y="5164942"/>
            <a:ext cx="4428137" cy="2066287"/>
          </a:xfrm>
          <a:prstGeom prst="rect">
            <a:avLst/>
          </a:prstGeom>
          <a:noFill/>
          <a:ln cap="flat">
            <a:noFill/>
          </a:ln>
        </p:spPr>
        <p:txBody>
          <a:bodyPr vert="horz" wrap="square" lIns="0" tIns="0" rIns="0" bIns="0" anchor="t" anchorCtr="0" compatLnSpc="1">
            <a:spAutoFit/>
          </a:bodyPr>
          <a:lstStyle/>
          <a:p>
            <a:pPr marL="367031" marR="0" lvl="1" indent="-183510" algn="l" defTabSz="914400" rtl="0" fontAlgn="auto" hangingPunct="1">
              <a:lnSpc>
                <a:spcPts val="272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700" b="0" i="0" u="none" strike="noStrike" kern="1200" cap="none" spc="0" baseline="0">
                <a:solidFill>
                  <a:srgbClr val="000000"/>
                </a:solidFill>
                <a:uFillTx/>
                <a:latin typeface="Poppins"/>
              </a:rPr>
              <a:t>Warehouse Operative</a:t>
            </a:r>
          </a:p>
          <a:p>
            <a:pPr marL="367031" marR="0" lvl="1" indent="-183510" algn="l" defTabSz="914400" rtl="0" fontAlgn="auto" hangingPunct="1">
              <a:lnSpc>
                <a:spcPts val="272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700" b="0" i="0" u="none" strike="noStrike" kern="1200" cap="none" spc="0" baseline="0">
                <a:solidFill>
                  <a:srgbClr val="000000"/>
                </a:solidFill>
                <a:uFillTx/>
                <a:latin typeface="Poppins"/>
              </a:rPr>
              <a:t>Shelf Stacker</a:t>
            </a:r>
          </a:p>
          <a:p>
            <a:pPr marL="367031" marR="0" lvl="1" indent="-183510" algn="l" defTabSz="914400" rtl="0" fontAlgn="auto" hangingPunct="1">
              <a:lnSpc>
                <a:spcPts val="272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700" b="0" i="0" u="none" strike="noStrike" kern="1200" cap="none" spc="0" baseline="0">
                <a:solidFill>
                  <a:srgbClr val="000000"/>
                </a:solidFill>
                <a:uFillTx/>
                <a:latin typeface="Poppins"/>
              </a:rPr>
              <a:t>Cashier</a:t>
            </a:r>
          </a:p>
          <a:p>
            <a:pPr marL="367031" marR="0" lvl="1" indent="-183510" algn="l" defTabSz="914400" rtl="0" fontAlgn="auto" hangingPunct="1">
              <a:lnSpc>
                <a:spcPts val="272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700" b="0" i="0" u="none" strike="noStrike" kern="1200" cap="none" spc="0" baseline="0">
                <a:solidFill>
                  <a:srgbClr val="000000"/>
                </a:solidFill>
                <a:uFillTx/>
                <a:latin typeface="Poppins"/>
              </a:rPr>
              <a:t>Store worker</a:t>
            </a:r>
          </a:p>
          <a:p>
            <a:pPr marL="367031" marR="0" lvl="1" indent="-183510" algn="l" defTabSz="914400" rtl="0" fontAlgn="auto" hangingPunct="1">
              <a:lnSpc>
                <a:spcPts val="272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700" b="0" i="0" u="none" strike="noStrike" kern="1200" cap="none" spc="0" baseline="0">
                <a:solidFill>
                  <a:srgbClr val="000000"/>
                </a:solidFill>
                <a:uFillTx/>
                <a:latin typeface="Poppins"/>
              </a:rPr>
              <a:t>Management graduate scheme</a:t>
            </a:r>
          </a:p>
          <a:p>
            <a:pPr marL="367031" marR="0" lvl="1" indent="-183510" algn="l" defTabSz="914400" rtl="0" fontAlgn="auto" hangingPunct="1">
              <a:lnSpc>
                <a:spcPts val="272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700" b="0" i="0" u="none" strike="noStrike" kern="1200" cap="none" spc="0" baseline="0">
                <a:solidFill>
                  <a:srgbClr val="000000"/>
                </a:solidFill>
                <a:uFillTx/>
                <a:latin typeface="Poppins"/>
              </a:rPr>
              <a:t>Assistant Store Manager</a:t>
            </a:r>
          </a:p>
        </p:txBody>
      </p:sp>
      <p:sp>
        <p:nvSpPr>
          <p:cNvPr id="28" name="TextBox 32">
            <a:extLst>
              <a:ext uri="{FF2B5EF4-FFF2-40B4-BE49-F238E27FC236}">
                <a16:creationId xmlns:a16="http://schemas.microsoft.com/office/drawing/2014/main" id="{95687759-6728-0F65-A60F-37055874D1F5}"/>
              </a:ext>
            </a:extLst>
          </p:cNvPr>
          <p:cNvSpPr txBox="1"/>
          <p:nvPr/>
        </p:nvSpPr>
        <p:spPr>
          <a:xfrm>
            <a:off x="7434940" y="4595308"/>
            <a:ext cx="416495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Essential Qualifications </a:t>
            </a:r>
          </a:p>
        </p:txBody>
      </p:sp>
      <p:sp>
        <p:nvSpPr>
          <p:cNvPr id="29" name="TextBox 33">
            <a:extLst>
              <a:ext uri="{FF2B5EF4-FFF2-40B4-BE49-F238E27FC236}">
                <a16:creationId xmlns:a16="http://schemas.microsoft.com/office/drawing/2014/main" id="{8F1EA708-5A09-A9B4-1B18-4B383B3A368F}"/>
              </a:ext>
            </a:extLst>
          </p:cNvPr>
          <p:cNvSpPr txBox="1"/>
          <p:nvPr/>
        </p:nvSpPr>
        <p:spPr>
          <a:xfrm>
            <a:off x="6933346" y="5174470"/>
            <a:ext cx="5321670" cy="2111706"/>
          </a:xfrm>
          <a:prstGeom prst="rect">
            <a:avLst/>
          </a:prstGeom>
          <a:noFill/>
          <a:ln cap="flat">
            <a:noFill/>
          </a:ln>
        </p:spPr>
        <p:txBody>
          <a:bodyPr vert="horz" wrap="square" lIns="0" tIns="0" rIns="0" bIns="0" anchor="t" anchorCtr="0" compatLnSpc="1">
            <a:spAutoFit/>
          </a:bodyPr>
          <a:lstStyle/>
          <a:p>
            <a:pPr marL="387220" marR="0" lvl="1" indent="-193605" algn="l" defTabSz="914400" rtl="0" fontAlgn="auto" hangingPunct="1">
              <a:lnSpc>
                <a:spcPts val="287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793" b="0" i="0" u="none" strike="noStrike" kern="1200" cap="none" spc="0" baseline="0">
                <a:solidFill>
                  <a:srgbClr val="000000"/>
                </a:solidFill>
                <a:uFillTx/>
                <a:latin typeface="Poppins"/>
              </a:rPr>
              <a:t>For entry level roles, GCSEs may be required, although some employers may be flexible, offering on the job training.</a:t>
            </a:r>
          </a:p>
          <a:p>
            <a:pPr marL="365631" marR="0" lvl="1" indent="-182815" algn="l" defTabSz="914400" rtl="0" fontAlgn="auto" hangingPunct="1">
              <a:lnSpc>
                <a:spcPts val="271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93" b="0" i="0" u="none" strike="noStrike" kern="1200" cap="none" spc="0" baseline="0">
                <a:solidFill>
                  <a:srgbClr val="000000"/>
                </a:solidFill>
                <a:uFillTx/>
                <a:latin typeface="Poppins"/>
              </a:rPr>
              <a:t>For apprenticeships, GCSEs will be required for entry, with a degree required for management graduate schemes.</a:t>
            </a:r>
          </a:p>
        </p:txBody>
      </p:sp>
      <p:sp>
        <p:nvSpPr>
          <p:cNvPr id="30" name="TextBox 34">
            <a:extLst>
              <a:ext uri="{FF2B5EF4-FFF2-40B4-BE49-F238E27FC236}">
                <a16:creationId xmlns:a16="http://schemas.microsoft.com/office/drawing/2014/main" id="{4E98D136-E30B-BF64-68A7-60410A19C60E}"/>
              </a:ext>
            </a:extLst>
          </p:cNvPr>
          <p:cNvSpPr txBox="1"/>
          <p:nvPr/>
        </p:nvSpPr>
        <p:spPr>
          <a:xfrm>
            <a:off x="14666564"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cs typeface="Poppins Bold"/>
              </a:rPr>
              <a:t>31,000</a:t>
            </a:r>
          </a:p>
        </p:txBody>
      </p:sp>
      <p:sp>
        <p:nvSpPr>
          <p:cNvPr id="31" name="TextBox 35">
            <a:extLst>
              <a:ext uri="{FF2B5EF4-FFF2-40B4-BE49-F238E27FC236}">
                <a16:creationId xmlns:a16="http://schemas.microsoft.com/office/drawing/2014/main" id="{5FFE80FD-CA15-8A94-63A3-1DCC4493133B}"/>
              </a:ext>
            </a:extLst>
          </p:cNvPr>
          <p:cNvSpPr txBox="1"/>
          <p:nvPr/>
        </p:nvSpPr>
        <p:spPr>
          <a:xfrm>
            <a:off x="11064047"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£20,300</a:t>
            </a:r>
          </a:p>
        </p:txBody>
      </p:sp>
      <p:sp>
        <p:nvSpPr>
          <p:cNvPr id="32" name="TextBox 36">
            <a:extLst>
              <a:ext uri="{FF2B5EF4-FFF2-40B4-BE49-F238E27FC236}">
                <a16:creationId xmlns:a16="http://schemas.microsoft.com/office/drawing/2014/main" id="{0C21B87C-7D1F-D555-7EC5-392C5A2EFB52}"/>
              </a:ext>
            </a:extLst>
          </p:cNvPr>
          <p:cNvSpPr txBox="1"/>
          <p:nvPr/>
        </p:nvSpPr>
        <p:spPr>
          <a:xfrm>
            <a:off x="3505928" y="8816653"/>
            <a:ext cx="2624346" cy="83566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GCSEs or initial work experience, entering on the job training</a:t>
            </a:r>
          </a:p>
        </p:txBody>
      </p:sp>
      <p:sp>
        <p:nvSpPr>
          <p:cNvPr id="33" name="TextBox 37">
            <a:extLst>
              <a:ext uri="{FF2B5EF4-FFF2-40B4-BE49-F238E27FC236}">
                <a16:creationId xmlns:a16="http://schemas.microsoft.com/office/drawing/2014/main" id="{E0E6D259-3CF8-46EE-76B1-3DC9AF1E84B2}"/>
              </a:ext>
            </a:extLst>
          </p:cNvPr>
          <p:cNvSpPr txBox="1"/>
          <p:nvPr/>
        </p:nvSpPr>
        <p:spPr>
          <a:xfrm>
            <a:off x="6893076" y="8816653"/>
            <a:ext cx="2624346"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Qualification (such as T Levels), additional on the job training or retail employer apprenticeship</a:t>
            </a:r>
          </a:p>
        </p:txBody>
      </p:sp>
      <p:sp>
        <p:nvSpPr>
          <p:cNvPr id="34" name="TextBox 38">
            <a:extLst>
              <a:ext uri="{FF2B5EF4-FFF2-40B4-BE49-F238E27FC236}">
                <a16:creationId xmlns:a16="http://schemas.microsoft.com/office/drawing/2014/main" id="{C4465B4F-AEE7-7ABA-6AD5-93B54C9A6D47}"/>
              </a:ext>
            </a:extLst>
          </p:cNvPr>
          <p:cNvSpPr txBox="1"/>
          <p:nvPr/>
        </p:nvSpPr>
        <p:spPr>
          <a:xfrm>
            <a:off x="10207584" y="8816653"/>
            <a:ext cx="2624346"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Career progression following apprenticeship, work experience or employer training</a:t>
            </a:r>
          </a:p>
        </p:txBody>
      </p:sp>
      <p:sp>
        <p:nvSpPr>
          <p:cNvPr id="35" name="TextBox 39">
            <a:extLst>
              <a:ext uri="{FF2B5EF4-FFF2-40B4-BE49-F238E27FC236}">
                <a16:creationId xmlns:a16="http://schemas.microsoft.com/office/drawing/2014/main" id="{A811E47D-5653-1CC3-7A8E-E283BB3151EF}"/>
              </a:ext>
            </a:extLst>
          </p:cNvPr>
          <p:cNvSpPr txBox="1"/>
          <p:nvPr/>
        </p:nvSpPr>
        <p:spPr>
          <a:xfrm>
            <a:off x="67693" y="9995214"/>
            <a:ext cx="7043376" cy="1981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1"/>
              </a:rPr>
              <a:t>Sources: ONS, Gov.uk, Milkround, Prospects</a:t>
            </a:r>
          </a:p>
        </p:txBody>
      </p:sp>
      <p:pic>
        <p:nvPicPr>
          <p:cNvPr id="36" name="Picture 40">
            <a:extLst>
              <a:ext uri="{FF2B5EF4-FFF2-40B4-BE49-F238E27FC236}">
                <a16:creationId xmlns:a16="http://schemas.microsoft.com/office/drawing/2014/main" id="{90405951-6546-22DC-4693-C16C01B4FBB6}"/>
              </a:ext>
            </a:extLst>
          </p:cNvPr>
          <p:cNvPicPr>
            <a:picLocks noChangeAspect="1"/>
          </p:cNvPicPr>
          <p:nvPr/>
        </p:nvPicPr>
        <p:blipFill>
          <a:blip r:embed="rId7"/>
          <a:srcRect/>
          <a:stretch>
            <a:fillRect/>
          </a:stretch>
        </p:blipFill>
        <p:spPr>
          <a:xfrm>
            <a:off x="7845268" y="7863044"/>
            <a:ext cx="719952" cy="719952"/>
          </a:xfrm>
          <a:prstGeom prst="rect">
            <a:avLst/>
          </a:prstGeom>
          <a:noFill/>
          <a:ln cap="flat">
            <a:noFill/>
          </a:ln>
        </p:spPr>
      </p:pic>
      <p:sp>
        <p:nvSpPr>
          <p:cNvPr id="37" name="TextBox 41">
            <a:extLst>
              <a:ext uri="{FF2B5EF4-FFF2-40B4-BE49-F238E27FC236}">
                <a16:creationId xmlns:a16="http://schemas.microsoft.com/office/drawing/2014/main" id="{D9F441D5-1283-67EC-E9FA-6BAD84C168F3}"/>
              </a:ext>
            </a:extLst>
          </p:cNvPr>
          <p:cNvSpPr txBox="1"/>
          <p:nvPr/>
        </p:nvSpPr>
        <p:spPr>
          <a:xfrm>
            <a:off x="11064047" y="2143179"/>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Per Year</a:t>
            </a:r>
          </a:p>
        </p:txBody>
      </p:sp>
      <p:grpSp>
        <p:nvGrpSpPr>
          <p:cNvPr id="38" name="Group 42">
            <a:extLst>
              <a:ext uri="{FF2B5EF4-FFF2-40B4-BE49-F238E27FC236}">
                <a16:creationId xmlns:a16="http://schemas.microsoft.com/office/drawing/2014/main" id="{F43FBE50-93E3-D03B-DB7D-1F2F2C6F88E2}"/>
              </a:ext>
            </a:extLst>
          </p:cNvPr>
          <p:cNvGrpSpPr/>
          <p:nvPr/>
        </p:nvGrpSpPr>
        <p:grpSpPr>
          <a:xfrm>
            <a:off x="762856" y="2436007"/>
            <a:ext cx="9040142" cy="3520083"/>
            <a:chOff x="762856" y="2436007"/>
            <a:chExt cx="9040142" cy="3520083"/>
          </a:xfrm>
        </p:grpSpPr>
        <p:sp>
          <p:nvSpPr>
            <p:cNvPr id="39" name="Freeform 43">
              <a:extLst>
                <a:ext uri="{FF2B5EF4-FFF2-40B4-BE49-F238E27FC236}">
                  <a16:creationId xmlns:a16="http://schemas.microsoft.com/office/drawing/2014/main" id="{6C9206A0-71C8-D122-1CA3-EC1268277288}"/>
                </a:ext>
              </a:extLst>
            </p:cNvPr>
            <p:cNvSpPr/>
            <p:nvPr/>
          </p:nvSpPr>
          <p:spPr>
            <a:xfrm>
              <a:off x="762856" y="2869981"/>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00803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0" name="TextBox 44">
              <a:extLst>
                <a:ext uri="{FF2B5EF4-FFF2-40B4-BE49-F238E27FC236}">
                  <a16:creationId xmlns:a16="http://schemas.microsoft.com/office/drawing/2014/main" id="{0F1299CE-59B2-C15C-79FE-7EA97134591D}"/>
                </a:ext>
              </a:extLst>
            </p:cNvPr>
            <p:cNvSpPr txBox="1"/>
            <p:nvPr/>
          </p:nvSpPr>
          <p:spPr>
            <a:xfrm>
              <a:off x="762856" y="243600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41" name="TextBox 45">
            <a:extLst>
              <a:ext uri="{FF2B5EF4-FFF2-40B4-BE49-F238E27FC236}">
                <a16:creationId xmlns:a16="http://schemas.microsoft.com/office/drawing/2014/main" id="{85D67560-75D8-8F94-813D-44F9DF7A36F8}"/>
              </a:ext>
            </a:extLst>
          </p:cNvPr>
          <p:cNvSpPr txBox="1"/>
          <p:nvPr/>
        </p:nvSpPr>
        <p:spPr>
          <a:xfrm>
            <a:off x="7675098" y="3415155"/>
            <a:ext cx="9528"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2" name="TextBox 46">
            <a:extLst>
              <a:ext uri="{FF2B5EF4-FFF2-40B4-BE49-F238E27FC236}">
                <a16:creationId xmlns:a16="http://schemas.microsoft.com/office/drawing/2014/main" id="{C0E5419B-DA06-C52B-340E-E669075A5FC3}"/>
              </a:ext>
            </a:extLst>
          </p:cNvPr>
          <p:cNvSpPr txBox="1"/>
          <p:nvPr/>
        </p:nvSpPr>
        <p:spPr>
          <a:xfrm>
            <a:off x="762856" y="2961695"/>
            <a:ext cx="8892210" cy="111823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940"/>
              </a:lnSpc>
              <a:spcBef>
                <a:spcPts val="0"/>
              </a:spcBef>
              <a:spcAft>
                <a:spcPts val="0"/>
              </a:spcAft>
              <a:buNone/>
              <a:tabLst/>
              <a:defRPr sz="1800" b="0" i="0" u="none" strike="noStrike" kern="0" cap="none" spc="0" baseline="0">
                <a:solidFill>
                  <a:srgbClr val="000000"/>
                </a:solidFill>
                <a:uFillTx/>
              </a:defRPr>
            </a:pPr>
            <a:r>
              <a:rPr lang="en-US" sz="2100" b="0" i="0" u="none" strike="noStrike" kern="1200" cap="none" spc="0" baseline="0">
                <a:solidFill>
                  <a:srgbClr val="FFFFFF"/>
                </a:solidFill>
                <a:uFillTx/>
                <a:latin typeface="Poppins Italics"/>
              </a:rPr>
              <a:t>Retail is a huge and important sector across the region, and is also changing rapidly, as more customers switch to online and digital shopping, creating exciting new opportunities.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38">
    <p:bg>
      <p:bgPr>
        <a:solidFill>
          <a:srgbClr val="008037"/>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A4A719AF-6300-F8C2-DF91-B3594BC23F30}"/>
              </a:ext>
            </a:extLst>
          </p:cNvPr>
          <p:cNvPicPr>
            <a:picLocks noChangeAspect="1"/>
          </p:cNvPicPr>
          <p:nvPr/>
        </p:nvPicPr>
        <p:blipFill>
          <a:blip r:embed="rId2">
            <a:extLst>
              <a:ext uri="{96DAC541-7B7A-43D3-8B79-37D633B846F1}">
                <asvg:svgBlip xmlns:asvg="http://schemas.microsoft.com/office/drawing/2016/SVG/main" r:embed="rId3"/>
              </a:ext>
            </a:extLst>
          </a:blip>
          <a:srcRect/>
          <a:stretch>
            <a:fillRect/>
          </a:stretch>
        </p:blipFill>
        <p:spPr>
          <a:xfrm>
            <a:off x="789282" y="213969"/>
            <a:ext cx="5601266" cy="814730"/>
          </a:xfrm>
          <a:prstGeom prst="rect">
            <a:avLst/>
          </a:prstGeom>
          <a:noFill/>
          <a:ln cap="flat">
            <a:noFill/>
          </a:ln>
        </p:spPr>
      </p:pic>
      <p:pic>
        <p:nvPicPr>
          <p:cNvPr id="3" name="Picture 3">
            <a:extLst>
              <a:ext uri="{FF2B5EF4-FFF2-40B4-BE49-F238E27FC236}">
                <a16:creationId xmlns:a16="http://schemas.microsoft.com/office/drawing/2014/main" id="{7FC473D4-D27C-80AA-574F-BEA9287C7383}"/>
              </a:ext>
            </a:extLst>
          </p:cNvPr>
          <p:cNvPicPr>
            <a:picLocks noChangeAspect="1"/>
          </p:cNvPicPr>
          <p:nvPr/>
        </p:nvPicPr>
        <p:blipFill>
          <a:blip r:embed="rId4"/>
          <a:srcRect/>
          <a:stretch>
            <a:fillRect/>
          </a:stretch>
        </p:blipFill>
        <p:spPr>
          <a:xfrm>
            <a:off x="14697078" y="658175"/>
            <a:ext cx="2900357" cy="2900357"/>
          </a:xfrm>
          <a:prstGeom prst="rect">
            <a:avLst/>
          </a:prstGeom>
          <a:noFill/>
          <a:ln cap="flat">
            <a:noFill/>
          </a:ln>
        </p:spPr>
      </p:pic>
      <p:pic>
        <p:nvPicPr>
          <p:cNvPr id="4" name="Picture 4">
            <a:extLst>
              <a:ext uri="{FF2B5EF4-FFF2-40B4-BE49-F238E27FC236}">
                <a16:creationId xmlns:a16="http://schemas.microsoft.com/office/drawing/2014/main" id="{063A4E75-1131-526D-2184-741D82B63996}"/>
              </a:ext>
            </a:extLst>
          </p:cNvPr>
          <p:cNvPicPr>
            <a:picLocks noChangeAspect="1"/>
          </p:cNvPicPr>
          <p:nvPr/>
        </p:nvPicPr>
        <p:blipFill>
          <a:blip r:embed="rId5"/>
          <a:srcRect/>
          <a:stretch>
            <a:fillRect/>
          </a:stretch>
        </p:blipFill>
        <p:spPr>
          <a:xfrm>
            <a:off x="14773156" y="5809155"/>
            <a:ext cx="2748201" cy="2748201"/>
          </a:xfrm>
          <a:prstGeom prst="rect">
            <a:avLst/>
          </a:prstGeom>
          <a:noFill/>
          <a:ln cap="flat">
            <a:noFill/>
          </a:ln>
        </p:spPr>
      </p:pic>
      <p:sp>
        <p:nvSpPr>
          <p:cNvPr id="5" name="TextBox 5">
            <a:extLst>
              <a:ext uri="{FF2B5EF4-FFF2-40B4-BE49-F238E27FC236}">
                <a16:creationId xmlns:a16="http://schemas.microsoft.com/office/drawing/2014/main" id="{0776F044-0265-E1FE-0BF3-C21C86DD23F0}"/>
              </a:ext>
            </a:extLst>
          </p:cNvPr>
          <p:cNvSpPr txBox="1"/>
          <p:nvPr/>
        </p:nvSpPr>
        <p:spPr>
          <a:xfrm>
            <a:off x="1028700" y="2697013"/>
            <a:ext cx="12512347" cy="15972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1885"/>
              </a:lnSpc>
              <a:spcBef>
                <a:spcPts val="0"/>
              </a:spcBef>
              <a:spcAft>
                <a:spcPts val="0"/>
              </a:spcAft>
              <a:buNone/>
              <a:tabLst/>
              <a:defRPr sz="1800" b="0" i="0" u="none" strike="noStrike" kern="0" cap="none" spc="0" baseline="0">
                <a:solidFill>
                  <a:srgbClr val="000000"/>
                </a:solidFill>
                <a:uFillTx/>
              </a:defRPr>
            </a:pPr>
            <a:r>
              <a:rPr lang="en-US" sz="11883" b="0" i="0" u="none" strike="noStrike" kern="1200" cap="none" spc="0" baseline="0">
                <a:solidFill>
                  <a:srgbClr val="FFFFFF"/>
                </a:solidFill>
                <a:uFillTx/>
                <a:latin typeface="Bebas Neue Bold"/>
              </a:rPr>
              <a:t>HOTEL CHOCOLAT</a:t>
            </a:r>
          </a:p>
        </p:txBody>
      </p:sp>
      <p:sp>
        <p:nvSpPr>
          <p:cNvPr id="6" name="TextBox 6">
            <a:extLst>
              <a:ext uri="{FF2B5EF4-FFF2-40B4-BE49-F238E27FC236}">
                <a16:creationId xmlns:a16="http://schemas.microsoft.com/office/drawing/2014/main" id="{53A6EEBD-5867-B270-59DA-AD3B626BA7E9}"/>
              </a:ext>
            </a:extLst>
          </p:cNvPr>
          <p:cNvSpPr txBox="1"/>
          <p:nvPr/>
        </p:nvSpPr>
        <p:spPr>
          <a:xfrm>
            <a:off x="1078873" y="4195056"/>
            <a:ext cx="13288819" cy="5344732"/>
          </a:xfrm>
          <a:prstGeom prst="rect">
            <a:avLst/>
          </a:prstGeom>
          <a:noFill/>
          <a:ln cap="flat">
            <a:noFill/>
          </a:ln>
        </p:spPr>
        <p:txBody>
          <a:bodyPr vert="horz" wrap="square" lIns="0" tIns="0" rIns="0" bIns="0" anchor="t" anchorCtr="0" compatLnSpc="1">
            <a:spAutoFit/>
          </a:bodyPr>
          <a:lstStyle/>
          <a:p>
            <a:pPr marL="560700" marR="0" lvl="1" indent="-280035" algn="l" defTabSz="914400" rtl="0" fontAlgn="auto" hangingPunct="1">
              <a:lnSpc>
                <a:spcPts val="41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550" b="0" i="0" u="none" strike="noStrike" kern="1200" cap="none" spc="0" baseline="0">
                <a:solidFill>
                  <a:srgbClr val="FFFFFF"/>
                </a:solidFill>
                <a:uFillTx/>
                <a:latin typeface="Poppins"/>
              </a:rPr>
              <a:t>Hotel Chocolat is a British chocolate manufacturer, selling chocolate and cocoa products, online, in store and in cafés.</a:t>
            </a:r>
            <a:endParaRPr lang="en-US" sz="2550" b="0" i="0" u="none" strike="noStrike" kern="1200" cap="none" spc="0" baseline="0">
              <a:solidFill>
                <a:srgbClr val="FFFFFF"/>
              </a:solidFill>
              <a:uFillTx/>
              <a:latin typeface="Poppins"/>
              <a:cs typeface="Poppins"/>
            </a:endParaRPr>
          </a:p>
          <a:p>
            <a:pPr marL="0" marR="0" lvl="0" indent="0" algn="l" defTabSz="914400" rtl="0" fontAlgn="auto" hangingPunct="1">
              <a:lnSpc>
                <a:spcPts val="4160"/>
              </a:lnSpc>
              <a:spcBef>
                <a:spcPts val="0"/>
              </a:spcBef>
              <a:spcAft>
                <a:spcPts val="0"/>
              </a:spcAft>
              <a:buNone/>
              <a:tabLst/>
              <a:defRPr sz="1800" b="0" i="0" u="none" strike="noStrike" kern="0" cap="none" spc="0" baseline="0">
                <a:solidFill>
                  <a:srgbClr val="000000"/>
                </a:solidFill>
                <a:uFillTx/>
              </a:defRPr>
            </a:pPr>
            <a:endParaRPr lang="en-US" sz="2599" b="0" i="0" u="none" strike="noStrike" kern="1200" cap="none" spc="0" baseline="0">
              <a:solidFill>
                <a:srgbClr val="FFFFFF"/>
              </a:solidFill>
              <a:uFillTx/>
              <a:latin typeface="Poppins"/>
            </a:endParaRPr>
          </a:p>
          <a:p>
            <a:pPr marL="560700" marR="0" lvl="1" indent="-280035" algn="l" defTabSz="914400" rtl="0" fontAlgn="auto" hangingPunct="1">
              <a:lnSpc>
                <a:spcPts val="41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550" b="0" i="0" u="none" strike="noStrike" kern="1200" cap="none" spc="0" baseline="0">
                <a:solidFill>
                  <a:srgbClr val="FFFFFF"/>
                </a:solidFill>
                <a:uFillTx/>
                <a:latin typeface="Poppins"/>
              </a:rPr>
              <a:t>Hotel Chocolat has a factory outlet in </a:t>
            </a:r>
            <a:r>
              <a:rPr lang="en-US" sz="2550" b="0" i="0" u="none" strike="noStrike" kern="1200" cap="none" spc="0" baseline="0">
                <a:solidFill>
                  <a:srgbClr val="FFFFFF"/>
                </a:solidFill>
                <a:uFillTx/>
                <a:latin typeface="Poppins Bold"/>
              </a:rPr>
              <a:t>Huntingdonshire</a:t>
            </a:r>
            <a:r>
              <a:rPr lang="en-US" sz="2550" b="0" i="0" u="none" strike="noStrike" kern="1200" cap="none" spc="0" baseline="0">
                <a:solidFill>
                  <a:srgbClr val="FFFFFF"/>
                </a:solidFill>
                <a:uFillTx/>
                <a:latin typeface="Poppins"/>
              </a:rPr>
              <a:t>, so there are customer facing retail opportunities in the shop and café, but also opportunities in the factory, including in packing, manufacturing and digital.</a:t>
            </a:r>
            <a:endParaRPr lang="en-US" sz="2550" b="0" i="0" u="none" strike="noStrike" kern="1200" cap="none" spc="0" baseline="0">
              <a:solidFill>
                <a:srgbClr val="FFFFFF"/>
              </a:solidFill>
              <a:uFillTx/>
              <a:latin typeface="Poppins"/>
              <a:cs typeface="Poppins"/>
            </a:endParaRPr>
          </a:p>
          <a:p>
            <a:pPr marL="0" marR="0" lvl="0" indent="0" algn="l" defTabSz="914400" rtl="0" fontAlgn="auto" hangingPunct="1">
              <a:lnSpc>
                <a:spcPts val="4160"/>
              </a:lnSpc>
              <a:spcBef>
                <a:spcPts val="0"/>
              </a:spcBef>
              <a:spcAft>
                <a:spcPts val="0"/>
              </a:spcAft>
              <a:buNone/>
              <a:tabLst/>
              <a:defRPr sz="1800" b="0" i="0" u="none" strike="noStrike" kern="0" cap="none" spc="0" baseline="0">
                <a:solidFill>
                  <a:srgbClr val="000000"/>
                </a:solidFill>
                <a:uFillTx/>
              </a:defRPr>
            </a:pPr>
            <a:endParaRPr lang="en-US" sz="2599" b="0" i="0" u="none" strike="noStrike" kern="1200" cap="none" spc="0" baseline="0">
              <a:solidFill>
                <a:srgbClr val="FFFFFF"/>
              </a:solidFill>
              <a:uFillTx/>
              <a:latin typeface="Poppins"/>
            </a:endParaRPr>
          </a:p>
          <a:p>
            <a:pPr marL="560700" marR="0" lvl="1" indent="-280035" algn="l" defTabSz="914400" rtl="0" fontAlgn="auto" hangingPunct="1">
              <a:lnSpc>
                <a:spcPts val="41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550" b="0" i="0" u="none" strike="noStrike" kern="1200" cap="none" spc="0" baseline="0">
                <a:solidFill>
                  <a:srgbClr val="FFFFFF"/>
                </a:solidFill>
                <a:uFillTx/>
                <a:latin typeface="Poppins"/>
              </a:rPr>
              <a:t>The required skills and qualifications vary depending on the job, with retail roles requiring GCSEs, with some more technical roles requiring specific qualifications including A Levels or T Levels, or specific on the job training.</a:t>
            </a:r>
            <a:endParaRPr lang="en-US" sz="2550" b="0" i="0" u="none" strike="noStrike" kern="1200" cap="none" spc="0" baseline="0">
              <a:solidFill>
                <a:srgbClr val="FFFFFF"/>
              </a:solidFill>
              <a:uFillTx/>
              <a:latin typeface="Poppins"/>
              <a:cs typeface="Poppins"/>
            </a:endParaRPr>
          </a:p>
        </p:txBody>
      </p:sp>
      <p:sp>
        <p:nvSpPr>
          <p:cNvPr id="7" name="TextBox 7">
            <a:extLst>
              <a:ext uri="{FF2B5EF4-FFF2-40B4-BE49-F238E27FC236}">
                <a16:creationId xmlns:a16="http://schemas.microsoft.com/office/drawing/2014/main" id="{E1D2400C-9770-8209-E245-B59898700384}"/>
              </a:ext>
            </a:extLst>
          </p:cNvPr>
          <p:cNvSpPr txBox="1"/>
          <p:nvPr/>
        </p:nvSpPr>
        <p:spPr>
          <a:xfrm>
            <a:off x="1028700" y="1527861"/>
            <a:ext cx="4537874" cy="120887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8970"/>
              </a:lnSpc>
              <a:spcBef>
                <a:spcPts val="0"/>
              </a:spcBef>
              <a:spcAft>
                <a:spcPts val="0"/>
              </a:spcAft>
              <a:buNone/>
              <a:tabLst/>
              <a:defRPr sz="1800" b="0" i="0" u="none" strike="noStrike" kern="0" cap="none" spc="0" baseline="0">
                <a:solidFill>
                  <a:srgbClr val="000000"/>
                </a:solidFill>
                <a:uFillTx/>
              </a:defRPr>
            </a:pPr>
            <a:r>
              <a:rPr lang="en-US" sz="8968" b="0" i="0" u="none" strike="noStrike" kern="1200" cap="none" spc="0" baseline="0">
                <a:solidFill>
                  <a:srgbClr val="D8B448"/>
                </a:solidFill>
                <a:uFillTx/>
                <a:latin typeface="Bebas Neue Bold"/>
              </a:rPr>
              <a:t>working at</a:t>
            </a:r>
          </a:p>
        </p:txBody>
      </p:sp>
      <p:sp>
        <p:nvSpPr>
          <p:cNvPr id="8" name="TextBox 8">
            <a:extLst>
              <a:ext uri="{FF2B5EF4-FFF2-40B4-BE49-F238E27FC236}">
                <a16:creationId xmlns:a16="http://schemas.microsoft.com/office/drawing/2014/main" id="{CE8E4CFC-09BF-85A9-40D2-7FFEC68408D3}"/>
              </a:ext>
            </a:extLst>
          </p:cNvPr>
          <p:cNvSpPr txBox="1"/>
          <p:nvPr/>
        </p:nvSpPr>
        <p:spPr>
          <a:xfrm>
            <a:off x="1267184" y="373376"/>
            <a:ext cx="4645481" cy="6553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480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D8B448"/>
                </a:solidFill>
                <a:uFillTx/>
                <a:latin typeface="Bebas Neue Bold"/>
              </a:rPr>
              <a:t>EMPLOYER PROFILE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FBF3E4"/>
        </a:solidFill>
        <a:effectLst/>
      </p:bgPr>
    </p:bg>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77570A7D-BFD1-B568-436B-3767593060BA}"/>
              </a:ext>
            </a:extLst>
          </p:cNvPr>
          <p:cNvSpPr/>
          <p:nvPr/>
        </p:nvSpPr>
        <p:spPr>
          <a:xfrm>
            <a:off x="11045275" y="-6409"/>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03989E"/>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Freeform 5">
            <a:extLst>
              <a:ext uri="{FF2B5EF4-FFF2-40B4-BE49-F238E27FC236}">
                <a16:creationId xmlns:a16="http://schemas.microsoft.com/office/drawing/2014/main" id="{92D6A354-6BF9-CF39-8DAB-F5D8F60560CF}"/>
              </a:ext>
            </a:extLst>
          </p:cNvPr>
          <p:cNvSpPr/>
          <p:nvPr/>
        </p:nvSpPr>
        <p:spPr>
          <a:xfrm>
            <a:off x="14666564" y="-6409"/>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03989E"/>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6">
            <a:extLst>
              <a:ext uri="{FF2B5EF4-FFF2-40B4-BE49-F238E27FC236}">
                <a16:creationId xmlns:a16="http://schemas.microsoft.com/office/drawing/2014/main" id="{90BC9921-118C-418E-43D9-4E2644A8709B}"/>
              </a:ext>
            </a:extLst>
          </p:cNvPr>
          <p:cNvGrpSpPr/>
          <p:nvPr/>
        </p:nvGrpSpPr>
        <p:grpSpPr>
          <a:xfrm>
            <a:off x="12690226" y="3015727"/>
            <a:ext cx="3995553" cy="4526270"/>
            <a:chOff x="12690226" y="3015727"/>
            <a:chExt cx="3995553" cy="4526270"/>
          </a:xfrm>
        </p:grpSpPr>
        <p:sp>
          <p:nvSpPr>
            <p:cNvPr id="5" name="Freeform 7">
              <a:extLst>
                <a:ext uri="{FF2B5EF4-FFF2-40B4-BE49-F238E27FC236}">
                  <a16:creationId xmlns:a16="http://schemas.microsoft.com/office/drawing/2014/main" id="{8E5585AB-79A3-013E-61DA-CD33A6F579B2}"/>
                </a:ext>
              </a:extLst>
            </p:cNvPr>
            <p:cNvSpPr/>
            <p:nvPr/>
          </p:nvSpPr>
          <p:spPr>
            <a:xfrm>
              <a:off x="13021760" y="3423595"/>
              <a:ext cx="3332466" cy="4118402"/>
            </a:xfrm>
            <a:custGeom>
              <a:avLst/>
              <a:gdLst>
                <a:gd name="f0" fmla="val w"/>
                <a:gd name="f1" fmla="val h"/>
                <a:gd name="f2" fmla="val 0"/>
                <a:gd name="f3" fmla="val 550803"/>
                <a:gd name="f4" fmla="val 769416"/>
                <a:gd name="f5" fmla="val 275402"/>
                <a:gd name="f6" fmla="val 440080"/>
                <a:gd name="f7" fmla="val 56075"/>
                <a:gd name="f8" fmla="val 550804"/>
                <a:gd name="f9" fmla="val 210745"/>
                <a:gd name="f10" fmla="val 384708"/>
                <a:gd name="f11" fmla="val 558671"/>
                <a:gd name="f12" fmla="val 713341"/>
                <a:gd name="f13" fmla="val 110724"/>
                <a:gd name="f14" fmla="*/ f0 1 550803"/>
                <a:gd name="f15" fmla="*/ f1 1 769416"/>
                <a:gd name="f16" fmla="+- f4 0 f2"/>
                <a:gd name="f17" fmla="+- f3 0 f2"/>
                <a:gd name="f18" fmla="*/ f17 1 550803"/>
                <a:gd name="f19" fmla="*/ f16 1 76941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550803" h="769416">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03989E"/>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8">
              <a:extLst>
                <a:ext uri="{FF2B5EF4-FFF2-40B4-BE49-F238E27FC236}">
                  <a16:creationId xmlns:a16="http://schemas.microsoft.com/office/drawing/2014/main" id="{C8C78B72-AB0E-C3FA-C9DC-F4DF6D032373}"/>
                </a:ext>
              </a:extLst>
            </p:cNvPr>
            <p:cNvSpPr txBox="1"/>
            <p:nvPr/>
          </p:nvSpPr>
          <p:spPr>
            <a:xfrm>
              <a:off x="12690226" y="3015727"/>
              <a:ext cx="3995553" cy="4350614"/>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FFFFFF"/>
                  </a:solidFill>
                  <a:uFillTx/>
                  <a:latin typeface="Poppins Bold"/>
                </a:rPr>
                <a:t>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Patience</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Empathy</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Creativity</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Communication 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Enthusiasm</a:t>
              </a:r>
            </a:p>
          </p:txBody>
        </p:sp>
      </p:grpSp>
      <p:grpSp>
        <p:nvGrpSpPr>
          <p:cNvPr id="7" name="Group 9">
            <a:extLst>
              <a:ext uri="{FF2B5EF4-FFF2-40B4-BE49-F238E27FC236}">
                <a16:creationId xmlns:a16="http://schemas.microsoft.com/office/drawing/2014/main" id="{995EC436-1BFD-E102-002C-D13BB36640FF}"/>
              </a:ext>
            </a:extLst>
          </p:cNvPr>
          <p:cNvGrpSpPr/>
          <p:nvPr/>
        </p:nvGrpSpPr>
        <p:grpSpPr>
          <a:xfrm>
            <a:off x="688890" y="907167"/>
            <a:ext cx="9040142" cy="3520083"/>
            <a:chOff x="688890" y="907167"/>
            <a:chExt cx="9040142" cy="3520083"/>
          </a:xfrm>
        </p:grpSpPr>
        <p:sp>
          <p:nvSpPr>
            <p:cNvPr id="8" name="Freeform 10">
              <a:extLst>
                <a:ext uri="{FF2B5EF4-FFF2-40B4-BE49-F238E27FC236}">
                  <a16:creationId xmlns:a16="http://schemas.microsoft.com/office/drawing/2014/main" id="{BFB84202-4E54-5505-6E26-C5A2065EC02D}"/>
                </a:ext>
              </a:extLst>
            </p:cNvPr>
            <p:cNvSpPr/>
            <p:nvPr/>
          </p:nvSpPr>
          <p:spPr>
            <a:xfrm>
              <a:off x="688890" y="1341150"/>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03989E"/>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TextBox 11">
              <a:extLst>
                <a:ext uri="{FF2B5EF4-FFF2-40B4-BE49-F238E27FC236}">
                  <a16:creationId xmlns:a16="http://schemas.microsoft.com/office/drawing/2014/main" id="{51157DFD-0286-3E37-0CB7-458A8B63691D}"/>
                </a:ext>
              </a:extLst>
            </p:cNvPr>
            <p:cNvSpPr txBox="1"/>
            <p:nvPr/>
          </p:nvSpPr>
          <p:spPr>
            <a:xfrm>
              <a:off x="688890" y="90716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0" name="Freeform 13">
            <a:extLst>
              <a:ext uri="{FF2B5EF4-FFF2-40B4-BE49-F238E27FC236}">
                <a16:creationId xmlns:a16="http://schemas.microsoft.com/office/drawing/2014/main" id="{ADDF476C-A974-F835-48BB-D40812196EFA}"/>
              </a:ext>
            </a:extLst>
          </p:cNvPr>
          <p:cNvSpPr/>
          <p:nvPr/>
        </p:nvSpPr>
        <p:spPr>
          <a:xfrm>
            <a:off x="868689" y="4487427"/>
            <a:ext cx="5441384" cy="2932243"/>
          </a:xfrm>
          <a:custGeom>
            <a:avLst/>
            <a:gdLst>
              <a:gd name="f0" fmla="val w"/>
              <a:gd name="f1" fmla="val h"/>
              <a:gd name="f2" fmla="val 0"/>
              <a:gd name="f3" fmla="val 6586034"/>
              <a:gd name="f4" fmla="val 3549068"/>
              <a:gd name="f5" fmla="val 279400"/>
              <a:gd name="f6" fmla="val 6507293"/>
              <a:gd name="f7" fmla="val 3470328"/>
              <a:gd name="f8" fmla="val 78740"/>
              <a:gd name="f9" fmla="*/ f0 1 6586034"/>
              <a:gd name="f10" fmla="*/ f1 1 3549068"/>
              <a:gd name="f11" fmla="+- f4 0 f2"/>
              <a:gd name="f12" fmla="+- f3 0 f2"/>
              <a:gd name="f13" fmla="*/ f12 1 6586034"/>
              <a:gd name="f14" fmla="*/ f11 1 3549068"/>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586034" h="3549068">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03989E"/>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5">
            <a:extLst>
              <a:ext uri="{FF2B5EF4-FFF2-40B4-BE49-F238E27FC236}">
                <a16:creationId xmlns:a16="http://schemas.microsoft.com/office/drawing/2014/main" id="{7052204A-01D8-17C7-D784-84D79B42E35D}"/>
              </a:ext>
            </a:extLst>
          </p:cNvPr>
          <p:cNvSpPr/>
          <p:nvPr/>
        </p:nvSpPr>
        <p:spPr>
          <a:xfrm>
            <a:off x="6553687" y="4506483"/>
            <a:ext cx="5767184" cy="2913186"/>
          </a:xfrm>
          <a:custGeom>
            <a:avLst/>
            <a:gdLst>
              <a:gd name="f0" fmla="val w"/>
              <a:gd name="f1" fmla="val h"/>
              <a:gd name="f2" fmla="val 0"/>
              <a:gd name="f3" fmla="val 6980370"/>
              <a:gd name="f4" fmla="val 3526010"/>
              <a:gd name="f5" fmla="val 279400"/>
              <a:gd name="f6" fmla="val 6901630"/>
              <a:gd name="f7" fmla="val 3447271"/>
              <a:gd name="f8" fmla="val 78740"/>
              <a:gd name="f9" fmla="*/ f0 1 6980370"/>
              <a:gd name="f10" fmla="*/ f1 1 3526010"/>
              <a:gd name="f11" fmla="+- f4 0 f2"/>
              <a:gd name="f12" fmla="+- f3 0 f2"/>
              <a:gd name="f13" fmla="*/ f12 1 6980370"/>
              <a:gd name="f14" fmla="*/ f11 1 3526010"/>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980370" h="3526010">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03989E"/>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12" name="Group 16">
            <a:extLst>
              <a:ext uri="{FF2B5EF4-FFF2-40B4-BE49-F238E27FC236}">
                <a16:creationId xmlns:a16="http://schemas.microsoft.com/office/drawing/2014/main" id="{F254B731-EC1E-BB9F-F6B0-7E4174594CA9}"/>
              </a:ext>
            </a:extLst>
          </p:cNvPr>
          <p:cNvGrpSpPr/>
          <p:nvPr/>
        </p:nvGrpSpPr>
        <p:grpSpPr>
          <a:xfrm>
            <a:off x="3297637" y="7047582"/>
            <a:ext cx="11616226" cy="2335286"/>
            <a:chOff x="3297637" y="7047582"/>
            <a:chExt cx="11616226" cy="2335286"/>
          </a:xfrm>
        </p:grpSpPr>
        <p:sp>
          <p:nvSpPr>
            <p:cNvPr id="13" name="Freeform 17">
              <a:extLst>
                <a:ext uri="{FF2B5EF4-FFF2-40B4-BE49-F238E27FC236}">
                  <a16:creationId xmlns:a16="http://schemas.microsoft.com/office/drawing/2014/main" id="{8706E97D-4B38-A942-8D0B-C544E94CD792}"/>
                </a:ext>
              </a:extLst>
            </p:cNvPr>
            <p:cNvSpPr/>
            <p:nvPr/>
          </p:nvSpPr>
          <p:spPr>
            <a:xfrm>
              <a:off x="3297637" y="7047582"/>
              <a:ext cx="11616226" cy="2335286"/>
            </a:xfrm>
            <a:custGeom>
              <a:avLst/>
              <a:gdLst>
                <a:gd name="f0" fmla="val w"/>
                <a:gd name="f1" fmla="val h"/>
                <a:gd name="f2" fmla="val 0"/>
                <a:gd name="f3" fmla="val 3059417"/>
                <a:gd name="f4" fmla="val 615055"/>
                <a:gd name="f5" fmla="val 307527"/>
                <a:gd name="f6" fmla="val 2653017"/>
                <a:gd name="f7" fmla="val 203200"/>
                <a:gd name="f8" fmla="val 411855"/>
                <a:gd name="f9" fmla="*/ f0 1 3059417"/>
                <a:gd name="f10" fmla="*/ f1 1 615055"/>
                <a:gd name="f11" fmla="+- f4 0 f2"/>
                <a:gd name="f12" fmla="+- f3 0 f2"/>
                <a:gd name="f13" fmla="*/ f12 1 3059417"/>
                <a:gd name="f14" fmla="*/ f11 1 615055"/>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059417" h="615055">
                  <a:moveTo>
                    <a:pt x="f3" y="f5"/>
                  </a:moveTo>
                  <a:lnTo>
                    <a:pt x="f6" y="f2"/>
                  </a:lnTo>
                  <a:lnTo>
                    <a:pt x="f6" y="f7"/>
                  </a:lnTo>
                  <a:lnTo>
                    <a:pt x="f2" y="f7"/>
                  </a:lnTo>
                  <a:lnTo>
                    <a:pt x="f2" y="f8"/>
                  </a:lnTo>
                  <a:lnTo>
                    <a:pt x="f6" y="f8"/>
                  </a:lnTo>
                  <a:lnTo>
                    <a:pt x="f6" y="f4"/>
                  </a:lnTo>
                  <a:lnTo>
                    <a:pt x="f3" y="f5"/>
                  </a:lnTo>
                  <a:close/>
                </a:path>
              </a:pathLst>
            </a:custGeom>
            <a:solidFill>
              <a:srgbClr val="03989E"/>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TextBox 18">
              <a:extLst>
                <a:ext uri="{FF2B5EF4-FFF2-40B4-BE49-F238E27FC236}">
                  <a16:creationId xmlns:a16="http://schemas.microsoft.com/office/drawing/2014/main" id="{A4DDBD4A-597E-0676-0597-51F5FA7C9F03}"/>
                </a:ext>
              </a:extLst>
            </p:cNvPr>
            <p:cNvSpPr txBox="1"/>
            <p:nvPr/>
          </p:nvSpPr>
          <p:spPr>
            <a:xfrm>
              <a:off x="3297637" y="7385133"/>
              <a:ext cx="2700342" cy="197703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pic>
        <p:nvPicPr>
          <p:cNvPr id="15" name="Picture 19">
            <a:extLst>
              <a:ext uri="{FF2B5EF4-FFF2-40B4-BE49-F238E27FC236}">
                <a16:creationId xmlns:a16="http://schemas.microsoft.com/office/drawing/2014/main" id="{4BC04AC1-887A-E90F-55F1-69779752E86B}"/>
              </a:ext>
            </a:extLst>
          </p:cNvPr>
          <p:cNvPicPr>
            <a:picLocks noChangeAspect="1"/>
          </p:cNvPicPr>
          <p:nvPr/>
        </p:nvPicPr>
        <p:blipFill>
          <a:blip r:embed="rId2"/>
          <a:srcRect/>
          <a:stretch>
            <a:fillRect/>
          </a:stretch>
        </p:blipFill>
        <p:spPr>
          <a:xfrm>
            <a:off x="4504590" y="7863044"/>
            <a:ext cx="704371" cy="704371"/>
          </a:xfrm>
          <a:prstGeom prst="rect">
            <a:avLst/>
          </a:prstGeom>
          <a:noFill/>
          <a:ln cap="flat">
            <a:noFill/>
          </a:ln>
        </p:spPr>
      </p:pic>
      <p:pic>
        <p:nvPicPr>
          <p:cNvPr id="16" name="Picture 20">
            <a:extLst>
              <a:ext uri="{FF2B5EF4-FFF2-40B4-BE49-F238E27FC236}">
                <a16:creationId xmlns:a16="http://schemas.microsoft.com/office/drawing/2014/main" id="{B24DCE1F-A0C5-F266-E516-280D74B51449}"/>
              </a:ext>
            </a:extLst>
          </p:cNvPr>
          <p:cNvPicPr>
            <a:picLocks noChangeAspect="1"/>
          </p:cNvPicPr>
          <p:nvPr/>
        </p:nvPicPr>
        <p:blipFill>
          <a:blip r:embed="rId3"/>
          <a:srcRect/>
          <a:stretch>
            <a:fillRect/>
          </a:stretch>
        </p:blipFill>
        <p:spPr>
          <a:xfrm>
            <a:off x="11140244" y="7855253"/>
            <a:ext cx="719952" cy="719952"/>
          </a:xfrm>
          <a:prstGeom prst="rect">
            <a:avLst/>
          </a:prstGeom>
          <a:noFill/>
          <a:ln cap="flat">
            <a:noFill/>
          </a:ln>
        </p:spPr>
      </p:pic>
      <p:pic>
        <p:nvPicPr>
          <p:cNvPr id="17" name="Picture 21">
            <a:extLst>
              <a:ext uri="{FF2B5EF4-FFF2-40B4-BE49-F238E27FC236}">
                <a16:creationId xmlns:a16="http://schemas.microsoft.com/office/drawing/2014/main" id="{95526F24-A7EB-0C59-1867-5FF165E30A84}"/>
              </a:ext>
            </a:extLst>
          </p:cNvPr>
          <p:cNvPicPr>
            <a:picLocks noChangeAspect="1"/>
          </p:cNvPicPr>
          <p:nvPr/>
        </p:nvPicPr>
        <p:blipFill>
          <a:blip r:embed="rId4"/>
          <a:srcRect/>
          <a:stretch>
            <a:fillRect/>
          </a:stretch>
        </p:blipFill>
        <p:spPr>
          <a:xfrm>
            <a:off x="1375312" y="7381713"/>
            <a:ext cx="1447833" cy="1593195"/>
          </a:xfrm>
          <a:prstGeom prst="rect">
            <a:avLst/>
          </a:prstGeom>
          <a:noFill/>
          <a:ln cap="flat">
            <a:noFill/>
          </a:ln>
        </p:spPr>
      </p:pic>
      <p:pic>
        <p:nvPicPr>
          <p:cNvPr id="18" name="Picture 22">
            <a:extLst>
              <a:ext uri="{FF2B5EF4-FFF2-40B4-BE49-F238E27FC236}">
                <a16:creationId xmlns:a16="http://schemas.microsoft.com/office/drawing/2014/main" id="{84115787-E451-82AF-72E8-105A976BB1A5}"/>
              </a:ext>
            </a:extLst>
          </p:cNvPr>
          <p:cNvPicPr>
            <a:picLocks noChangeAspect="1"/>
          </p:cNvPicPr>
          <p:nvPr/>
        </p:nvPicPr>
        <p:blipFill>
          <a:blip r:embed="rId5"/>
          <a:srcRect/>
          <a:stretch>
            <a:fillRect/>
          </a:stretch>
        </p:blipFill>
        <p:spPr>
          <a:xfrm>
            <a:off x="15217627" y="7419670"/>
            <a:ext cx="1400988" cy="1591120"/>
          </a:xfrm>
          <a:prstGeom prst="rect">
            <a:avLst/>
          </a:prstGeom>
          <a:noFill/>
          <a:ln cap="flat">
            <a:noFill/>
          </a:ln>
        </p:spPr>
      </p:pic>
      <p:pic>
        <p:nvPicPr>
          <p:cNvPr id="19" name="Picture 23">
            <a:extLst>
              <a:ext uri="{FF2B5EF4-FFF2-40B4-BE49-F238E27FC236}">
                <a16:creationId xmlns:a16="http://schemas.microsoft.com/office/drawing/2014/main" id="{D6A7F3C1-9D6D-1CE6-5A7D-4B3AA7796A88}"/>
              </a:ext>
            </a:extLst>
          </p:cNvPr>
          <p:cNvPicPr>
            <a:picLocks noChangeAspect="1"/>
          </p:cNvPicPr>
          <p:nvPr/>
        </p:nvPicPr>
        <p:blipFill>
          <a:blip r:embed="rId6"/>
          <a:srcRect/>
          <a:stretch>
            <a:fillRect/>
          </a:stretch>
        </p:blipFill>
        <p:spPr>
          <a:xfrm>
            <a:off x="6587931" y="213649"/>
            <a:ext cx="1022719" cy="1022719"/>
          </a:xfrm>
          <a:prstGeom prst="rect">
            <a:avLst/>
          </a:prstGeom>
          <a:noFill/>
          <a:ln cap="flat">
            <a:noFill/>
          </a:ln>
        </p:spPr>
      </p:pic>
      <p:sp>
        <p:nvSpPr>
          <p:cNvPr id="20" name="TextBox 24">
            <a:extLst>
              <a:ext uri="{FF2B5EF4-FFF2-40B4-BE49-F238E27FC236}">
                <a16:creationId xmlns:a16="http://schemas.microsoft.com/office/drawing/2014/main" id="{25D5E086-319D-51EB-7FD3-71D902ECE06F}"/>
              </a:ext>
            </a:extLst>
          </p:cNvPr>
          <p:cNvSpPr txBox="1"/>
          <p:nvPr/>
        </p:nvSpPr>
        <p:spPr>
          <a:xfrm>
            <a:off x="4056049" y="484851"/>
            <a:ext cx="6967151" cy="770894"/>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5600"/>
              </a:lnSpc>
              <a:spcBef>
                <a:spcPts val="0"/>
              </a:spcBef>
              <a:spcAft>
                <a:spcPts val="0"/>
              </a:spcAft>
              <a:buNone/>
              <a:tabLst/>
              <a:defRPr sz="1800" b="0" i="0" u="none" strike="noStrike" kern="0" cap="none" spc="0" baseline="0">
                <a:solidFill>
                  <a:srgbClr val="000000"/>
                </a:solidFill>
                <a:uFillTx/>
              </a:defRPr>
            </a:pPr>
            <a:r>
              <a:rPr lang="en-US" sz="5600" b="0" i="0" u="none" strike="noStrike" kern="1200" cap="none" spc="0" baseline="0">
                <a:solidFill>
                  <a:srgbClr val="000000"/>
                </a:solidFill>
                <a:uFillTx/>
                <a:latin typeface="Bebas Neue Bold"/>
              </a:rPr>
              <a:t>EDUCATION</a:t>
            </a:r>
          </a:p>
        </p:txBody>
      </p:sp>
      <p:sp>
        <p:nvSpPr>
          <p:cNvPr id="21" name="TextBox 25">
            <a:extLst>
              <a:ext uri="{FF2B5EF4-FFF2-40B4-BE49-F238E27FC236}">
                <a16:creationId xmlns:a16="http://schemas.microsoft.com/office/drawing/2014/main" id="{1F31ADF0-9AEC-B592-CB26-E0A0A36009B1}"/>
              </a:ext>
            </a:extLst>
          </p:cNvPr>
          <p:cNvSpPr txBox="1"/>
          <p:nvPr/>
        </p:nvSpPr>
        <p:spPr>
          <a:xfrm>
            <a:off x="1028700" y="464213"/>
            <a:ext cx="4537874" cy="8769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400"/>
              </a:lnSpc>
              <a:spcBef>
                <a:spcPts val="0"/>
              </a:spcBef>
              <a:spcAft>
                <a:spcPts val="0"/>
              </a:spcAft>
              <a:buNone/>
              <a:tabLst/>
              <a:defRPr sz="1800" b="0" i="0" u="none" strike="noStrike" kern="0" cap="none" spc="0" baseline="0">
                <a:solidFill>
                  <a:srgbClr val="000000"/>
                </a:solidFill>
                <a:uFillTx/>
              </a:defRPr>
            </a:pPr>
            <a:r>
              <a:rPr lang="en-US" sz="6399" b="0" i="0" u="none" strike="noStrike" kern="1200" cap="none" spc="0" baseline="0">
                <a:solidFill>
                  <a:srgbClr val="B91646"/>
                </a:solidFill>
                <a:uFillTx/>
                <a:latin typeface="Bebas Neue Bold"/>
              </a:rPr>
              <a:t>CAREERS IN</a:t>
            </a:r>
          </a:p>
        </p:txBody>
      </p:sp>
      <p:sp>
        <p:nvSpPr>
          <p:cNvPr id="22" name="TextBox 26">
            <a:extLst>
              <a:ext uri="{FF2B5EF4-FFF2-40B4-BE49-F238E27FC236}">
                <a16:creationId xmlns:a16="http://schemas.microsoft.com/office/drawing/2014/main" id="{321D4FF1-38BB-7883-6DB6-640AB707C9E3}"/>
              </a:ext>
            </a:extLst>
          </p:cNvPr>
          <p:cNvSpPr txBox="1"/>
          <p:nvPr/>
        </p:nvSpPr>
        <p:spPr>
          <a:xfrm>
            <a:off x="11032720"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Average Salary:</a:t>
            </a:r>
          </a:p>
        </p:txBody>
      </p:sp>
      <p:sp>
        <p:nvSpPr>
          <p:cNvPr id="23" name="TextBox 27">
            <a:extLst>
              <a:ext uri="{FF2B5EF4-FFF2-40B4-BE49-F238E27FC236}">
                <a16:creationId xmlns:a16="http://schemas.microsoft.com/office/drawing/2014/main" id="{CEAAFB46-688B-73E0-A5B4-7F1EF5268EB3}"/>
              </a:ext>
            </a:extLst>
          </p:cNvPr>
          <p:cNvSpPr txBox="1"/>
          <p:nvPr/>
        </p:nvSpPr>
        <p:spPr>
          <a:xfrm>
            <a:off x="14654156"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Number of Jobs:</a:t>
            </a:r>
          </a:p>
        </p:txBody>
      </p:sp>
      <p:sp>
        <p:nvSpPr>
          <p:cNvPr id="24" name="TextBox 28">
            <a:extLst>
              <a:ext uri="{FF2B5EF4-FFF2-40B4-BE49-F238E27FC236}">
                <a16:creationId xmlns:a16="http://schemas.microsoft.com/office/drawing/2014/main" id="{51AF07C3-496C-BD29-88F4-B97D8549219E}"/>
              </a:ext>
            </a:extLst>
          </p:cNvPr>
          <p:cNvSpPr txBox="1"/>
          <p:nvPr/>
        </p:nvSpPr>
        <p:spPr>
          <a:xfrm>
            <a:off x="7601132" y="1886324"/>
            <a:ext cx="9528"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5" name="TextBox 29">
            <a:extLst>
              <a:ext uri="{FF2B5EF4-FFF2-40B4-BE49-F238E27FC236}">
                <a16:creationId xmlns:a16="http://schemas.microsoft.com/office/drawing/2014/main" id="{4DAA27B0-880B-F1A9-ACA5-1D0DAF005D1C}"/>
              </a:ext>
            </a:extLst>
          </p:cNvPr>
          <p:cNvSpPr txBox="1"/>
          <p:nvPr/>
        </p:nvSpPr>
        <p:spPr>
          <a:xfrm>
            <a:off x="868689" y="1486896"/>
            <a:ext cx="8892210" cy="100520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FFFFFF"/>
                </a:solidFill>
                <a:uFillTx/>
                <a:latin typeface="Poppins Bold Italics"/>
              </a:rPr>
              <a:t>Teaching and the transfer of knowledge to children and young adults</a:t>
            </a:r>
          </a:p>
        </p:txBody>
      </p:sp>
      <p:sp>
        <p:nvSpPr>
          <p:cNvPr id="26" name="TextBox 30">
            <a:extLst>
              <a:ext uri="{FF2B5EF4-FFF2-40B4-BE49-F238E27FC236}">
                <a16:creationId xmlns:a16="http://schemas.microsoft.com/office/drawing/2014/main" id="{6E89C897-F43E-75B2-97A1-51811F63A19C}"/>
              </a:ext>
            </a:extLst>
          </p:cNvPr>
          <p:cNvSpPr txBox="1"/>
          <p:nvPr/>
        </p:nvSpPr>
        <p:spPr>
          <a:xfrm>
            <a:off x="868689" y="4662168"/>
            <a:ext cx="544138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Early Career Opportunities</a:t>
            </a:r>
          </a:p>
        </p:txBody>
      </p:sp>
      <p:sp>
        <p:nvSpPr>
          <p:cNvPr id="27" name="TextBox 31">
            <a:extLst>
              <a:ext uri="{FF2B5EF4-FFF2-40B4-BE49-F238E27FC236}">
                <a16:creationId xmlns:a16="http://schemas.microsoft.com/office/drawing/2014/main" id="{FDEDD5B7-8C39-7B6E-9EB5-5DBFE007E3C0}"/>
              </a:ext>
            </a:extLst>
          </p:cNvPr>
          <p:cNvSpPr txBox="1"/>
          <p:nvPr/>
        </p:nvSpPr>
        <p:spPr>
          <a:xfrm>
            <a:off x="1375312" y="5133971"/>
            <a:ext cx="4406850" cy="2005370"/>
          </a:xfrm>
          <a:prstGeom prst="rect">
            <a:avLst/>
          </a:prstGeom>
          <a:noFill/>
          <a:ln cap="flat">
            <a:noFill/>
          </a:ln>
        </p:spPr>
        <p:txBody>
          <a:bodyPr vert="horz" wrap="square" lIns="0" tIns="0" rIns="0" bIns="0" anchor="t" anchorCtr="0" compatLnSpc="1">
            <a:spAutoFit/>
          </a:bodyPr>
          <a:lstStyle/>
          <a:p>
            <a:pPr marL="436397" marR="0" lvl="1" indent="-218203" algn="l" defTabSz="914400" rtl="0" fontAlgn="auto" hangingPunct="1">
              <a:lnSpc>
                <a:spcPts val="323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021" b="0" i="0" u="none" strike="noStrike" kern="1200" cap="none" spc="0" baseline="0">
                <a:solidFill>
                  <a:srgbClr val="000000"/>
                </a:solidFill>
                <a:uFillTx/>
                <a:latin typeface="Poppins"/>
              </a:rPr>
              <a:t>Trainee Teacher</a:t>
            </a:r>
          </a:p>
          <a:p>
            <a:pPr marL="436397" marR="0" lvl="1" indent="-218203" algn="l" defTabSz="914400" rtl="0" fontAlgn="auto" hangingPunct="1">
              <a:lnSpc>
                <a:spcPts val="323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021" b="0" i="0" u="none" strike="noStrike" kern="1200" cap="none" spc="0" baseline="0">
                <a:solidFill>
                  <a:srgbClr val="000000"/>
                </a:solidFill>
                <a:uFillTx/>
                <a:latin typeface="Poppins"/>
              </a:rPr>
              <a:t>Teaching Assistant</a:t>
            </a:r>
          </a:p>
          <a:p>
            <a:pPr marL="436397" marR="0" lvl="1" indent="-218203" algn="l" defTabSz="914400" rtl="0" fontAlgn="auto" hangingPunct="1">
              <a:lnSpc>
                <a:spcPts val="323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021" b="0" i="0" u="none" strike="noStrike" kern="1200" cap="none" spc="0" baseline="0">
                <a:solidFill>
                  <a:srgbClr val="000000"/>
                </a:solidFill>
                <a:uFillTx/>
                <a:latin typeface="Poppins"/>
              </a:rPr>
              <a:t>Classroom Support Worker</a:t>
            </a:r>
          </a:p>
          <a:p>
            <a:pPr marL="436397" marR="0" lvl="1" indent="-218203" algn="l" defTabSz="914400" rtl="0" fontAlgn="auto" hangingPunct="1">
              <a:lnSpc>
                <a:spcPts val="323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021" b="0" i="0" u="none" strike="noStrike" kern="1200" cap="none" spc="0" baseline="0">
                <a:solidFill>
                  <a:srgbClr val="000000"/>
                </a:solidFill>
                <a:uFillTx/>
                <a:latin typeface="Poppins"/>
              </a:rPr>
              <a:t>Playground Supervisor</a:t>
            </a:r>
          </a:p>
          <a:p>
            <a:pPr marL="436397" marR="0" lvl="1" indent="-218203" algn="l" defTabSz="914400" rtl="0" fontAlgn="auto" hangingPunct="1">
              <a:lnSpc>
                <a:spcPts val="323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021" b="0" i="0" u="none" strike="noStrike" kern="1200" cap="none" spc="0" baseline="0">
                <a:solidFill>
                  <a:srgbClr val="000000"/>
                </a:solidFill>
                <a:uFillTx/>
                <a:latin typeface="Poppins"/>
              </a:rPr>
              <a:t>School Receptionist</a:t>
            </a:r>
          </a:p>
        </p:txBody>
      </p:sp>
      <p:sp>
        <p:nvSpPr>
          <p:cNvPr id="28" name="TextBox 32">
            <a:extLst>
              <a:ext uri="{FF2B5EF4-FFF2-40B4-BE49-F238E27FC236}">
                <a16:creationId xmlns:a16="http://schemas.microsoft.com/office/drawing/2014/main" id="{8B818E07-60C3-0C57-FDBE-EA4B38DE30D9}"/>
              </a:ext>
            </a:extLst>
          </p:cNvPr>
          <p:cNvSpPr txBox="1"/>
          <p:nvPr/>
        </p:nvSpPr>
        <p:spPr>
          <a:xfrm>
            <a:off x="7354802" y="4675482"/>
            <a:ext cx="416495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Essential Qualifications </a:t>
            </a:r>
          </a:p>
        </p:txBody>
      </p:sp>
      <p:sp>
        <p:nvSpPr>
          <p:cNvPr id="29" name="TextBox 33">
            <a:extLst>
              <a:ext uri="{FF2B5EF4-FFF2-40B4-BE49-F238E27FC236}">
                <a16:creationId xmlns:a16="http://schemas.microsoft.com/office/drawing/2014/main" id="{9325A38A-34A1-65DC-F026-7CDC43B0B727}"/>
              </a:ext>
            </a:extLst>
          </p:cNvPr>
          <p:cNvSpPr txBox="1"/>
          <p:nvPr/>
        </p:nvSpPr>
        <p:spPr>
          <a:xfrm>
            <a:off x="6790736" y="5162546"/>
            <a:ext cx="5293077" cy="2058972"/>
          </a:xfrm>
          <a:prstGeom prst="rect">
            <a:avLst/>
          </a:prstGeom>
          <a:noFill/>
          <a:ln cap="flat">
            <a:noFill/>
          </a:ln>
        </p:spPr>
        <p:txBody>
          <a:bodyPr vert="horz" wrap="square" lIns="0" tIns="0" rIns="0" bIns="0" anchor="t" anchorCtr="0" compatLnSpc="1">
            <a:spAutoFit/>
          </a:bodyPr>
          <a:lstStyle/>
          <a:p>
            <a:pPr marL="317150" marR="0" lvl="1" indent="-158575" algn="l" defTabSz="914400" rtl="0" fontAlgn="auto" hangingPunct="1">
              <a:lnSpc>
                <a:spcPts val="235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68" b="0" i="0" u="none" strike="noStrike" kern="1200" cap="none" spc="0" baseline="0">
                <a:solidFill>
                  <a:srgbClr val="000000"/>
                </a:solidFill>
                <a:uFillTx/>
                <a:latin typeface="Poppins"/>
              </a:rPr>
              <a:t>To become a Teacher a degree level qualification is required, as well as a teacher training PGCE, whereas Support Workers may require Education and Childcare qualifications such as T Levels.</a:t>
            </a:r>
          </a:p>
          <a:p>
            <a:pPr marL="317150" marR="0" lvl="1" indent="-158575" algn="l" defTabSz="914400" rtl="0" fontAlgn="auto" hangingPunct="1">
              <a:lnSpc>
                <a:spcPts val="235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468" b="0" i="0" u="none" strike="noStrike" kern="1200" cap="none" spc="0" baseline="0">
                <a:solidFill>
                  <a:srgbClr val="000000"/>
                </a:solidFill>
                <a:uFillTx/>
                <a:latin typeface="Poppins"/>
              </a:rPr>
              <a:t>To become a Teaching Assistant, GCSEs English and Maths are needed, and a qualification in childcare or nursery work can be an advantage.</a:t>
            </a:r>
          </a:p>
        </p:txBody>
      </p:sp>
      <p:sp>
        <p:nvSpPr>
          <p:cNvPr id="30" name="TextBox 34">
            <a:extLst>
              <a:ext uri="{FF2B5EF4-FFF2-40B4-BE49-F238E27FC236}">
                <a16:creationId xmlns:a16="http://schemas.microsoft.com/office/drawing/2014/main" id="{FFA9AD64-1283-C2D6-7430-09A8EE5F456E}"/>
              </a:ext>
            </a:extLst>
          </p:cNvPr>
          <p:cNvSpPr txBox="1"/>
          <p:nvPr/>
        </p:nvSpPr>
        <p:spPr>
          <a:xfrm>
            <a:off x="14666564"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48,400</a:t>
            </a:r>
          </a:p>
        </p:txBody>
      </p:sp>
      <p:sp>
        <p:nvSpPr>
          <p:cNvPr id="31" name="TextBox 35">
            <a:extLst>
              <a:ext uri="{FF2B5EF4-FFF2-40B4-BE49-F238E27FC236}">
                <a16:creationId xmlns:a16="http://schemas.microsoft.com/office/drawing/2014/main" id="{C666ABDB-195D-CA26-B168-03434382A392}"/>
              </a:ext>
            </a:extLst>
          </p:cNvPr>
          <p:cNvSpPr txBox="1"/>
          <p:nvPr/>
        </p:nvSpPr>
        <p:spPr>
          <a:xfrm>
            <a:off x="11064047"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£30,800</a:t>
            </a:r>
          </a:p>
        </p:txBody>
      </p:sp>
      <p:sp>
        <p:nvSpPr>
          <p:cNvPr id="32" name="TextBox 36">
            <a:extLst>
              <a:ext uri="{FF2B5EF4-FFF2-40B4-BE49-F238E27FC236}">
                <a16:creationId xmlns:a16="http://schemas.microsoft.com/office/drawing/2014/main" id="{2363A59E-C03C-750C-EDE7-238AA42DA346}"/>
              </a:ext>
            </a:extLst>
          </p:cNvPr>
          <p:cNvSpPr txBox="1"/>
          <p:nvPr/>
        </p:nvSpPr>
        <p:spPr>
          <a:xfrm>
            <a:off x="3505928" y="8816653"/>
            <a:ext cx="2624346" cy="13881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A Levels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the subjects you want to teach</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Or T Levels in Education and Childcare</a:t>
            </a:r>
          </a:p>
        </p:txBody>
      </p:sp>
      <p:sp>
        <p:nvSpPr>
          <p:cNvPr id="33" name="TextBox 37">
            <a:extLst>
              <a:ext uri="{FF2B5EF4-FFF2-40B4-BE49-F238E27FC236}">
                <a16:creationId xmlns:a16="http://schemas.microsoft.com/office/drawing/2014/main" id="{DCA14F62-AA0C-6D08-853B-BCFD76CF937D}"/>
              </a:ext>
            </a:extLst>
          </p:cNvPr>
          <p:cNvSpPr txBox="1"/>
          <p:nvPr/>
        </p:nvSpPr>
        <p:spPr>
          <a:xfrm>
            <a:off x="6553687" y="8816653"/>
            <a:ext cx="3416088"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Degree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the subject you want to teach Or Education or childcare qualification</a:t>
            </a:r>
          </a:p>
        </p:txBody>
      </p:sp>
      <p:sp>
        <p:nvSpPr>
          <p:cNvPr id="34" name="TextBox 38">
            <a:extLst>
              <a:ext uri="{FF2B5EF4-FFF2-40B4-BE49-F238E27FC236}">
                <a16:creationId xmlns:a16="http://schemas.microsoft.com/office/drawing/2014/main" id="{93AA52FF-368B-15ED-D22E-884FABB9A6E9}"/>
              </a:ext>
            </a:extLst>
          </p:cNvPr>
          <p:cNvSpPr txBox="1"/>
          <p:nvPr/>
        </p:nvSpPr>
        <p:spPr>
          <a:xfrm>
            <a:off x="10207584" y="8816653"/>
            <a:ext cx="2624346" cy="55943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PGCE, or work experience as a Teaching Assistant</a:t>
            </a:r>
          </a:p>
        </p:txBody>
      </p:sp>
      <p:sp>
        <p:nvSpPr>
          <p:cNvPr id="35" name="TextBox 39">
            <a:extLst>
              <a:ext uri="{FF2B5EF4-FFF2-40B4-BE49-F238E27FC236}">
                <a16:creationId xmlns:a16="http://schemas.microsoft.com/office/drawing/2014/main" id="{92ABF744-AD1B-A15A-486F-E9857D721672}"/>
              </a:ext>
            </a:extLst>
          </p:cNvPr>
          <p:cNvSpPr txBox="1"/>
          <p:nvPr/>
        </p:nvSpPr>
        <p:spPr>
          <a:xfrm>
            <a:off x="89931" y="9879333"/>
            <a:ext cx="2570771" cy="407666"/>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1"/>
              </a:rPr>
              <a:t>Sources: ONS, Gov.uk, Milkround, Prospects, Get Into Teaching</a:t>
            </a:r>
          </a:p>
        </p:txBody>
      </p:sp>
      <p:pic>
        <p:nvPicPr>
          <p:cNvPr id="36" name="Picture 40">
            <a:extLst>
              <a:ext uri="{FF2B5EF4-FFF2-40B4-BE49-F238E27FC236}">
                <a16:creationId xmlns:a16="http://schemas.microsoft.com/office/drawing/2014/main" id="{72A2217F-1066-68FF-2377-A5FD85657071}"/>
              </a:ext>
            </a:extLst>
          </p:cNvPr>
          <p:cNvPicPr>
            <a:picLocks noChangeAspect="1"/>
          </p:cNvPicPr>
          <p:nvPr/>
        </p:nvPicPr>
        <p:blipFill>
          <a:blip r:embed="rId7"/>
          <a:srcRect/>
          <a:stretch>
            <a:fillRect/>
          </a:stretch>
        </p:blipFill>
        <p:spPr>
          <a:xfrm>
            <a:off x="7845268" y="7863044"/>
            <a:ext cx="719952" cy="719952"/>
          </a:xfrm>
          <a:prstGeom prst="rect">
            <a:avLst/>
          </a:prstGeom>
          <a:noFill/>
          <a:ln cap="flat">
            <a:noFill/>
          </a:ln>
        </p:spPr>
      </p:pic>
      <p:sp>
        <p:nvSpPr>
          <p:cNvPr id="37" name="TextBox 41">
            <a:extLst>
              <a:ext uri="{FF2B5EF4-FFF2-40B4-BE49-F238E27FC236}">
                <a16:creationId xmlns:a16="http://schemas.microsoft.com/office/drawing/2014/main" id="{7CEB25CB-1A9F-FBA8-4266-B9ABB83696CB}"/>
              </a:ext>
            </a:extLst>
          </p:cNvPr>
          <p:cNvSpPr txBox="1"/>
          <p:nvPr/>
        </p:nvSpPr>
        <p:spPr>
          <a:xfrm>
            <a:off x="11064047" y="2143179"/>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Per Year</a:t>
            </a:r>
          </a:p>
        </p:txBody>
      </p:sp>
      <p:grpSp>
        <p:nvGrpSpPr>
          <p:cNvPr id="38" name="Group 42">
            <a:extLst>
              <a:ext uri="{FF2B5EF4-FFF2-40B4-BE49-F238E27FC236}">
                <a16:creationId xmlns:a16="http://schemas.microsoft.com/office/drawing/2014/main" id="{9FCCBFDF-922A-754B-1FF8-AD683DB463EC}"/>
              </a:ext>
            </a:extLst>
          </p:cNvPr>
          <p:cNvGrpSpPr/>
          <p:nvPr/>
        </p:nvGrpSpPr>
        <p:grpSpPr>
          <a:xfrm>
            <a:off x="778785" y="2442426"/>
            <a:ext cx="9040142" cy="3520083"/>
            <a:chOff x="778785" y="2442426"/>
            <a:chExt cx="9040142" cy="3520083"/>
          </a:xfrm>
        </p:grpSpPr>
        <p:sp>
          <p:nvSpPr>
            <p:cNvPr id="39" name="Freeform 43">
              <a:extLst>
                <a:ext uri="{FF2B5EF4-FFF2-40B4-BE49-F238E27FC236}">
                  <a16:creationId xmlns:a16="http://schemas.microsoft.com/office/drawing/2014/main" id="{3F3D52D0-59B5-9A74-5848-0FBF8B9C9D0E}"/>
                </a:ext>
              </a:extLst>
            </p:cNvPr>
            <p:cNvSpPr/>
            <p:nvPr/>
          </p:nvSpPr>
          <p:spPr>
            <a:xfrm>
              <a:off x="778785" y="2876409"/>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03989E"/>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0" name="TextBox 44">
              <a:extLst>
                <a:ext uri="{FF2B5EF4-FFF2-40B4-BE49-F238E27FC236}">
                  <a16:creationId xmlns:a16="http://schemas.microsoft.com/office/drawing/2014/main" id="{36E5B926-008E-C1EB-3598-14101A9B2CAE}"/>
                </a:ext>
              </a:extLst>
            </p:cNvPr>
            <p:cNvSpPr txBox="1"/>
            <p:nvPr/>
          </p:nvSpPr>
          <p:spPr>
            <a:xfrm>
              <a:off x="778785" y="2442426"/>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41" name="TextBox 45">
            <a:extLst>
              <a:ext uri="{FF2B5EF4-FFF2-40B4-BE49-F238E27FC236}">
                <a16:creationId xmlns:a16="http://schemas.microsoft.com/office/drawing/2014/main" id="{CB0DD008-3D35-F5CC-FD10-072653DDAAAF}"/>
              </a:ext>
            </a:extLst>
          </p:cNvPr>
          <p:cNvSpPr txBox="1"/>
          <p:nvPr/>
        </p:nvSpPr>
        <p:spPr>
          <a:xfrm>
            <a:off x="926726" y="2938662"/>
            <a:ext cx="8892210" cy="119887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220"/>
              </a:lnSpc>
              <a:spcBef>
                <a:spcPts val="0"/>
              </a:spcBef>
              <a:spcAft>
                <a:spcPts val="0"/>
              </a:spcAft>
              <a:buNone/>
              <a:tabLst/>
              <a:defRPr sz="1800" b="0" i="0" u="none" strike="noStrike" kern="0" cap="none" spc="0" baseline="0">
                <a:solidFill>
                  <a:srgbClr val="000000"/>
                </a:solidFill>
                <a:uFillTx/>
              </a:defRPr>
            </a:pPr>
            <a:r>
              <a:rPr lang="en-US" sz="2300" b="0" i="0" u="none" strike="noStrike" kern="1200" cap="none" spc="0" baseline="0">
                <a:solidFill>
                  <a:srgbClr val="FFFFFF"/>
                </a:solidFill>
                <a:uFillTx/>
                <a:latin typeface="Poppins Italics"/>
              </a:rPr>
              <a:t>Education is a crucial sector locally and nationally, with opportunities in Cambridgeshire &amp; Peterborough's schools, colleges and world leading universities.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6">
    <p:bg>
      <p:bgPr>
        <a:solidFill>
          <a:srgbClr val="03989E"/>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FABFFBE-084B-BF80-BC5C-30F3BEAFE2AA}"/>
              </a:ext>
            </a:extLst>
          </p:cNvPr>
          <p:cNvPicPr>
            <a:picLocks noChangeAspect="1"/>
          </p:cNvPicPr>
          <p:nvPr/>
        </p:nvPicPr>
        <p:blipFill>
          <a:blip r:embed="rId2"/>
          <a:srcRect/>
          <a:stretch>
            <a:fillRect/>
          </a:stretch>
        </p:blipFill>
        <p:spPr>
          <a:xfrm>
            <a:off x="14698403" y="1179484"/>
            <a:ext cx="2897715" cy="2897715"/>
          </a:xfrm>
          <a:prstGeom prst="rect">
            <a:avLst/>
          </a:prstGeom>
          <a:noFill/>
          <a:ln cap="flat">
            <a:noFill/>
          </a:ln>
        </p:spPr>
      </p:pic>
      <p:pic>
        <p:nvPicPr>
          <p:cNvPr id="3" name="Picture 3">
            <a:extLst>
              <a:ext uri="{FF2B5EF4-FFF2-40B4-BE49-F238E27FC236}">
                <a16:creationId xmlns:a16="http://schemas.microsoft.com/office/drawing/2014/main" id="{8D479314-6131-BCC8-58AF-E790578E29F6}"/>
              </a:ext>
            </a:extLst>
          </p:cNvPr>
          <p:cNvPicPr>
            <a:picLocks noChangeAspect="1"/>
          </p:cNvPicPr>
          <p:nvPr/>
        </p:nvPicPr>
        <p:blipFill>
          <a:blip r:embed="rId3"/>
          <a:srcRect/>
          <a:stretch>
            <a:fillRect/>
          </a:stretch>
        </p:blipFill>
        <p:spPr>
          <a:xfrm>
            <a:off x="14604339" y="5329187"/>
            <a:ext cx="3085825" cy="3085825"/>
          </a:xfrm>
          <a:prstGeom prst="rect">
            <a:avLst/>
          </a:prstGeom>
          <a:noFill/>
          <a:ln cap="flat">
            <a:noFill/>
          </a:ln>
        </p:spPr>
      </p:pic>
      <p:sp>
        <p:nvSpPr>
          <p:cNvPr id="4" name="TextBox 4">
            <a:extLst>
              <a:ext uri="{FF2B5EF4-FFF2-40B4-BE49-F238E27FC236}">
                <a16:creationId xmlns:a16="http://schemas.microsoft.com/office/drawing/2014/main" id="{E70F0E3E-422C-3005-5DCD-50A138615B2A}"/>
              </a:ext>
            </a:extLst>
          </p:cNvPr>
          <p:cNvSpPr txBox="1"/>
          <p:nvPr/>
        </p:nvSpPr>
        <p:spPr>
          <a:xfrm>
            <a:off x="1028700" y="2697013"/>
            <a:ext cx="12512347" cy="15972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1885"/>
              </a:lnSpc>
              <a:spcBef>
                <a:spcPts val="0"/>
              </a:spcBef>
              <a:spcAft>
                <a:spcPts val="0"/>
              </a:spcAft>
              <a:buNone/>
              <a:tabLst/>
              <a:defRPr sz="1800" b="0" i="0" u="none" strike="noStrike" kern="0" cap="none" spc="0" baseline="0">
                <a:solidFill>
                  <a:srgbClr val="000000"/>
                </a:solidFill>
                <a:uFillTx/>
              </a:defRPr>
            </a:pPr>
            <a:r>
              <a:rPr lang="en-US" sz="11883" b="0" i="0" u="none" strike="noStrike" kern="1200" cap="none" spc="0" baseline="0">
                <a:solidFill>
                  <a:srgbClr val="FFFFFF"/>
                </a:solidFill>
                <a:uFillTx/>
                <a:latin typeface="Bebas Neue Bold"/>
              </a:rPr>
              <a:t>UNIVERSITY OF CAMBRIDGE</a:t>
            </a:r>
          </a:p>
        </p:txBody>
      </p:sp>
      <p:sp>
        <p:nvSpPr>
          <p:cNvPr id="5" name="TextBox 5">
            <a:extLst>
              <a:ext uri="{FF2B5EF4-FFF2-40B4-BE49-F238E27FC236}">
                <a16:creationId xmlns:a16="http://schemas.microsoft.com/office/drawing/2014/main" id="{A9710A6A-F4D1-49CC-9185-AF9CADE977EC}"/>
              </a:ext>
            </a:extLst>
          </p:cNvPr>
          <p:cNvSpPr txBox="1"/>
          <p:nvPr/>
        </p:nvSpPr>
        <p:spPr>
          <a:xfrm>
            <a:off x="1078873" y="4195056"/>
            <a:ext cx="13288819" cy="5744846"/>
          </a:xfrm>
          <a:prstGeom prst="rect">
            <a:avLst/>
          </a:prstGeom>
          <a:noFill/>
          <a:ln cap="flat">
            <a:noFill/>
          </a:ln>
        </p:spPr>
        <p:txBody>
          <a:bodyPr vert="horz" wrap="square" lIns="0" tIns="0" rIns="0" bIns="0" anchor="t" anchorCtr="0" compatLnSpc="1">
            <a:spAutoFit/>
          </a:bodyPr>
          <a:lstStyle/>
          <a:p>
            <a:pPr marL="561341" marR="0" lvl="1" indent="-280665" algn="l" defTabSz="914400" rtl="0" fontAlgn="auto" hangingPunct="1">
              <a:lnSpc>
                <a:spcPts val="41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599" b="0" i="0" u="none" strike="noStrike" kern="1200" cap="none" spc="0" baseline="0">
                <a:solidFill>
                  <a:srgbClr val="FFFFFF"/>
                </a:solidFill>
                <a:uFillTx/>
                <a:latin typeface="Poppins"/>
              </a:rPr>
              <a:t>The University of </a:t>
            </a:r>
            <a:r>
              <a:rPr lang="en-US" sz="2599" b="0" i="0" u="none" strike="noStrike" kern="1200" cap="none" spc="0" baseline="0">
                <a:solidFill>
                  <a:srgbClr val="FFFFFF"/>
                </a:solidFill>
                <a:uFillTx/>
                <a:latin typeface="Poppins Bold"/>
              </a:rPr>
              <a:t>Cambridge </a:t>
            </a:r>
            <a:r>
              <a:rPr lang="en-US" sz="2599" b="0" i="0" u="none" strike="noStrike" kern="1200" cap="none" spc="0" baseline="0">
                <a:solidFill>
                  <a:srgbClr val="FFFFFF"/>
                </a:solidFill>
                <a:uFillTx/>
                <a:latin typeface="Poppins"/>
              </a:rPr>
              <a:t>is one of the most prestigious universities in the UK, with over 20,000 students.</a:t>
            </a:r>
          </a:p>
          <a:p>
            <a:pPr marL="0" marR="0" lvl="0" indent="0" algn="l" defTabSz="914400" rtl="0" fontAlgn="auto" hangingPunct="1">
              <a:lnSpc>
                <a:spcPts val="4160"/>
              </a:lnSpc>
              <a:spcBef>
                <a:spcPts val="0"/>
              </a:spcBef>
              <a:spcAft>
                <a:spcPts val="0"/>
              </a:spcAft>
              <a:buNone/>
              <a:tabLst/>
              <a:defRPr sz="1800" b="0" i="0" u="none" strike="noStrike" kern="0" cap="none" spc="0" baseline="0">
                <a:solidFill>
                  <a:srgbClr val="000000"/>
                </a:solidFill>
                <a:uFillTx/>
              </a:defRPr>
            </a:pPr>
            <a:endParaRPr lang="en-US" sz="2599" b="0" i="0" u="none" strike="noStrike" kern="1200" cap="none" spc="0" baseline="0">
              <a:solidFill>
                <a:srgbClr val="FFFFFF"/>
              </a:solidFill>
              <a:uFillTx/>
              <a:latin typeface="Poppins"/>
            </a:endParaRPr>
          </a:p>
          <a:p>
            <a:pPr marL="561341" marR="0" lvl="1" indent="-280665" algn="l" defTabSz="914400" rtl="0" fontAlgn="auto" hangingPunct="1">
              <a:lnSpc>
                <a:spcPts val="41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599" b="0" i="0" u="none" strike="noStrike" kern="1200" cap="none" spc="0" baseline="0">
                <a:solidFill>
                  <a:srgbClr val="FFFFFF"/>
                </a:solidFill>
                <a:uFillTx/>
                <a:latin typeface="Poppins"/>
              </a:rPr>
              <a:t>However it is also a major local employer, with over 12,000 staff members working across an array of services. The university has career opportunities available in academia, but also within Digital and IT, student services and support, project management and administrative functions.</a:t>
            </a:r>
          </a:p>
          <a:p>
            <a:pPr marL="0" marR="0" lvl="0" indent="0" algn="l" defTabSz="914400" rtl="0" fontAlgn="auto" hangingPunct="1">
              <a:lnSpc>
                <a:spcPts val="4160"/>
              </a:lnSpc>
              <a:spcBef>
                <a:spcPts val="0"/>
              </a:spcBef>
              <a:spcAft>
                <a:spcPts val="0"/>
              </a:spcAft>
              <a:buNone/>
              <a:tabLst/>
              <a:defRPr sz="1800" b="0" i="0" u="none" strike="noStrike" kern="0" cap="none" spc="0" baseline="0">
                <a:solidFill>
                  <a:srgbClr val="000000"/>
                </a:solidFill>
                <a:uFillTx/>
              </a:defRPr>
            </a:pPr>
            <a:endParaRPr lang="en-US" sz="2599" b="0" i="0" u="none" strike="noStrike" kern="1200" cap="none" spc="0" baseline="0">
              <a:solidFill>
                <a:srgbClr val="FFFFFF"/>
              </a:solidFill>
              <a:uFillTx/>
              <a:latin typeface="Poppins"/>
            </a:endParaRPr>
          </a:p>
          <a:p>
            <a:pPr marL="561341" marR="0" lvl="1" indent="-280665" algn="l" defTabSz="914400" rtl="0" fontAlgn="auto" hangingPunct="1">
              <a:lnSpc>
                <a:spcPts val="41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599" b="0" i="0" u="none" strike="noStrike" kern="1200" cap="none" spc="0" baseline="0">
                <a:solidFill>
                  <a:srgbClr val="FFFFFF"/>
                </a:solidFill>
                <a:uFillTx/>
                <a:latin typeface="Poppins"/>
              </a:rPr>
              <a:t>The required skills and qualifications vary depending on the job, with academic roles requiring a degree, but administrative and support roles requiring GCSEs and either A Levels or an equivalent qualification.</a:t>
            </a:r>
          </a:p>
        </p:txBody>
      </p:sp>
      <p:sp>
        <p:nvSpPr>
          <p:cNvPr id="6" name="TextBox 6">
            <a:extLst>
              <a:ext uri="{FF2B5EF4-FFF2-40B4-BE49-F238E27FC236}">
                <a16:creationId xmlns:a16="http://schemas.microsoft.com/office/drawing/2014/main" id="{E17716E9-3958-78B7-FA04-CCC9102C3394}"/>
              </a:ext>
            </a:extLst>
          </p:cNvPr>
          <p:cNvSpPr txBox="1"/>
          <p:nvPr/>
        </p:nvSpPr>
        <p:spPr>
          <a:xfrm>
            <a:off x="1028700" y="1527861"/>
            <a:ext cx="4537874" cy="120887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8970"/>
              </a:lnSpc>
              <a:spcBef>
                <a:spcPts val="0"/>
              </a:spcBef>
              <a:spcAft>
                <a:spcPts val="0"/>
              </a:spcAft>
              <a:buNone/>
              <a:tabLst/>
              <a:defRPr sz="1800" b="0" i="0" u="none" strike="noStrike" kern="0" cap="none" spc="0" baseline="0">
                <a:solidFill>
                  <a:srgbClr val="000000"/>
                </a:solidFill>
                <a:uFillTx/>
              </a:defRPr>
            </a:pPr>
            <a:r>
              <a:rPr lang="en-US" sz="8968" b="0" i="0" u="none" strike="noStrike" kern="1200" cap="none" spc="0" baseline="0">
                <a:solidFill>
                  <a:srgbClr val="D8B448"/>
                </a:solidFill>
                <a:uFillTx/>
                <a:latin typeface="Bebas Neue Bold"/>
              </a:rPr>
              <a:t>working at</a:t>
            </a:r>
          </a:p>
        </p:txBody>
      </p:sp>
      <p:pic>
        <p:nvPicPr>
          <p:cNvPr id="7" name="Picture 7">
            <a:extLst>
              <a:ext uri="{FF2B5EF4-FFF2-40B4-BE49-F238E27FC236}">
                <a16:creationId xmlns:a16="http://schemas.microsoft.com/office/drawing/2014/main" id="{DA57A747-E2FC-1B08-6AB9-C5D20E27FCB8}"/>
              </a:ext>
            </a:extLst>
          </p:cNvPr>
          <p:cNvPicPr>
            <a:picLocks noChangeAspect="1"/>
          </p:cNvPicPr>
          <p:nvPr/>
        </p:nvPicPr>
        <p:blipFill>
          <a:blip r:embed="rId4">
            <a:extLst>
              <a:ext uri="{96DAC541-7B7A-43D3-8B79-37D633B846F1}">
                <asvg:svgBlip xmlns:asvg="http://schemas.microsoft.com/office/drawing/2016/SVG/main" r:embed="rId5"/>
              </a:ext>
            </a:extLst>
          </a:blip>
          <a:srcRect/>
          <a:stretch>
            <a:fillRect/>
          </a:stretch>
        </p:blipFill>
        <p:spPr>
          <a:xfrm>
            <a:off x="789282" y="213969"/>
            <a:ext cx="5601266" cy="814730"/>
          </a:xfrm>
          <a:prstGeom prst="rect">
            <a:avLst/>
          </a:prstGeom>
          <a:noFill/>
          <a:ln cap="flat">
            <a:noFill/>
          </a:ln>
        </p:spPr>
      </p:pic>
      <p:sp>
        <p:nvSpPr>
          <p:cNvPr id="8" name="TextBox 8">
            <a:extLst>
              <a:ext uri="{FF2B5EF4-FFF2-40B4-BE49-F238E27FC236}">
                <a16:creationId xmlns:a16="http://schemas.microsoft.com/office/drawing/2014/main" id="{B8EE77E4-50A1-A824-D3FC-98CDEC52A4EE}"/>
              </a:ext>
            </a:extLst>
          </p:cNvPr>
          <p:cNvSpPr txBox="1"/>
          <p:nvPr/>
        </p:nvSpPr>
        <p:spPr>
          <a:xfrm>
            <a:off x="1267184" y="373376"/>
            <a:ext cx="4645481" cy="6553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480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D8B448"/>
                </a:solidFill>
                <a:uFillTx/>
                <a:latin typeface="Bebas Neue Bold"/>
              </a:rPr>
              <a:t>EMPLOYER PROFILE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FBF3E4"/>
        </a:solidFill>
        <a:effectLst/>
      </p:bgPr>
    </p:bg>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8F87B1D3-34E1-DB67-BA34-5783A2985BFB}"/>
              </a:ext>
            </a:extLst>
          </p:cNvPr>
          <p:cNvSpPr/>
          <p:nvPr/>
        </p:nvSpPr>
        <p:spPr>
          <a:xfrm>
            <a:off x="11032720"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737373"/>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Freeform 5">
            <a:extLst>
              <a:ext uri="{FF2B5EF4-FFF2-40B4-BE49-F238E27FC236}">
                <a16:creationId xmlns:a16="http://schemas.microsoft.com/office/drawing/2014/main" id="{B03E8288-A362-EEA8-73B1-3BF16D8858B1}"/>
              </a:ext>
            </a:extLst>
          </p:cNvPr>
          <p:cNvSpPr/>
          <p:nvPr/>
        </p:nvSpPr>
        <p:spPr>
          <a:xfrm>
            <a:off x="14666564"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7D7D7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6">
            <a:extLst>
              <a:ext uri="{FF2B5EF4-FFF2-40B4-BE49-F238E27FC236}">
                <a16:creationId xmlns:a16="http://schemas.microsoft.com/office/drawing/2014/main" id="{82D71D29-EF1E-1C30-710A-09EC37C3CBB8}"/>
              </a:ext>
            </a:extLst>
          </p:cNvPr>
          <p:cNvGrpSpPr/>
          <p:nvPr/>
        </p:nvGrpSpPr>
        <p:grpSpPr>
          <a:xfrm>
            <a:off x="12690226" y="3015727"/>
            <a:ext cx="3995553" cy="4526270"/>
            <a:chOff x="12690226" y="3015727"/>
            <a:chExt cx="3995553" cy="4526270"/>
          </a:xfrm>
        </p:grpSpPr>
        <p:sp>
          <p:nvSpPr>
            <p:cNvPr id="5" name="Freeform 7">
              <a:extLst>
                <a:ext uri="{FF2B5EF4-FFF2-40B4-BE49-F238E27FC236}">
                  <a16:creationId xmlns:a16="http://schemas.microsoft.com/office/drawing/2014/main" id="{B1434222-334D-4F5C-5BE7-3357DF804E5C}"/>
                </a:ext>
              </a:extLst>
            </p:cNvPr>
            <p:cNvSpPr/>
            <p:nvPr/>
          </p:nvSpPr>
          <p:spPr>
            <a:xfrm>
              <a:off x="13021760" y="3423595"/>
              <a:ext cx="3332466" cy="4118402"/>
            </a:xfrm>
            <a:custGeom>
              <a:avLst/>
              <a:gdLst>
                <a:gd name="f0" fmla="val w"/>
                <a:gd name="f1" fmla="val h"/>
                <a:gd name="f2" fmla="val 0"/>
                <a:gd name="f3" fmla="val 550803"/>
                <a:gd name="f4" fmla="val 769416"/>
                <a:gd name="f5" fmla="val 275402"/>
                <a:gd name="f6" fmla="val 440080"/>
                <a:gd name="f7" fmla="val 56075"/>
                <a:gd name="f8" fmla="val 550804"/>
                <a:gd name="f9" fmla="val 210745"/>
                <a:gd name="f10" fmla="val 384708"/>
                <a:gd name="f11" fmla="val 558671"/>
                <a:gd name="f12" fmla="val 713341"/>
                <a:gd name="f13" fmla="val 110724"/>
                <a:gd name="f14" fmla="*/ f0 1 550803"/>
                <a:gd name="f15" fmla="*/ f1 1 769416"/>
                <a:gd name="f16" fmla="+- f4 0 f2"/>
                <a:gd name="f17" fmla="+- f3 0 f2"/>
                <a:gd name="f18" fmla="*/ f17 1 550803"/>
                <a:gd name="f19" fmla="*/ f16 1 76941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550803" h="769416">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7D7D7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8">
              <a:extLst>
                <a:ext uri="{FF2B5EF4-FFF2-40B4-BE49-F238E27FC236}">
                  <a16:creationId xmlns:a16="http://schemas.microsoft.com/office/drawing/2014/main" id="{555614FE-1029-7220-6D57-BBEAB737B5EA}"/>
                </a:ext>
              </a:extLst>
            </p:cNvPr>
            <p:cNvSpPr txBox="1"/>
            <p:nvPr/>
          </p:nvSpPr>
          <p:spPr>
            <a:xfrm>
              <a:off x="12690226" y="3015727"/>
              <a:ext cx="3995553" cy="4350614"/>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FFFFFF"/>
                  </a:solidFill>
                  <a:uFillTx/>
                  <a:latin typeface="Poppins Bold"/>
                </a:rPr>
                <a:t>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Scientific knowledge</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Empathy</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Working under pressure</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Methodological thinking</a:t>
              </a:r>
            </a:p>
          </p:txBody>
        </p:sp>
      </p:grpSp>
      <p:grpSp>
        <p:nvGrpSpPr>
          <p:cNvPr id="7" name="Group 9">
            <a:extLst>
              <a:ext uri="{FF2B5EF4-FFF2-40B4-BE49-F238E27FC236}">
                <a16:creationId xmlns:a16="http://schemas.microsoft.com/office/drawing/2014/main" id="{47263875-F6A5-7BED-E527-071CD89409AF}"/>
              </a:ext>
            </a:extLst>
          </p:cNvPr>
          <p:cNvGrpSpPr/>
          <p:nvPr/>
        </p:nvGrpSpPr>
        <p:grpSpPr>
          <a:xfrm>
            <a:off x="688890" y="907167"/>
            <a:ext cx="9040142" cy="3520083"/>
            <a:chOff x="688890" y="907167"/>
            <a:chExt cx="9040142" cy="3520083"/>
          </a:xfrm>
        </p:grpSpPr>
        <p:sp>
          <p:nvSpPr>
            <p:cNvPr id="8" name="Freeform 10">
              <a:extLst>
                <a:ext uri="{FF2B5EF4-FFF2-40B4-BE49-F238E27FC236}">
                  <a16:creationId xmlns:a16="http://schemas.microsoft.com/office/drawing/2014/main" id="{4BD61381-97C8-486A-351F-EFEB232C61B2}"/>
                </a:ext>
              </a:extLst>
            </p:cNvPr>
            <p:cNvSpPr/>
            <p:nvPr/>
          </p:nvSpPr>
          <p:spPr>
            <a:xfrm>
              <a:off x="688890" y="1341150"/>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737373"/>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TextBox 11">
              <a:extLst>
                <a:ext uri="{FF2B5EF4-FFF2-40B4-BE49-F238E27FC236}">
                  <a16:creationId xmlns:a16="http://schemas.microsoft.com/office/drawing/2014/main" id="{C62A2873-E528-997C-E719-204F4C5408EA}"/>
                </a:ext>
              </a:extLst>
            </p:cNvPr>
            <p:cNvSpPr txBox="1"/>
            <p:nvPr/>
          </p:nvSpPr>
          <p:spPr>
            <a:xfrm>
              <a:off x="688890" y="90716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0" name="Freeform 13">
            <a:extLst>
              <a:ext uri="{FF2B5EF4-FFF2-40B4-BE49-F238E27FC236}">
                <a16:creationId xmlns:a16="http://schemas.microsoft.com/office/drawing/2014/main" id="{DF7FF4B1-9738-F714-98C0-8A31332A71CC}"/>
              </a:ext>
            </a:extLst>
          </p:cNvPr>
          <p:cNvSpPr/>
          <p:nvPr/>
        </p:nvSpPr>
        <p:spPr>
          <a:xfrm>
            <a:off x="836822" y="4439366"/>
            <a:ext cx="5441384" cy="3053940"/>
          </a:xfrm>
          <a:custGeom>
            <a:avLst/>
            <a:gdLst>
              <a:gd name="f0" fmla="val w"/>
              <a:gd name="f1" fmla="val h"/>
              <a:gd name="f2" fmla="val 0"/>
              <a:gd name="f3" fmla="val 6586034"/>
              <a:gd name="f4" fmla="val 3696367"/>
              <a:gd name="f5" fmla="val 279400"/>
              <a:gd name="f6" fmla="val 6507293"/>
              <a:gd name="f7" fmla="val 3617626"/>
              <a:gd name="f8" fmla="val 78740"/>
              <a:gd name="f9" fmla="*/ f0 1 6586034"/>
              <a:gd name="f10" fmla="*/ f1 1 3696367"/>
              <a:gd name="f11" fmla="+- f4 0 f2"/>
              <a:gd name="f12" fmla="+- f3 0 f2"/>
              <a:gd name="f13" fmla="*/ f12 1 6586034"/>
              <a:gd name="f14" fmla="*/ f11 1 3696367"/>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586034" h="3696367">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7D7D7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5">
            <a:extLst>
              <a:ext uri="{FF2B5EF4-FFF2-40B4-BE49-F238E27FC236}">
                <a16:creationId xmlns:a16="http://schemas.microsoft.com/office/drawing/2014/main" id="{1379FA52-B2E9-E2C8-C3FC-11A0B93BA0F7}"/>
              </a:ext>
            </a:extLst>
          </p:cNvPr>
          <p:cNvSpPr/>
          <p:nvPr/>
        </p:nvSpPr>
        <p:spPr>
          <a:xfrm>
            <a:off x="6521820" y="4439366"/>
            <a:ext cx="5767184" cy="3053940"/>
          </a:xfrm>
          <a:custGeom>
            <a:avLst/>
            <a:gdLst>
              <a:gd name="f0" fmla="val w"/>
              <a:gd name="f1" fmla="val h"/>
              <a:gd name="f2" fmla="val 0"/>
              <a:gd name="f3" fmla="val 6980370"/>
              <a:gd name="f4" fmla="val 3696367"/>
              <a:gd name="f5" fmla="val 279400"/>
              <a:gd name="f6" fmla="val 6901630"/>
              <a:gd name="f7" fmla="val 3617626"/>
              <a:gd name="f8" fmla="val 78740"/>
              <a:gd name="f9" fmla="*/ f0 1 6980370"/>
              <a:gd name="f10" fmla="*/ f1 1 3696367"/>
              <a:gd name="f11" fmla="+- f4 0 f2"/>
              <a:gd name="f12" fmla="+- f3 0 f2"/>
              <a:gd name="f13" fmla="*/ f12 1 6980370"/>
              <a:gd name="f14" fmla="*/ f11 1 3696367"/>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980370" h="3696367">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7D7D7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12" name="Group 16">
            <a:extLst>
              <a:ext uri="{FF2B5EF4-FFF2-40B4-BE49-F238E27FC236}">
                <a16:creationId xmlns:a16="http://schemas.microsoft.com/office/drawing/2014/main" id="{6543B2E6-979C-8846-737C-4AC6591B0E1F}"/>
              </a:ext>
            </a:extLst>
          </p:cNvPr>
          <p:cNvGrpSpPr/>
          <p:nvPr/>
        </p:nvGrpSpPr>
        <p:grpSpPr>
          <a:xfrm>
            <a:off x="3297637" y="7047582"/>
            <a:ext cx="11616226" cy="2335286"/>
            <a:chOff x="3297637" y="7047582"/>
            <a:chExt cx="11616226" cy="2335286"/>
          </a:xfrm>
        </p:grpSpPr>
        <p:sp>
          <p:nvSpPr>
            <p:cNvPr id="13" name="Freeform 17">
              <a:extLst>
                <a:ext uri="{FF2B5EF4-FFF2-40B4-BE49-F238E27FC236}">
                  <a16:creationId xmlns:a16="http://schemas.microsoft.com/office/drawing/2014/main" id="{499C6577-F21C-5932-D29B-26297A67BF60}"/>
                </a:ext>
              </a:extLst>
            </p:cNvPr>
            <p:cNvSpPr/>
            <p:nvPr/>
          </p:nvSpPr>
          <p:spPr>
            <a:xfrm>
              <a:off x="3297637" y="7047582"/>
              <a:ext cx="11616226" cy="2335286"/>
            </a:xfrm>
            <a:custGeom>
              <a:avLst/>
              <a:gdLst>
                <a:gd name="f0" fmla="val w"/>
                <a:gd name="f1" fmla="val h"/>
                <a:gd name="f2" fmla="val 0"/>
                <a:gd name="f3" fmla="val 3059417"/>
                <a:gd name="f4" fmla="val 615055"/>
                <a:gd name="f5" fmla="val 307527"/>
                <a:gd name="f6" fmla="val 2653017"/>
                <a:gd name="f7" fmla="val 203200"/>
                <a:gd name="f8" fmla="val 411855"/>
                <a:gd name="f9" fmla="*/ f0 1 3059417"/>
                <a:gd name="f10" fmla="*/ f1 1 615055"/>
                <a:gd name="f11" fmla="+- f4 0 f2"/>
                <a:gd name="f12" fmla="+- f3 0 f2"/>
                <a:gd name="f13" fmla="*/ f12 1 3059417"/>
                <a:gd name="f14" fmla="*/ f11 1 615055"/>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059417" h="615055">
                  <a:moveTo>
                    <a:pt x="f3" y="f5"/>
                  </a:moveTo>
                  <a:lnTo>
                    <a:pt x="f6" y="f2"/>
                  </a:lnTo>
                  <a:lnTo>
                    <a:pt x="f6" y="f7"/>
                  </a:lnTo>
                  <a:lnTo>
                    <a:pt x="f2" y="f7"/>
                  </a:lnTo>
                  <a:lnTo>
                    <a:pt x="f2" y="f8"/>
                  </a:lnTo>
                  <a:lnTo>
                    <a:pt x="f6" y="f8"/>
                  </a:lnTo>
                  <a:lnTo>
                    <a:pt x="f6" y="f4"/>
                  </a:lnTo>
                  <a:lnTo>
                    <a:pt x="f3" y="f5"/>
                  </a:lnTo>
                  <a:close/>
                </a:path>
              </a:pathLst>
            </a:custGeom>
            <a:solidFill>
              <a:srgbClr val="7D7D7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TextBox 18">
              <a:extLst>
                <a:ext uri="{FF2B5EF4-FFF2-40B4-BE49-F238E27FC236}">
                  <a16:creationId xmlns:a16="http://schemas.microsoft.com/office/drawing/2014/main" id="{7CB50D66-4952-291D-331B-C0CAA336C57C}"/>
                </a:ext>
              </a:extLst>
            </p:cNvPr>
            <p:cNvSpPr txBox="1"/>
            <p:nvPr/>
          </p:nvSpPr>
          <p:spPr>
            <a:xfrm>
              <a:off x="3297637" y="7385133"/>
              <a:ext cx="2700342" cy="197703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pic>
        <p:nvPicPr>
          <p:cNvPr id="15" name="Picture 19">
            <a:extLst>
              <a:ext uri="{FF2B5EF4-FFF2-40B4-BE49-F238E27FC236}">
                <a16:creationId xmlns:a16="http://schemas.microsoft.com/office/drawing/2014/main" id="{755048DA-7FEC-CDB4-5244-C9C8024DADAF}"/>
              </a:ext>
            </a:extLst>
          </p:cNvPr>
          <p:cNvPicPr>
            <a:picLocks noChangeAspect="1"/>
          </p:cNvPicPr>
          <p:nvPr/>
        </p:nvPicPr>
        <p:blipFill>
          <a:blip r:embed="rId2"/>
          <a:srcRect/>
          <a:stretch>
            <a:fillRect/>
          </a:stretch>
        </p:blipFill>
        <p:spPr>
          <a:xfrm>
            <a:off x="4504590" y="7863044"/>
            <a:ext cx="704371" cy="704371"/>
          </a:xfrm>
          <a:prstGeom prst="rect">
            <a:avLst/>
          </a:prstGeom>
          <a:noFill/>
          <a:ln cap="flat">
            <a:noFill/>
          </a:ln>
        </p:spPr>
      </p:pic>
      <p:pic>
        <p:nvPicPr>
          <p:cNvPr id="16" name="Picture 20">
            <a:extLst>
              <a:ext uri="{FF2B5EF4-FFF2-40B4-BE49-F238E27FC236}">
                <a16:creationId xmlns:a16="http://schemas.microsoft.com/office/drawing/2014/main" id="{016C3518-FCE5-E75C-FB58-09E135387526}"/>
              </a:ext>
            </a:extLst>
          </p:cNvPr>
          <p:cNvPicPr>
            <a:picLocks noChangeAspect="1"/>
          </p:cNvPicPr>
          <p:nvPr/>
        </p:nvPicPr>
        <p:blipFill>
          <a:blip r:embed="rId3"/>
          <a:srcRect/>
          <a:stretch>
            <a:fillRect/>
          </a:stretch>
        </p:blipFill>
        <p:spPr>
          <a:xfrm>
            <a:off x="11140244" y="7855253"/>
            <a:ext cx="719952" cy="719952"/>
          </a:xfrm>
          <a:prstGeom prst="rect">
            <a:avLst/>
          </a:prstGeom>
          <a:noFill/>
          <a:ln cap="flat">
            <a:noFill/>
          </a:ln>
        </p:spPr>
      </p:pic>
      <p:pic>
        <p:nvPicPr>
          <p:cNvPr id="17" name="Picture 21">
            <a:extLst>
              <a:ext uri="{FF2B5EF4-FFF2-40B4-BE49-F238E27FC236}">
                <a16:creationId xmlns:a16="http://schemas.microsoft.com/office/drawing/2014/main" id="{D92ED454-6F98-4E94-EFBA-F44749B4309C}"/>
              </a:ext>
            </a:extLst>
          </p:cNvPr>
          <p:cNvPicPr>
            <a:picLocks noChangeAspect="1"/>
          </p:cNvPicPr>
          <p:nvPr/>
        </p:nvPicPr>
        <p:blipFill>
          <a:blip r:embed="rId4"/>
          <a:srcRect/>
          <a:stretch>
            <a:fillRect/>
          </a:stretch>
        </p:blipFill>
        <p:spPr>
          <a:xfrm>
            <a:off x="1375312" y="7421069"/>
            <a:ext cx="1455999" cy="1595774"/>
          </a:xfrm>
          <a:prstGeom prst="rect">
            <a:avLst/>
          </a:prstGeom>
          <a:noFill/>
          <a:ln cap="flat">
            <a:noFill/>
          </a:ln>
        </p:spPr>
      </p:pic>
      <p:pic>
        <p:nvPicPr>
          <p:cNvPr id="18" name="Picture 22">
            <a:extLst>
              <a:ext uri="{FF2B5EF4-FFF2-40B4-BE49-F238E27FC236}">
                <a16:creationId xmlns:a16="http://schemas.microsoft.com/office/drawing/2014/main" id="{C3163D97-000B-FB7B-660B-02CB16385137}"/>
              </a:ext>
            </a:extLst>
          </p:cNvPr>
          <p:cNvPicPr>
            <a:picLocks noChangeAspect="1"/>
          </p:cNvPicPr>
          <p:nvPr/>
        </p:nvPicPr>
        <p:blipFill>
          <a:blip r:embed="rId5"/>
          <a:srcRect/>
          <a:stretch>
            <a:fillRect/>
          </a:stretch>
        </p:blipFill>
        <p:spPr>
          <a:xfrm>
            <a:off x="15283729" y="7421069"/>
            <a:ext cx="1451591" cy="1648599"/>
          </a:xfrm>
          <a:prstGeom prst="rect">
            <a:avLst/>
          </a:prstGeom>
          <a:noFill/>
          <a:ln cap="flat">
            <a:noFill/>
          </a:ln>
        </p:spPr>
      </p:pic>
      <p:pic>
        <p:nvPicPr>
          <p:cNvPr id="19" name="Picture 23">
            <a:extLst>
              <a:ext uri="{FF2B5EF4-FFF2-40B4-BE49-F238E27FC236}">
                <a16:creationId xmlns:a16="http://schemas.microsoft.com/office/drawing/2014/main" id="{AE46921F-296D-C435-6B8B-092F5AAD76DD}"/>
              </a:ext>
            </a:extLst>
          </p:cNvPr>
          <p:cNvPicPr>
            <a:picLocks noChangeAspect="1"/>
          </p:cNvPicPr>
          <p:nvPr/>
        </p:nvPicPr>
        <p:blipFill>
          <a:blip r:embed="rId6"/>
          <a:srcRect/>
          <a:stretch>
            <a:fillRect/>
          </a:stretch>
        </p:blipFill>
        <p:spPr>
          <a:xfrm>
            <a:off x="5980486" y="247628"/>
            <a:ext cx="1146410" cy="1008107"/>
          </a:xfrm>
          <a:prstGeom prst="rect">
            <a:avLst/>
          </a:prstGeom>
          <a:noFill/>
          <a:ln cap="flat">
            <a:noFill/>
          </a:ln>
        </p:spPr>
      </p:pic>
      <p:sp>
        <p:nvSpPr>
          <p:cNvPr id="20" name="TextBox 24">
            <a:extLst>
              <a:ext uri="{FF2B5EF4-FFF2-40B4-BE49-F238E27FC236}">
                <a16:creationId xmlns:a16="http://schemas.microsoft.com/office/drawing/2014/main" id="{27184F51-A866-C771-1B41-22F31D90F30B}"/>
              </a:ext>
            </a:extLst>
          </p:cNvPr>
          <p:cNvSpPr txBox="1"/>
          <p:nvPr/>
        </p:nvSpPr>
        <p:spPr>
          <a:xfrm>
            <a:off x="4056049" y="484851"/>
            <a:ext cx="6967151" cy="770894"/>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5600"/>
              </a:lnSpc>
              <a:spcBef>
                <a:spcPts val="0"/>
              </a:spcBef>
              <a:spcAft>
                <a:spcPts val="0"/>
              </a:spcAft>
              <a:buNone/>
              <a:tabLst/>
              <a:defRPr sz="1800" b="0" i="0" u="none" strike="noStrike" kern="0" cap="none" spc="0" baseline="0">
                <a:solidFill>
                  <a:srgbClr val="000000"/>
                </a:solidFill>
                <a:uFillTx/>
              </a:defRPr>
            </a:pPr>
            <a:r>
              <a:rPr lang="en-US" sz="5600" b="0" i="0" u="none" strike="noStrike" kern="1200" cap="none" spc="0" baseline="0">
                <a:solidFill>
                  <a:srgbClr val="000000"/>
                </a:solidFill>
                <a:uFillTx/>
                <a:latin typeface="Bebas Neue Bold"/>
              </a:rPr>
              <a:t>HEALTH</a:t>
            </a:r>
          </a:p>
        </p:txBody>
      </p:sp>
      <p:sp>
        <p:nvSpPr>
          <p:cNvPr id="21" name="TextBox 25">
            <a:extLst>
              <a:ext uri="{FF2B5EF4-FFF2-40B4-BE49-F238E27FC236}">
                <a16:creationId xmlns:a16="http://schemas.microsoft.com/office/drawing/2014/main" id="{E7E977C3-F00D-CC59-5FE5-11A217297CDD}"/>
              </a:ext>
            </a:extLst>
          </p:cNvPr>
          <p:cNvSpPr txBox="1"/>
          <p:nvPr/>
        </p:nvSpPr>
        <p:spPr>
          <a:xfrm>
            <a:off x="1028700" y="464213"/>
            <a:ext cx="4537874" cy="8769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400"/>
              </a:lnSpc>
              <a:spcBef>
                <a:spcPts val="0"/>
              </a:spcBef>
              <a:spcAft>
                <a:spcPts val="0"/>
              </a:spcAft>
              <a:buNone/>
              <a:tabLst/>
              <a:defRPr sz="1800" b="0" i="0" u="none" strike="noStrike" kern="0" cap="none" spc="0" baseline="0">
                <a:solidFill>
                  <a:srgbClr val="000000"/>
                </a:solidFill>
                <a:uFillTx/>
              </a:defRPr>
            </a:pPr>
            <a:r>
              <a:rPr lang="en-US" sz="6399" b="0" i="0" u="none" strike="noStrike" kern="1200" cap="none" spc="0" baseline="0">
                <a:solidFill>
                  <a:srgbClr val="B91646"/>
                </a:solidFill>
                <a:uFillTx/>
                <a:latin typeface="Bebas Neue Bold"/>
              </a:rPr>
              <a:t>CAREERS IN</a:t>
            </a:r>
          </a:p>
        </p:txBody>
      </p:sp>
      <p:sp>
        <p:nvSpPr>
          <p:cNvPr id="22" name="TextBox 26">
            <a:extLst>
              <a:ext uri="{FF2B5EF4-FFF2-40B4-BE49-F238E27FC236}">
                <a16:creationId xmlns:a16="http://schemas.microsoft.com/office/drawing/2014/main" id="{BCE333F7-982A-0891-829A-1488111BC9D8}"/>
              </a:ext>
            </a:extLst>
          </p:cNvPr>
          <p:cNvSpPr txBox="1"/>
          <p:nvPr/>
        </p:nvSpPr>
        <p:spPr>
          <a:xfrm>
            <a:off x="11032720"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Average Salary:</a:t>
            </a:r>
          </a:p>
        </p:txBody>
      </p:sp>
      <p:sp>
        <p:nvSpPr>
          <p:cNvPr id="23" name="TextBox 27">
            <a:extLst>
              <a:ext uri="{FF2B5EF4-FFF2-40B4-BE49-F238E27FC236}">
                <a16:creationId xmlns:a16="http://schemas.microsoft.com/office/drawing/2014/main" id="{E4627CCB-D2BC-B586-8E06-08F3EA32537A}"/>
              </a:ext>
            </a:extLst>
          </p:cNvPr>
          <p:cNvSpPr txBox="1"/>
          <p:nvPr/>
        </p:nvSpPr>
        <p:spPr>
          <a:xfrm>
            <a:off x="14654156"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Number of Jobs:</a:t>
            </a:r>
          </a:p>
        </p:txBody>
      </p:sp>
      <p:sp>
        <p:nvSpPr>
          <p:cNvPr id="24" name="TextBox 28">
            <a:extLst>
              <a:ext uri="{FF2B5EF4-FFF2-40B4-BE49-F238E27FC236}">
                <a16:creationId xmlns:a16="http://schemas.microsoft.com/office/drawing/2014/main" id="{C5D20489-4E5A-CB90-90B1-546A0C9D78C0}"/>
              </a:ext>
            </a:extLst>
          </p:cNvPr>
          <p:cNvSpPr txBox="1"/>
          <p:nvPr/>
        </p:nvSpPr>
        <p:spPr>
          <a:xfrm>
            <a:off x="7601132" y="1886324"/>
            <a:ext cx="9528"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5" name="TextBox 29">
            <a:extLst>
              <a:ext uri="{FF2B5EF4-FFF2-40B4-BE49-F238E27FC236}">
                <a16:creationId xmlns:a16="http://schemas.microsoft.com/office/drawing/2014/main" id="{B8271EC0-8ECE-EFE5-448D-B1E4065642EC}"/>
              </a:ext>
            </a:extLst>
          </p:cNvPr>
          <p:cNvSpPr txBox="1"/>
          <p:nvPr/>
        </p:nvSpPr>
        <p:spPr>
          <a:xfrm>
            <a:off x="836822" y="1549496"/>
            <a:ext cx="8892210" cy="100520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FFFFFF"/>
                </a:solidFill>
                <a:uFillTx/>
                <a:latin typeface="Poppins Bold Italics"/>
              </a:rPr>
              <a:t>The provision of health care and medical care to individuals and the community</a:t>
            </a:r>
          </a:p>
        </p:txBody>
      </p:sp>
      <p:sp>
        <p:nvSpPr>
          <p:cNvPr id="26" name="TextBox 30">
            <a:extLst>
              <a:ext uri="{FF2B5EF4-FFF2-40B4-BE49-F238E27FC236}">
                <a16:creationId xmlns:a16="http://schemas.microsoft.com/office/drawing/2014/main" id="{FE3E8DED-1F2F-8BE4-1E69-682AA3F74EB4}"/>
              </a:ext>
            </a:extLst>
          </p:cNvPr>
          <p:cNvSpPr txBox="1"/>
          <p:nvPr/>
        </p:nvSpPr>
        <p:spPr>
          <a:xfrm>
            <a:off x="868689" y="4557415"/>
            <a:ext cx="544138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Early Career Opportunities</a:t>
            </a:r>
          </a:p>
        </p:txBody>
      </p:sp>
      <p:sp>
        <p:nvSpPr>
          <p:cNvPr id="27" name="TextBox 31">
            <a:extLst>
              <a:ext uri="{FF2B5EF4-FFF2-40B4-BE49-F238E27FC236}">
                <a16:creationId xmlns:a16="http://schemas.microsoft.com/office/drawing/2014/main" id="{E4EEF333-FE91-6EE5-13E6-53A12DAB8620}"/>
              </a:ext>
            </a:extLst>
          </p:cNvPr>
          <p:cNvSpPr txBox="1"/>
          <p:nvPr/>
        </p:nvSpPr>
        <p:spPr>
          <a:xfrm>
            <a:off x="1343445" y="5057793"/>
            <a:ext cx="4428137" cy="2261868"/>
          </a:xfrm>
          <a:prstGeom prst="rect">
            <a:avLst/>
          </a:prstGeom>
          <a:noFill/>
          <a:ln cap="flat">
            <a:noFill/>
          </a:ln>
        </p:spPr>
        <p:txBody>
          <a:bodyPr vert="horz" wrap="square" lIns="0" tIns="0" rIns="0" bIns="0" anchor="t" anchorCtr="0" compatLnSpc="1">
            <a:spAutoFit/>
          </a:bodyPr>
          <a:lstStyle/>
          <a:p>
            <a:pPr marL="345442" marR="0" lvl="1" indent="-172721" algn="l" defTabSz="914400" rtl="0" fontAlgn="auto" hangingPunct="1">
              <a:lnSpc>
                <a:spcPts val="25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Nurse </a:t>
            </a:r>
          </a:p>
          <a:p>
            <a:pPr marL="345442" marR="0" lvl="1" indent="-172721" algn="l" defTabSz="914400" rtl="0" fontAlgn="auto" hangingPunct="1">
              <a:lnSpc>
                <a:spcPts val="25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Junior Doctor</a:t>
            </a:r>
          </a:p>
          <a:p>
            <a:pPr marL="345442" marR="0" lvl="1" indent="-172721" algn="l" defTabSz="914400" rtl="0" fontAlgn="auto" hangingPunct="1">
              <a:lnSpc>
                <a:spcPts val="25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Trainee Vet</a:t>
            </a:r>
          </a:p>
          <a:p>
            <a:pPr marL="345442" marR="0" lvl="1" indent="-172721" algn="l" defTabSz="914400" rtl="0" fontAlgn="auto" hangingPunct="1">
              <a:lnSpc>
                <a:spcPts val="25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Care Worker</a:t>
            </a:r>
          </a:p>
          <a:p>
            <a:pPr marL="345442" marR="0" lvl="1" indent="-172721" algn="l" defTabSz="914400" rtl="0" fontAlgn="auto" hangingPunct="1">
              <a:lnSpc>
                <a:spcPts val="25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Care Giver</a:t>
            </a:r>
          </a:p>
          <a:p>
            <a:pPr marL="345442" marR="0" lvl="1" indent="-172721" algn="l" defTabSz="914400" rtl="0" fontAlgn="auto" hangingPunct="1">
              <a:lnSpc>
                <a:spcPts val="25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Medical Assistant</a:t>
            </a:r>
          </a:p>
          <a:p>
            <a:pPr marL="345442" marR="0" lvl="1" indent="-172721" algn="l" defTabSz="914400" rtl="0" fontAlgn="auto" hangingPunct="1">
              <a:lnSpc>
                <a:spcPts val="25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Ambulance Care Assistant</a:t>
            </a:r>
          </a:p>
        </p:txBody>
      </p:sp>
      <p:sp>
        <p:nvSpPr>
          <p:cNvPr id="28" name="TextBox 32">
            <a:extLst>
              <a:ext uri="{FF2B5EF4-FFF2-40B4-BE49-F238E27FC236}">
                <a16:creationId xmlns:a16="http://schemas.microsoft.com/office/drawing/2014/main" id="{0FFDE0F2-CDA5-150D-2541-FF2E8A918289}"/>
              </a:ext>
            </a:extLst>
          </p:cNvPr>
          <p:cNvSpPr txBox="1"/>
          <p:nvPr/>
        </p:nvSpPr>
        <p:spPr>
          <a:xfrm>
            <a:off x="7335271" y="4531903"/>
            <a:ext cx="416495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Essential Qualifications </a:t>
            </a:r>
          </a:p>
        </p:txBody>
      </p:sp>
      <p:sp>
        <p:nvSpPr>
          <p:cNvPr id="29" name="TextBox 33">
            <a:extLst>
              <a:ext uri="{FF2B5EF4-FFF2-40B4-BE49-F238E27FC236}">
                <a16:creationId xmlns:a16="http://schemas.microsoft.com/office/drawing/2014/main" id="{783AD601-7989-C91F-46D0-8D8B3045BB49}"/>
              </a:ext>
            </a:extLst>
          </p:cNvPr>
          <p:cNvSpPr txBox="1"/>
          <p:nvPr/>
        </p:nvSpPr>
        <p:spPr>
          <a:xfrm>
            <a:off x="6751106" y="5042797"/>
            <a:ext cx="5229508" cy="2325081"/>
          </a:xfrm>
          <a:prstGeom prst="rect">
            <a:avLst/>
          </a:prstGeom>
          <a:noFill/>
          <a:ln cap="flat">
            <a:noFill/>
          </a:ln>
        </p:spPr>
        <p:txBody>
          <a:bodyPr vert="horz" wrap="square" lIns="0" tIns="0" rIns="0" bIns="0" anchor="t" anchorCtr="0" compatLnSpc="1">
            <a:spAutoFit/>
          </a:bodyPr>
          <a:lstStyle/>
          <a:p>
            <a:pPr marL="360145" marR="0" lvl="1" indent="-180072" algn="l" defTabSz="914400" rtl="0" fontAlgn="auto" hangingPunct="1">
              <a:lnSpc>
                <a:spcPts val="267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68" b="0" i="0" u="none" strike="noStrike" kern="1200" cap="none" spc="0" baseline="0">
                <a:solidFill>
                  <a:srgbClr val="000000"/>
                </a:solidFill>
                <a:uFillTx/>
                <a:latin typeface="Poppins"/>
              </a:rPr>
              <a:t>To become a doctor, nurse or vet a medicine or nursing degree, including on the job training, is required.</a:t>
            </a:r>
          </a:p>
          <a:p>
            <a:pPr marL="360145" marR="0" lvl="1" indent="-180072" algn="l" defTabSz="914400" rtl="0" fontAlgn="auto" hangingPunct="1">
              <a:lnSpc>
                <a:spcPts val="267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68" b="0" i="0" u="none" strike="noStrike" kern="1200" cap="none" spc="0" baseline="0">
                <a:solidFill>
                  <a:srgbClr val="000000"/>
                </a:solidFill>
                <a:uFillTx/>
                <a:latin typeface="Poppins"/>
              </a:rPr>
              <a:t>However vocational options such as T Levels are also available for careers including care workers, emergency care assistants or ambulance care assistants.</a:t>
            </a:r>
          </a:p>
        </p:txBody>
      </p:sp>
      <p:sp>
        <p:nvSpPr>
          <p:cNvPr id="30" name="TextBox 34">
            <a:extLst>
              <a:ext uri="{FF2B5EF4-FFF2-40B4-BE49-F238E27FC236}">
                <a16:creationId xmlns:a16="http://schemas.microsoft.com/office/drawing/2014/main" id="{7489CBC5-FE29-F360-6696-4962E4C59604}"/>
              </a:ext>
            </a:extLst>
          </p:cNvPr>
          <p:cNvSpPr txBox="1"/>
          <p:nvPr/>
        </p:nvSpPr>
        <p:spPr>
          <a:xfrm>
            <a:off x="14666564"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39,300</a:t>
            </a:r>
          </a:p>
        </p:txBody>
      </p:sp>
      <p:sp>
        <p:nvSpPr>
          <p:cNvPr id="31" name="TextBox 35">
            <a:extLst>
              <a:ext uri="{FF2B5EF4-FFF2-40B4-BE49-F238E27FC236}">
                <a16:creationId xmlns:a16="http://schemas.microsoft.com/office/drawing/2014/main" id="{EE3A223B-1A30-9322-2A75-79B5F01247BF}"/>
              </a:ext>
            </a:extLst>
          </p:cNvPr>
          <p:cNvSpPr txBox="1"/>
          <p:nvPr/>
        </p:nvSpPr>
        <p:spPr>
          <a:xfrm>
            <a:off x="11064047"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£31,800</a:t>
            </a:r>
          </a:p>
        </p:txBody>
      </p:sp>
      <p:sp>
        <p:nvSpPr>
          <p:cNvPr id="32" name="TextBox 36">
            <a:extLst>
              <a:ext uri="{FF2B5EF4-FFF2-40B4-BE49-F238E27FC236}">
                <a16:creationId xmlns:a16="http://schemas.microsoft.com/office/drawing/2014/main" id="{81161FBE-937E-A91A-3C61-CE87F0613856}"/>
              </a:ext>
            </a:extLst>
          </p:cNvPr>
          <p:cNvSpPr txBox="1"/>
          <p:nvPr/>
        </p:nvSpPr>
        <p:spPr>
          <a:xfrm>
            <a:off x="3505928" y="8816653"/>
            <a:ext cx="2624346" cy="13881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A Levels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subjects including Maths and the sciences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Or T Level in Health or Healthcare Science</a:t>
            </a:r>
          </a:p>
        </p:txBody>
      </p:sp>
      <p:sp>
        <p:nvSpPr>
          <p:cNvPr id="33" name="TextBox 37">
            <a:extLst>
              <a:ext uri="{FF2B5EF4-FFF2-40B4-BE49-F238E27FC236}">
                <a16:creationId xmlns:a16="http://schemas.microsoft.com/office/drawing/2014/main" id="{94899F16-EEAD-3296-B605-0E71BF8ADD55}"/>
              </a:ext>
            </a:extLst>
          </p:cNvPr>
          <p:cNvSpPr txBox="1"/>
          <p:nvPr/>
        </p:nvSpPr>
        <p:spPr>
          <a:xfrm>
            <a:off x="6628028" y="8816653"/>
            <a:ext cx="3154433" cy="13881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Degree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Medicine, Veterinary Medicine or Nursing</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Or HTQ in Health and Science and on the job training</a:t>
            </a:r>
          </a:p>
        </p:txBody>
      </p:sp>
      <p:sp>
        <p:nvSpPr>
          <p:cNvPr id="34" name="TextBox 38">
            <a:extLst>
              <a:ext uri="{FF2B5EF4-FFF2-40B4-BE49-F238E27FC236}">
                <a16:creationId xmlns:a16="http://schemas.microsoft.com/office/drawing/2014/main" id="{573EC194-8C3B-38A9-08AC-D80BC6FF9A0A}"/>
              </a:ext>
            </a:extLst>
          </p:cNvPr>
          <p:cNvSpPr txBox="1"/>
          <p:nvPr/>
        </p:nvSpPr>
        <p:spPr>
          <a:xfrm>
            <a:off x="10207584" y="8816653"/>
            <a:ext cx="2624346" cy="83566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Professional training and work experience in chosen field</a:t>
            </a:r>
          </a:p>
        </p:txBody>
      </p:sp>
      <p:sp>
        <p:nvSpPr>
          <p:cNvPr id="35" name="TextBox 39">
            <a:extLst>
              <a:ext uri="{FF2B5EF4-FFF2-40B4-BE49-F238E27FC236}">
                <a16:creationId xmlns:a16="http://schemas.microsoft.com/office/drawing/2014/main" id="{F97AD5DF-C65A-3ED2-5E1C-62E021D5D26C}"/>
              </a:ext>
            </a:extLst>
          </p:cNvPr>
          <p:cNvSpPr txBox="1"/>
          <p:nvPr/>
        </p:nvSpPr>
        <p:spPr>
          <a:xfrm>
            <a:off x="67693" y="9995214"/>
            <a:ext cx="7043376" cy="1981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1"/>
              </a:rPr>
              <a:t>Sources: ONS, Gov.uk, Milkround, Prospects</a:t>
            </a:r>
          </a:p>
        </p:txBody>
      </p:sp>
      <p:pic>
        <p:nvPicPr>
          <p:cNvPr id="36" name="Picture 40">
            <a:extLst>
              <a:ext uri="{FF2B5EF4-FFF2-40B4-BE49-F238E27FC236}">
                <a16:creationId xmlns:a16="http://schemas.microsoft.com/office/drawing/2014/main" id="{5151C212-D250-59E5-B68E-76FD0702FB3C}"/>
              </a:ext>
            </a:extLst>
          </p:cNvPr>
          <p:cNvPicPr>
            <a:picLocks noChangeAspect="1"/>
          </p:cNvPicPr>
          <p:nvPr/>
        </p:nvPicPr>
        <p:blipFill>
          <a:blip r:embed="rId7"/>
          <a:srcRect/>
          <a:stretch>
            <a:fillRect/>
          </a:stretch>
        </p:blipFill>
        <p:spPr>
          <a:xfrm>
            <a:off x="7845268" y="7863044"/>
            <a:ext cx="719952" cy="719952"/>
          </a:xfrm>
          <a:prstGeom prst="rect">
            <a:avLst/>
          </a:prstGeom>
          <a:noFill/>
          <a:ln cap="flat">
            <a:noFill/>
          </a:ln>
        </p:spPr>
      </p:pic>
      <p:sp>
        <p:nvSpPr>
          <p:cNvPr id="37" name="TextBox 41">
            <a:extLst>
              <a:ext uri="{FF2B5EF4-FFF2-40B4-BE49-F238E27FC236}">
                <a16:creationId xmlns:a16="http://schemas.microsoft.com/office/drawing/2014/main" id="{CD1A916B-F798-6AED-DFF6-C0E19204EE05}"/>
              </a:ext>
            </a:extLst>
          </p:cNvPr>
          <p:cNvSpPr txBox="1"/>
          <p:nvPr/>
        </p:nvSpPr>
        <p:spPr>
          <a:xfrm>
            <a:off x="11064047" y="2143179"/>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Per Year</a:t>
            </a:r>
          </a:p>
        </p:txBody>
      </p:sp>
      <p:grpSp>
        <p:nvGrpSpPr>
          <p:cNvPr id="38" name="Group 42">
            <a:extLst>
              <a:ext uri="{FF2B5EF4-FFF2-40B4-BE49-F238E27FC236}">
                <a16:creationId xmlns:a16="http://schemas.microsoft.com/office/drawing/2014/main" id="{86AAA0E7-70CF-7042-19E7-545A44A9C5A1}"/>
              </a:ext>
            </a:extLst>
          </p:cNvPr>
          <p:cNvGrpSpPr/>
          <p:nvPr/>
        </p:nvGrpSpPr>
        <p:grpSpPr>
          <a:xfrm>
            <a:off x="762856" y="2375309"/>
            <a:ext cx="9040142" cy="3520083"/>
            <a:chOff x="762856" y="2375309"/>
            <a:chExt cx="9040142" cy="3520083"/>
          </a:xfrm>
        </p:grpSpPr>
        <p:sp>
          <p:nvSpPr>
            <p:cNvPr id="39" name="Freeform 43">
              <a:extLst>
                <a:ext uri="{FF2B5EF4-FFF2-40B4-BE49-F238E27FC236}">
                  <a16:creationId xmlns:a16="http://schemas.microsoft.com/office/drawing/2014/main" id="{E611EA22-11EF-B603-E53B-88A7CA659F39}"/>
                </a:ext>
              </a:extLst>
            </p:cNvPr>
            <p:cNvSpPr/>
            <p:nvPr/>
          </p:nvSpPr>
          <p:spPr>
            <a:xfrm>
              <a:off x="762856" y="2809292"/>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737373"/>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0" name="TextBox 44">
              <a:extLst>
                <a:ext uri="{FF2B5EF4-FFF2-40B4-BE49-F238E27FC236}">
                  <a16:creationId xmlns:a16="http://schemas.microsoft.com/office/drawing/2014/main" id="{849641C3-7B3A-17FE-DF33-A71DC5A980D4}"/>
                </a:ext>
              </a:extLst>
            </p:cNvPr>
            <p:cNvSpPr txBox="1"/>
            <p:nvPr/>
          </p:nvSpPr>
          <p:spPr>
            <a:xfrm>
              <a:off x="762856" y="2375309"/>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41" name="TextBox 45">
            <a:extLst>
              <a:ext uri="{FF2B5EF4-FFF2-40B4-BE49-F238E27FC236}">
                <a16:creationId xmlns:a16="http://schemas.microsoft.com/office/drawing/2014/main" id="{9A082EB0-8511-AA9B-F42D-0FB19B6549F9}"/>
              </a:ext>
            </a:extLst>
          </p:cNvPr>
          <p:cNvSpPr txBox="1"/>
          <p:nvPr/>
        </p:nvSpPr>
        <p:spPr>
          <a:xfrm>
            <a:off x="836822" y="2885508"/>
            <a:ext cx="8892210" cy="117284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080"/>
              </a:lnSpc>
              <a:spcBef>
                <a:spcPts val="0"/>
              </a:spcBef>
              <a:spcAft>
                <a:spcPts val="0"/>
              </a:spcAft>
              <a:buNone/>
              <a:tabLst/>
              <a:defRPr sz="1800" b="0" i="0" u="none" strike="noStrike" kern="0" cap="none" spc="0" baseline="0">
                <a:solidFill>
                  <a:srgbClr val="000000"/>
                </a:solidFill>
                <a:uFillTx/>
              </a:defRPr>
            </a:pPr>
            <a:r>
              <a:rPr lang="en-US" sz="2200" b="0" i="0" u="none" strike="noStrike" kern="1200" cap="none" spc="0" baseline="0">
                <a:solidFill>
                  <a:srgbClr val="FFFFFF"/>
                </a:solidFill>
                <a:uFillTx/>
                <a:latin typeface="Poppins Italics"/>
              </a:rPr>
              <a:t>Health care is vital for the health and wellbeing of people within Cambridgeshire &amp; Peterborough, with opportunities in hospitals and care settings across the region.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39">
    <p:bg>
      <p:bgPr>
        <a:solidFill>
          <a:srgbClr val="737373"/>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31CECC11-2EDC-1013-B59E-E42B4E08044A}"/>
              </a:ext>
            </a:extLst>
          </p:cNvPr>
          <p:cNvPicPr>
            <a:picLocks noChangeAspect="1"/>
          </p:cNvPicPr>
          <p:nvPr/>
        </p:nvPicPr>
        <p:blipFill>
          <a:blip r:embed="rId2"/>
          <a:srcRect/>
          <a:stretch>
            <a:fillRect/>
          </a:stretch>
        </p:blipFill>
        <p:spPr>
          <a:xfrm>
            <a:off x="14559387" y="1019537"/>
            <a:ext cx="2714679" cy="2387187"/>
          </a:xfrm>
          <a:prstGeom prst="rect">
            <a:avLst/>
          </a:prstGeom>
          <a:noFill/>
          <a:ln cap="flat">
            <a:noFill/>
          </a:ln>
        </p:spPr>
      </p:pic>
      <p:pic>
        <p:nvPicPr>
          <p:cNvPr id="3" name="Picture 3">
            <a:extLst>
              <a:ext uri="{FF2B5EF4-FFF2-40B4-BE49-F238E27FC236}">
                <a16:creationId xmlns:a16="http://schemas.microsoft.com/office/drawing/2014/main" id="{C1B272D3-65F6-DD70-D903-A9013E254304}"/>
              </a:ext>
            </a:extLst>
          </p:cNvPr>
          <p:cNvPicPr>
            <a:picLocks noChangeAspect="1"/>
          </p:cNvPicPr>
          <p:nvPr/>
        </p:nvPicPr>
        <p:blipFill>
          <a:blip r:embed="rId3"/>
          <a:srcRect/>
          <a:stretch>
            <a:fillRect/>
          </a:stretch>
        </p:blipFill>
        <p:spPr>
          <a:xfrm>
            <a:off x="14206081" y="4847142"/>
            <a:ext cx="3421282" cy="3421282"/>
          </a:xfrm>
          <a:prstGeom prst="rect">
            <a:avLst/>
          </a:prstGeom>
          <a:noFill/>
          <a:ln cap="flat">
            <a:noFill/>
          </a:ln>
        </p:spPr>
      </p:pic>
      <p:sp>
        <p:nvSpPr>
          <p:cNvPr id="4" name="TextBox 4">
            <a:extLst>
              <a:ext uri="{FF2B5EF4-FFF2-40B4-BE49-F238E27FC236}">
                <a16:creationId xmlns:a16="http://schemas.microsoft.com/office/drawing/2014/main" id="{EC5B7617-1D76-7DED-46BE-5C14A8F3A8F1}"/>
              </a:ext>
            </a:extLst>
          </p:cNvPr>
          <p:cNvSpPr txBox="1"/>
          <p:nvPr/>
        </p:nvSpPr>
        <p:spPr>
          <a:xfrm>
            <a:off x="1028700" y="2791388"/>
            <a:ext cx="7057759" cy="15972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1885"/>
              </a:lnSpc>
              <a:spcBef>
                <a:spcPts val="0"/>
              </a:spcBef>
              <a:spcAft>
                <a:spcPts val="0"/>
              </a:spcAft>
              <a:buNone/>
              <a:tabLst/>
              <a:defRPr sz="1800" b="0" i="0" u="none" strike="noStrike" kern="0" cap="none" spc="0" baseline="0">
                <a:solidFill>
                  <a:srgbClr val="000000"/>
                </a:solidFill>
                <a:uFillTx/>
              </a:defRPr>
            </a:pPr>
            <a:r>
              <a:rPr lang="en-US" sz="11883" b="0" i="0" u="none" strike="noStrike" kern="1200" cap="none" spc="0" baseline="0">
                <a:solidFill>
                  <a:srgbClr val="FFFFFF"/>
                </a:solidFill>
                <a:uFillTx/>
                <a:latin typeface="Bebas Neue Bold"/>
              </a:rPr>
              <a:t>NHS</a:t>
            </a:r>
          </a:p>
        </p:txBody>
      </p:sp>
      <p:sp>
        <p:nvSpPr>
          <p:cNvPr id="5" name="TextBox 5">
            <a:extLst>
              <a:ext uri="{FF2B5EF4-FFF2-40B4-BE49-F238E27FC236}">
                <a16:creationId xmlns:a16="http://schemas.microsoft.com/office/drawing/2014/main" id="{8B1023DA-C209-E442-95B9-937E9FABB87B}"/>
              </a:ext>
            </a:extLst>
          </p:cNvPr>
          <p:cNvSpPr txBox="1"/>
          <p:nvPr/>
        </p:nvSpPr>
        <p:spPr>
          <a:xfrm>
            <a:off x="760927" y="4274326"/>
            <a:ext cx="13020754" cy="5714387"/>
          </a:xfrm>
          <a:prstGeom prst="rect">
            <a:avLst/>
          </a:prstGeom>
          <a:noFill/>
          <a:ln cap="flat">
            <a:noFill/>
          </a:ln>
        </p:spPr>
        <p:txBody>
          <a:bodyPr vert="horz" wrap="square" lIns="0" tIns="0" rIns="0" bIns="0" anchor="t" anchorCtr="0" compatLnSpc="1">
            <a:spAutoFit/>
          </a:bodyPr>
          <a:lstStyle/>
          <a:p>
            <a:pPr marL="431797" marR="0" lvl="1" indent="-215898" algn="l" defTabSz="914400" rtl="0" fontAlgn="auto" hangingPunct="1">
              <a:lnSpc>
                <a:spcPts val="32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a:rPr>
              <a:t>The National Health Service (NHS) is the national provider of health care across the UK, employing over 1.5 million people across the country.</a:t>
            </a:r>
            <a:endParaRPr lang="en-US" sz="1800" b="0" i="0" u="none" strike="noStrike" kern="1200" cap="none" spc="0" baseline="0">
              <a:solidFill>
                <a:srgbClr val="000000"/>
              </a:solidFill>
              <a:uFillTx/>
              <a:latin typeface="Calibri"/>
            </a:endParaRPr>
          </a:p>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FFFFFF"/>
              </a:solidFill>
              <a:uFillTx/>
              <a:latin typeface="Poppins"/>
            </a:endParaRPr>
          </a:p>
          <a:p>
            <a:pPr marL="431797" marR="0" lvl="1" indent="-215898" algn="l" defTabSz="914400" rtl="0" fontAlgn="auto" hangingPunct="1">
              <a:lnSpc>
                <a:spcPts val="32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a:rPr>
              <a:t>Jobs within the NHS include doctors, nurses, midwives and other healthcare professionals, including community care, but there are also opportunities available within digital, project management, administration and support services. Major hospitals within the area include Addenbrookes, Papworth and Rosie on the </a:t>
            </a:r>
            <a:r>
              <a:rPr lang="en-US" sz="2000" b="0" i="0" u="none" strike="noStrike" kern="1200" cap="none" spc="0" baseline="0">
                <a:solidFill>
                  <a:srgbClr val="FFFFFF"/>
                </a:solidFill>
                <a:uFillTx/>
                <a:latin typeface="Poppins Bold"/>
              </a:rPr>
              <a:t>Cambridge Biomedical Campus</a:t>
            </a:r>
            <a:r>
              <a:rPr lang="en-US" sz="2000" b="0" i="0" u="none" strike="noStrike" kern="1200" cap="none" spc="0" baseline="0">
                <a:solidFill>
                  <a:srgbClr val="FFFFFF"/>
                </a:solidFill>
                <a:uFillTx/>
                <a:latin typeface="Poppins"/>
              </a:rPr>
              <a:t>, as well as </a:t>
            </a:r>
            <a:r>
              <a:rPr lang="en-US" sz="2000" b="0" i="0" u="none" strike="noStrike" kern="1200" cap="none" spc="0" baseline="0">
                <a:solidFill>
                  <a:srgbClr val="FFFFFF"/>
                </a:solidFill>
                <a:uFillTx/>
                <a:latin typeface="Poppins Bold"/>
              </a:rPr>
              <a:t>Peterborough City Hospital</a:t>
            </a:r>
            <a:r>
              <a:rPr lang="en-US" sz="2000" b="0" i="0" u="none" strike="noStrike" kern="1200" cap="none" spc="0" baseline="0">
                <a:solidFill>
                  <a:srgbClr val="FFFFFF"/>
                </a:solidFill>
                <a:uFillTx/>
                <a:latin typeface="Poppins"/>
              </a:rPr>
              <a:t>, specialising in Radiotherapy and Oncology, and </a:t>
            </a:r>
            <a:r>
              <a:rPr lang="en-US" sz="2000" b="0" i="0" u="none" strike="noStrike" kern="1200" cap="none" spc="0" baseline="0">
                <a:solidFill>
                  <a:srgbClr val="FFFFFF"/>
                </a:solidFill>
                <a:uFillTx/>
                <a:latin typeface="Poppins Bold"/>
              </a:rPr>
              <a:t>Hinchingbrooke Hospital</a:t>
            </a:r>
            <a:r>
              <a:rPr lang="en-US" sz="2000" b="0" i="0" u="none" strike="noStrike" kern="1200" cap="none" spc="0" baseline="0">
                <a:solidFill>
                  <a:srgbClr val="FFFFFF"/>
                </a:solidFill>
                <a:uFillTx/>
                <a:latin typeface="Poppins"/>
              </a:rPr>
              <a:t>, with specialties including vascular services and children's health services.</a:t>
            </a:r>
            <a:endParaRPr lang="en-US" sz="2000" b="0" i="0" u="none" strike="noStrike" kern="1200" cap="none" spc="0" baseline="0">
              <a:solidFill>
                <a:srgbClr val="FFFFFF"/>
              </a:solidFill>
              <a:uFillTx/>
              <a:latin typeface="Poppins"/>
              <a:cs typeface="Poppins"/>
            </a:endParaRPr>
          </a:p>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FFFFFF"/>
              </a:solidFill>
              <a:uFillTx/>
              <a:latin typeface="Poppins"/>
            </a:endParaRPr>
          </a:p>
          <a:p>
            <a:pPr marL="431797" marR="0" lvl="1" indent="-215898" algn="l" defTabSz="914400" rtl="0" fontAlgn="auto" hangingPunct="1">
              <a:lnSpc>
                <a:spcPts val="32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a:rPr>
              <a:t>The required skills and qualifications will vary, with doctors and nurses requiring a degree in Medicine or Nursing, and care workers requiring specific qualifications. A degree may be helpful for digital or support roles, but there are roles for which GCSEs and A Levels are sufficient, and the NHS offers apprenticeships and training.</a:t>
            </a:r>
            <a:endParaRPr lang="en-US" sz="2000" b="0" i="0" u="none" strike="noStrike" kern="1200" cap="none" spc="0" baseline="0">
              <a:solidFill>
                <a:srgbClr val="FFFFFF"/>
              </a:solidFill>
              <a:uFillTx/>
              <a:latin typeface="Poppins"/>
              <a:cs typeface="Poppins"/>
            </a:endParaRPr>
          </a:p>
        </p:txBody>
      </p:sp>
      <p:sp>
        <p:nvSpPr>
          <p:cNvPr id="6" name="TextBox 6">
            <a:extLst>
              <a:ext uri="{FF2B5EF4-FFF2-40B4-BE49-F238E27FC236}">
                <a16:creationId xmlns:a16="http://schemas.microsoft.com/office/drawing/2014/main" id="{F5866235-C665-3BD8-997A-1C5300D2CBF0}"/>
              </a:ext>
            </a:extLst>
          </p:cNvPr>
          <p:cNvSpPr txBox="1"/>
          <p:nvPr/>
        </p:nvSpPr>
        <p:spPr>
          <a:xfrm>
            <a:off x="1028700" y="1622237"/>
            <a:ext cx="4537874" cy="120887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8970"/>
              </a:lnSpc>
              <a:spcBef>
                <a:spcPts val="0"/>
              </a:spcBef>
              <a:spcAft>
                <a:spcPts val="0"/>
              </a:spcAft>
              <a:buNone/>
              <a:tabLst/>
              <a:defRPr sz="1800" b="0" i="0" u="none" strike="noStrike" kern="0" cap="none" spc="0" baseline="0">
                <a:solidFill>
                  <a:srgbClr val="000000"/>
                </a:solidFill>
                <a:uFillTx/>
              </a:defRPr>
            </a:pPr>
            <a:r>
              <a:rPr lang="en-US" sz="8968" b="0" i="0" u="none" strike="noStrike" kern="1200" cap="none" spc="0" baseline="0">
                <a:solidFill>
                  <a:srgbClr val="D8B448"/>
                </a:solidFill>
                <a:uFillTx/>
                <a:latin typeface="Bebas Neue Bold"/>
              </a:rPr>
              <a:t>working at</a:t>
            </a:r>
          </a:p>
        </p:txBody>
      </p:sp>
      <p:pic>
        <p:nvPicPr>
          <p:cNvPr id="7" name="Picture 7">
            <a:extLst>
              <a:ext uri="{FF2B5EF4-FFF2-40B4-BE49-F238E27FC236}">
                <a16:creationId xmlns:a16="http://schemas.microsoft.com/office/drawing/2014/main" id="{B4614666-19AB-3C06-539F-D00622C1959B}"/>
              </a:ext>
            </a:extLst>
          </p:cNvPr>
          <p:cNvPicPr>
            <a:picLocks noChangeAspect="1"/>
          </p:cNvPicPr>
          <p:nvPr/>
        </p:nvPicPr>
        <p:blipFill>
          <a:blip r:embed="rId4">
            <a:extLst>
              <a:ext uri="{96DAC541-7B7A-43D3-8B79-37D633B846F1}">
                <asvg:svgBlip xmlns:asvg="http://schemas.microsoft.com/office/drawing/2016/SVG/main" r:embed="rId5"/>
              </a:ext>
            </a:extLst>
          </a:blip>
          <a:srcRect/>
          <a:stretch>
            <a:fillRect/>
          </a:stretch>
        </p:blipFill>
        <p:spPr>
          <a:xfrm>
            <a:off x="789282" y="213969"/>
            <a:ext cx="5601266" cy="814730"/>
          </a:xfrm>
          <a:prstGeom prst="rect">
            <a:avLst/>
          </a:prstGeom>
          <a:noFill/>
          <a:ln cap="flat">
            <a:noFill/>
          </a:ln>
        </p:spPr>
      </p:pic>
      <p:sp>
        <p:nvSpPr>
          <p:cNvPr id="8" name="TextBox 8">
            <a:extLst>
              <a:ext uri="{FF2B5EF4-FFF2-40B4-BE49-F238E27FC236}">
                <a16:creationId xmlns:a16="http://schemas.microsoft.com/office/drawing/2014/main" id="{6BD45544-BEAA-3540-35B2-7CEEDCC3C03D}"/>
              </a:ext>
            </a:extLst>
          </p:cNvPr>
          <p:cNvSpPr txBox="1"/>
          <p:nvPr/>
        </p:nvSpPr>
        <p:spPr>
          <a:xfrm>
            <a:off x="1267184" y="373376"/>
            <a:ext cx="4645481" cy="6553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480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D8B448"/>
                </a:solidFill>
                <a:uFillTx/>
                <a:latin typeface="Bebas Neue Bold"/>
              </a:rPr>
              <a:t>EMPLOYER PROFILE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45">
    <p:bg>
      <p:bgPr>
        <a:solidFill>
          <a:srgbClr val="E3ECF8"/>
        </a:solidFill>
        <a:effectLst/>
      </p:bgPr>
    </p:bg>
    <p:spTree>
      <p:nvGrpSpPr>
        <p:cNvPr id="1" name=""/>
        <p:cNvGrpSpPr/>
        <p:nvPr/>
      </p:nvGrpSpPr>
      <p:grpSpPr>
        <a:xfrm>
          <a:off x="0" y="0"/>
          <a:ext cx="0" cy="0"/>
          <a:chOff x="0" y="0"/>
          <a:chExt cx="0" cy="0"/>
        </a:xfrm>
      </p:grpSpPr>
      <p:pic>
        <p:nvPicPr>
          <p:cNvPr id="2" name="Picture 6" descr="https://peopleshistorynhs.org/wp-content/uploads/2016/01/nhs-logo-880x4951.jpeg">
            <a:extLst>
              <a:ext uri="{FF2B5EF4-FFF2-40B4-BE49-F238E27FC236}">
                <a16:creationId xmlns:a16="http://schemas.microsoft.com/office/drawing/2014/main" id="{77EB5437-4B59-A0A9-AF31-C753830DD2A7}"/>
              </a:ext>
            </a:extLst>
          </p:cNvPr>
          <p:cNvPicPr>
            <a:picLocks noChangeAspect="1"/>
          </p:cNvPicPr>
          <p:nvPr/>
        </p:nvPicPr>
        <p:blipFill>
          <a:blip r:embed="rId2"/>
          <a:srcRect/>
          <a:stretch>
            <a:fillRect/>
          </a:stretch>
        </p:blipFill>
        <p:spPr>
          <a:xfrm>
            <a:off x="643920" y="865186"/>
            <a:ext cx="1452533" cy="822438"/>
          </a:xfrm>
          <a:prstGeom prst="rect">
            <a:avLst/>
          </a:prstGeom>
          <a:noFill/>
          <a:ln cap="flat">
            <a:noFill/>
          </a:ln>
        </p:spPr>
      </p:pic>
      <p:pic>
        <p:nvPicPr>
          <p:cNvPr id="3" name="Picture 8" descr="CUH Logo">
            <a:extLst>
              <a:ext uri="{FF2B5EF4-FFF2-40B4-BE49-F238E27FC236}">
                <a16:creationId xmlns:a16="http://schemas.microsoft.com/office/drawing/2014/main" id="{69765283-6C30-9048-A7BF-A8C7B0F58697}"/>
              </a:ext>
            </a:extLst>
          </p:cNvPr>
          <p:cNvPicPr>
            <a:picLocks noChangeAspect="1"/>
          </p:cNvPicPr>
          <p:nvPr/>
        </p:nvPicPr>
        <p:blipFill>
          <a:blip r:embed="rId3"/>
          <a:srcRect/>
          <a:stretch>
            <a:fillRect/>
          </a:stretch>
        </p:blipFill>
        <p:spPr>
          <a:xfrm>
            <a:off x="2913168" y="914454"/>
            <a:ext cx="1941847" cy="776307"/>
          </a:xfrm>
          <a:prstGeom prst="rect">
            <a:avLst/>
          </a:prstGeom>
          <a:noFill/>
          <a:ln cap="flat">
            <a:noFill/>
          </a:ln>
        </p:spPr>
      </p:pic>
      <p:sp>
        <p:nvSpPr>
          <p:cNvPr id="4" name="TextBox 5">
            <a:extLst>
              <a:ext uri="{FF2B5EF4-FFF2-40B4-BE49-F238E27FC236}">
                <a16:creationId xmlns:a16="http://schemas.microsoft.com/office/drawing/2014/main" id="{02A6DDF7-93C7-1C9A-7751-6B297D6401A6}"/>
              </a:ext>
            </a:extLst>
          </p:cNvPr>
          <p:cNvSpPr txBox="1"/>
          <p:nvPr/>
        </p:nvSpPr>
        <p:spPr>
          <a:xfrm>
            <a:off x="363894" y="261353"/>
            <a:ext cx="6359889" cy="415494"/>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100" b="1" i="0" u="none" strike="noStrike" kern="1200" cap="none" spc="0" baseline="0">
                <a:solidFill>
                  <a:srgbClr val="000000"/>
                </a:solidFill>
                <a:uFillTx/>
                <a:latin typeface="Poppins Italics"/>
                <a:cs typeface="Poppins Italics"/>
              </a:rPr>
              <a:t>CORNERSTONE EMPLOYER PROFILE </a:t>
            </a:r>
            <a:endParaRPr lang="en-GB" sz="2100" b="1" i="0" u="none" strike="noStrike" kern="1200" cap="none" spc="0" baseline="0">
              <a:solidFill>
                <a:srgbClr val="000000"/>
              </a:solidFill>
              <a:uFillTx/>
              <a:latin typeface="Poppins Italics"/>
              <a:cs typeface="Poppins Italics"/>
            </a:endParaRPr>
          </a:p>
        </p:txBody>
      </p:sp>
      <p:sp>
        <p:nvSpPr>
          <p:cNvPr id="5" name="TextBox 6">
            <a:extLst>
              <a:ext uri="{FF2B5EF4-FFF2-40B4-BE49-F238E27FC236}">
                <a16:creationId xmlns:a16="http://schemas.microsoft.com/office/drawing/2014/main" id="{4F3ED70D-B9BE-A8E2-3327-BCF474CB1C26}"/>
              </a:ext>
            </a:extLst>
          </p:cNvPr>
          <p:cNvSpPr txBox="1"/>
          <p:nvPr/>
        </p:nvSpPr>
        <p:spPr>
          <a:xfrm>
            <a:off x="5927844" y="265587"/>
            <a:ext cx="12096542" cy="1446553"/>
          </a:xfrm>
          <a:prstGeom prst="rect">
            <a:avLst/>
          </a:prstGeom>
          <a:noFill/>
          <a:ln cap="flat">
            <a:noFill/>
          </a:ln>
        </p:spPr>
        <p:txBody>
          <a:bodyPr vert="horz" wrap="square" lIns="91440" tIns="45720" rIns="91440" bIns="45720" anchor="t" anchorCtr="0" compatLnSpc="1">
            <a:spAutoFit/>
          </a:bodyPr>
          <a:lstStyle/>
          <a:p>
            <a:pPr marL="0" marR="0" lvl="0" indent="0" algn="r"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400" b="1" i="0" u="none" strike="noStrike" kern="1200" cap="none" spc="0" baseline="0">
                <a:solidFill>
                  <a:srgbClr val="000000"/>
                </a:solidFill>
                <a:uFillTx/>
                <a:latin typeface="Poppins Bold Italics"/>
                <a:cs typeface="Poppins Italics"/>
              </a:rPr>
              <a:t>Cambridge University Hospitals NHS Foundation Trust</a:t>
            </a:r>
            <a:endParaRPr lang="en-GB" sz="4400" b="1" i="0" u="none" strike="noStrike" kern="1200" cap="none" spc="0" baseline="0">
              <a:solidFill>
                <a:srgbClr val="000000"/>
              </a:solidFill>
              <a:uFillTx/>
              <a:latin typeface="Poppins Bold Italics"/>
              <a:cs typeface="Poppins Italics"/>
            </a:endParaRPr>
          </a:p>
        </p:txBody>
      </p:sp>
      <p:sp>
        <p:nvSpPr>
          <p:cNvPr id="6" name="TextBox 7">
            <a:extLst>
              <a:ext uri="{FF2B5EF4-FFF2-40B4-BE49-F238E27FC236}">
                <a16:creationId xmlns:a16="http://schemas.microsoft.com/office/drawing/2014/main" id="{9A363D64-D2CD-7153-4E71-9DED9189E4F0}"/>
              </a:ext>
            </a:extLst>
          </p:cNvPr>
          <p:cNvSpPr txBox="1"/>
          <p:nvPr/>
        </p:nvSpPr>
        <p:spPr>
          <a:xfrm>
            <a:off x="363803" y="1951850"/>
            <a:ext cx="6769732" cy="8217630"/>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1" i="0" u="none" strike="noStrike" kern="1200" cap="none" spc="0" baseline="0">
                <a:solidFill>
                  <a:srgbClr val="000000"/>
                </a:solidFill>
                <a:uFillTx/>
                <a:latin typeface="Poppins Italics"/>
                <a:cs typeface="Poppins Italics"/>
              </a:rPr>
              <a:t>Company Profile</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300" b="0" i="0" u="none" strike="noStrike" kern="1200" cap="none" spc="0" baseline="0">
                <a:solidFill>
                  <a:srgbClr val="000000"/>
                </a:solidFill>
                <a:uFillTx/>
                <a:latin typeface="Poppins Italics"/>
                <a:cs typeface="Poppins Italics"/>
              </a:rPr>
              <a:t>CUH includes Addenbrooke’s and the Rosie Hospitals (and will include a Children’s and Cancer Research Hospital in the near future). They employ around 12,000 staff and deliver expert care for patients – locally, regionally and nationally – while their vibrant teaching community equips and empowers staff for the future. They also benefit from, and contribute to, some of the most important biomedical research in the world today.</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4050" b="0" i="0" u="none" strike="noStrike" kern="1200" cap="none" spc="0" baseline="0">
              <a:solidFill>
                <a:srgbClr val="00000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4050" b="0" i="0" u="none" strike="noStrike" kern="1200" cap="none" spc="0" baseline="0">
              <a:solidFill>
                <a:srgbClr val="00000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4050" b="0" i="0" u="none" strike="noStrike" kern="1200" cap="none" spc="0" baseline="0">
              <a:solidFill>
                <a:srgbClr val="00000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4050" b="0" i="0" u="none" strike="noStrike" kern="1200" cap="none" spc="0" baseline="0">
              <a:solidFill>
                <a:srgbClr val="00000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4050" b="0" i="0" u="none" strike="noStrike" kern="1200" cap="none" spc="0" baseline="0">
              <a:solidFill>
                <a:srgbClr val="00000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4050" b="0" i="0" u="none" strike="noStrike" kern="1200" cap="none" spc="0" baseline="0">
              <a:solidFill>
                <a:srgbClr val="000000"/>
              </a:solidFill>
              <a:uFillTx/>
              <a:latin typeface="Poppins Italics"/>
              <a:cs typeface="Poppins Italics"/>
            </a:endParaRPr>
          </a:p>
        </p:txBody>
      </p:sp>
      <p:sp>
        <p:nvSpPr>
          <p:cNvPr id="7" name="TextBox 8">
            <a:extLst>
              <a:ext uri="{FF2B5EF4-FFF2-40B4-BE49-F238E27FC236}">
                <a16:creationId xmlns:a16="http://schemas.microsoft.com/office/drawing/2014/main" id="{3DEA8CED-061C-095B-3BB5-BA98C25CC585}"/>
              </a:ext>
            </a:extLst>
          </p:cNvPr>
          <p:cNvSpPr txBox="1"/>
          <p:nvPr/>
        </p:nvSpPr>
        <p:spPr>
          <a:xfrm>
            <a:off x="363803" y="6875839"/>
            <a:ext cx="6359981" cy="3062380"/>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1" i="0" u="none" strike="noStrike" kern="1200" cap="none" spc="0" baseline="0">
                <a:solidFill>
                  <a:srgbClr val="000000"/>
                </a:solidFill>
                <a:uFillTx/>
                <a:latin typeface="Poppins Italics"/>
                <a:cs typeface="Poppins Italics"/>
              </a:rPr>
              <a:t>Outreach Programme</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300" b="0" i="0" u="none" strike="noStrike" kern="1200" cap="none" spc="0" baseline="0">
                <a:solidFill>
                  <a:srgbClr val="000000"/>
                </a:solidFill>
                <a:uFillTx/>
                <a:latin typeface="Poppins Italics"/>
                <a:cs typeface="Poppins Italics"/>
              </a:rPr>
              <a:t>CUH works with schools, colleges, charities and the local community to offer work experience placements (including T Levels), insight days, tours, school visits, talks and information on early careers, apprenticeships and employability skills.</a:t>
            </a:r>
          </a:p>
        </p:txBody>
      </p:sp>
      <p:sp>
        <p:nvSpPr>
          <p:cNvPr id="8" name="TextBox 9">
            <a:extLst>
              <a:ext uri="{FF2B5EF4-FFF2-40B4-BE49-F238E27FC236}">
                <a16:creationId xmlns:a16="http://schemas.microsoft.com/office/drawing/2014/main" id="{5FB9E6C1-9160-2A74-007D-F7080F832CC5}"/>
              </a:ext>
            </a:extLst>
          </p:cNvPr>
          <p:cNvSpPr txBox="1"/>
          <p:nvPr/>
        </p:nvSpPr>
        <p:spPr>
          <a:xfrm>
            <a:off x="7161114" y="3338565"/>
            <a:ext cx="7331476" cy="6001646"/>
          </a:xfrm>
          <a:prstGeom prst="rect">
            <a:avLst/>
          </a:prstGeom>
          <a:noFill/>
          <a:ln cap="flat">
            <a:noFill/>
          </a:ln>
        </p:spPr>
        <p:txBody>
          <a:bodyPr vert="horz" wrap="square" lIns="91440" tIns="45720" rIns="91440" bIns="45720" anchor="t" anchorCtr="0" compatLnSpc="1">
            <a:spAutoFit/>
          </a:bodyPr>
          <a:lstStyle/>
          <a:p>
            <a:pPr marL="342900" marR="0" lvl="0" indent="-342900" algn="l" defTabSz="13716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Poppins Italics"/>
                <a:cs typeface="Poppins Italics"/>
              </a:rPr>
              <a:t>Admin</a:t>
            </a:r>
            <a:r>
              <a:rPr lang="en-US" sz="2400" b="0" i="0" u="none" strike="noStrike" kern="1200" cap="none" spc="0" baseline="0">
                <a:solidFill>
                  <a:srgbClr val="000000"/>
                </a:solidFill>
                <a:uFillTx/>
                <a:latin typeface="Poppins Italics"/>
                <a:cs typeface="Poppins Italics"/>
              </a:rPr>
              <a:t>; Customer Service, Medical Secretaries, Office Administrators, Finance, HR and Management roles.</a:t>
            </a:r>
            <a:endParaRPr lang="en-US" sz="3200" b="1" i="0" u="none" strike="noStrike" kern="1200" cap="none" spc="0" baseline="0">
              <a:solidFill>
                <a:srgbClr val="000000"/>
              </a:solidFill>
              <a:uFillTx/>
              <a:latin typeface="Poppins Italics"/>
              <a:cs typeface="Poppins Italics"/>
            </a:endParaRP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Poppins Italics"/>
                <a:cs typeface="Poppins Italics"/>
              </a:rPr>
              <a:t>Healthcare Science</a:t>
            </a:r>
            <a:r>
              <a:rPr lang="en-US" sz="2400" b="0" i="0" u="none" strike="noStrike" kern="1200" cap="none" spc="0" baseline="0">
                <a:solidFill>
                  <a:srgbClr val="000000"/>
                </a:solidFill>
                <a:uFillTx/>
                <a:latin typeface="Poppins Italics"/>
                <a:cs typeface="Poppins Italics"/>
              </a:rPr>
              <a:t>; Lab Technician, Biomedical Science, Respiratory Physiology, Medical Physics and Clinical Engineering</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Poppins Italics"/>
                <a:cs typeface="Poppins Italics"/>
              </a:rPr>
              <a:t>Allied Health Professionals</a:t>
            </a:r>
            <a:r>
              <a:rPr lang="en-US" sz="2400" b="0" i="0" u="none" strike="noStrike" kern="1200" cap="none" spc="0" baseline="0">
                <a:solidFill>
                  <a:srgbClr val="000000"/>
                </a:solidFill>
                <a:uFillTx/>
                <a:latin typeface="Poppins Italics"/>
                <a:cs typeface="Poppins Italics"/>
              </a:rPr>
              <a:t>: Occupational Therapy, Physiotherapy, Operating Department Practitioner, Radiotherapy</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Poppins Italics"/>
                <a:cs typeface="Poppins Italics"/>
              </a:rPr>
              <a:t>Estates and Facilities</a:t>
            </a:r>
            <a:r>
              <a:rPr lang="en-US" sz="2400" b="0" i="0" u="none" strike="noStrike" kern="1200" cap="none" spc="0" baseline="0">
                <a:solidFill>
                  <a:srgbClr val="000000"/>
                </a:solidFill>
                <a:uFillTx/>
                <a:latin typeface="Poppins Italics"/>
                <a:cs typeface="Poppins Italics"/>
              </a:rPr>
              <a:t>: Portering, Maintenance, Electricians, Plumbing, Sustainability Team</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Poppins Italics"/>
                <a:cs typeface="Poppins Italics"/>
              </a:rPr>
              <a:t>Nursing</a:t>
            </a:r>
            <a:r>
              <a:rPr lang="en-US" sz="2400" b="0" i="0" u="none" strike="noStrike" kern="1200" cap="none" spc="0" baseline="0">
                <a:solidFill>
                  <a:srgbClr val="000000"/>
                </a:solidFill>
                <a:uFillTx/>
                <a:latin typeface="Poppins Italics"/>
                <a:cs typeface="Poppins Italics"/>
              </a:rPr>
              <a:t>: Healthcare Support Workers, Theatre Support Worker, Nursing Associate and Registered Nurse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And much more!</a:t>
            </a:r>
          </a:p>
        </p:txBody>
      </p:sp>
      <p:pic>
        <p:nvPicPr>
          <p:cNvPr id="9" name="Picture 10">
            <a:extLst>
              <a:ext uri="{FF2B5EF4-FFF2-40B4-BE49-F238E27FC236}">
                <a16:creationId xmlns:a16="http://schemas.microsoft.com/office/drawing/2014/main" id="{186A7794-5FDD-3AEF-935A-9C89250B27D9}"/>
              </a:ext>
            </a:extLst>
          </p:cNvPr>
          <p:cNvPicPr>
            <a:picLocks noChangeAspect="1"/>
          </p:cNvPicPr>
          <p:nvPr/>
        </p:nvPicPr>
        <p:blipFill>
          <a:blip r:embed="rId4"/>
          <a:srcRect l="5092" r="2378"/>
          <a:stretch>
            <a:fillRect/>
          </a:stretch>
        </p:blipFill>
        <p:spPr>
          <a:xfrm>
            <a:off x="16185794" y="4565772"/>
            <a:ext cx="1850187" cy="1693322"/>
          </a:xfrm>
          <a:prstGeom prst="rect">
            <a:avLst/>
          </a:prstGeom>
          <a:noFill/>
          <a:ln w="38103" cap="sq">
            <a:solidFill>
              <a:srgbClr val="0070C0"/>
            </a:solidFill>
            <a:prstDash val="solid"/>
            <a:miter/>
          </a:ln>
          <a:effectLst>
            <a:outerShdw dist="38096" dir="2700000" algn="tl">
              <a:srgbClr val="000000">
                <a:alpha val="43000"/>
              </a:srgbClr>
            </a:outerShdw>
          </a:effectLst>
        </p:spPr>
      </p:pic>
      <p:sp>
        <p:nvSpPr>
          <p:cNvPr id="10" name="Rounded Rectangle 11">
            <a:extLst>
              <a:ext uri="{FF2B5EF4-FFF2-40B4-BE49-F238E27FC236}">
                <a16:creationId xmlns:a16="http://schemas.microsoft.com/office/drawing/2014/main" id="{58E64369-3F25-6808-AEF7-93D1C969E691}"/>
              </a:ext>
            </a:extLst>
          </p:cNvPr>
          <p:cNvSpPr/>
          <p:nvPr/>
        </p:nvSpPr>
        <p:spPr>
          <a:xfrm>
            <a:off x="14495590" y="3604583"/>
            <a:ext cx="1644063" cy="1604717"/>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8064A2"/>
          </a:solidFill>
          <a:ln w="28575" cap="flat">
            <a:solidFill>
              <a:srgbClr val="FFFFFF"/>
            </a:solidFill>
            <a:prstDash val="solid"/>
            <a:miter/>
          </a:ln>
        </p:spPr>
        <p:txBody>
          <a:bodyPr vert="horz" wrap="square" lIns="91440" tIns="45720" rIns="91440" bIns="45720" anchor="ctr" anchorCtr="1" compatLnSpc="1">
            <a:noAutofit/>
          </a:bodyPr>
          <a:lstStyle/>
          <a:p>
            <a:pPr marL="0" marR="0" lvl="0" indent="0" algn="ctr"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Scan here to take you to the CUH Careers Website</a:t>
            </a:r>
          </a:p>
        </p:txBody>
      </p:sp>
      <p:sp>
        <p:nvSpPr>
          <p:cNvPr id="11" name="Rounded Rectangle 12">
            <a:extLst>
              <a:ext uri="{FF2B5EF4-FFF2-40B4-BE49-F238E27FC236}">
                <a16:creationId xmlns:a16="http://schemas.microsoft.com/office/drawing/2014/main" id="{7B8DF0BC-49B5-F37A-D4D8-10AD533F4824}"/>
              </a:ext>
            </a:extLst>
          </p:cNvPr>
          <p:cNvSpPr/>
          <p:nvPr/>
        </p:nvSpPr>
        <p:spPr>
          <a:xfrm>
            <a:off x="16530797" y="8054318"/>
            <a:ext cx="1644063" cy="1604717"/>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8064A2"/>
          </a:solidFill>
          <a:ln w="28575" cap="flat">
            <a:solidFill>
              <a:srgbClr val="FFFFFF"/>
            </a:solidFill>
            <a:prstDash val="solid"/>
            <a:miter/>
          </a:ln>
        </p:spPr>
        <p:txBody>
          <a:bodyPr vert="horz" wrap="square" lIns="91440" tIns="45720" rIns="91440" bIns="45720" anchor="ctr" anchorCtr="1" compatLnSpc="1">
            <a:noAutofit/>
          </a:bodyPr>
          <a:lstStyle/>
          <a:p>
            <a:pPr marL="0" marR="0" lvl="0" indent="0" algn="ctr"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Scan here to take you to the CUH Apprentice Website</a:t>
            </a:r>
          </a:p>
        </p:txBody>
      </p:sp>
      <p:pic>
        <p:nvPicPr>
          <p:cNvPr id="12" name="Picture 13">
            <a:extLst>
              <a:ext uri="{FF2B5EF4-FFF2-40B4-BE49-F238E27FC236}">
                <a16:creationId xmlns:a16="http://schemas.microsoft.com/office/drawing/2014/main" id="{2E4E57F7-C2AE-EF5C-8D13-0E9F03FC8612}"/>
              </a:ext>
            </a:extLst>
          </p:cNvPr>
          <p:cNvPicPr>
            <a:picLocks noChangeAspect="1"/>
          </p:cNvPicPr>
          <p:nvPr/>
        </p:nvPicPr>
        <p:blipFill>
          <a:blip r:embed="rId5"/>
          <a:stretch>
            <a:fillRect/>
          </a:stretch>
        </p:blipFill>
        <p:spPr>
          <a:xfrm>
            <a:off x="14747571" y="6877568"/>
            <a:ext cx="1601891" cy="1675638"/>
          </a:xfrm>
          <a:prstGeom prst="rect">
            <a:avLst/>
          </a:prstGeom>
          <a:noFill/>
          <a:ln w="38103" cap="sq">
            <a:solidFill>
              <a:srgbClr val="0070C0"/>
            </a:solidFill>
            <a:prstDash val="solid"/>
            <a:miter/>
          </a:ln>
          <a:effectLst>
            <a:outerShdw dist="38096" dir="2700000" algn="tl">
              <a:srgbClr val="000000">
                <a:alpha val="43000"/>
              </a:srgbClr>
            </a:outerShdw>
          </a:effectLst>
        </p:spPr>
      </p:pic>
      <p:cxnSp>
        <p:nvCxnSpPr>
          <p:cNvPr id="13" name="Elbow Connector 15">
            <a:extLst>
              <a:ext uri="{FF2B5EF4-FFF2-40B4-BE49-F238E27FC236}">
                <a16:creationId xmlns:a16="http://schemas.microsoft.com/office/drawing/2014/main" id="{A8083B4C-003B-7489-AEF6-8969E284D924}"/>
              </a:ext>
            </a:extLst>
          </p:cNvPr>
          <p:cNvCxnSpPr/>
          <p:nvPr/>
        </p:nvCxnSpPr>
        <p:spPr>
          <a:xfrm rot="10799991">
            <a:off x="16518133" y="7190513"/>
            <a:ext cx="960239" cy="725265"/>
          </a:xfrm>
          <a:prstGeom prst="bentConnector3">
            <a:avLst/>
          </a:prstGeom>
          <a:noFill/>
          <a:ln w="57150" cap="flat">
            <a:solidFill>
              <a:srgbClr val="0070C0"/>
            </a:solidFill>
            <a:prstDash val="solid"/>
            <a:miter/>
            <a:tailEnd type="arrow"/>
          </a:ln>
          <a:effectLst>
            <a:outerShdw dist="19997" dir="5400000" algn="tl">
              <a:srgbClr val="000000">
                <a:alpha val="38000"/>
              </a:srgbClr>
            </a:outerShdw>
          </a:effectLst>
        </p:spPr>
      </p:cxnSp>
      <p:cxnSp>
        <p:nvCxnSpPr>
          <p:cNvPr id="14" name="Elbow Connector 25">
            <a:extLst>
              <a:ext uri="{FF2B5EF4-FFF2-40B4-BE49-F238E27FC236}">
                <a16:creationId xmlns:a16="http://schemas.microsoft.com/office/drawing/2014/main" id="{8D83EF87-4F3D-6707-9364-5740CC4D22A2}"/>
              </a:ext>
            </a:extLst>
          </p:cNvPr>
          <p:cNvCxnSpPr/>
          <p:nvPr/>
        </p:nvCxnSpPr>
        <p:spPr>
          <a:xfrm rot="5399996" flipH="1">
            <a:off x="15373652" y="5203483"/>
            <a:ext cx="683176" cy="822037"/>
          </a:xfrm>
          <a:prstGeom prst="bentConnector3">
            <a:avLst/>
          </a:prstGeom>
          <a:noFill/>
          <a:ln w="57150" cap="flat">
            <a:solidFill>
              <a:srgbClr val="0070C0"/>
            </a:solidFill>
            <a:prstDash val="solid"/>
            <a:miter/>
            <a:tailEnd type="arrow"/>
          </a:ln>
          <a:effectLst>
            <a:outerShdw dist="19997" dir="5400000" algn="tl">
              <a:srgbClr val="000000">
                <a:alpha val="38000"/>
              </a:srgbClr>
            </a:outerShdw>
          </a:effectLst>
        </p:spPr>
      </p:cxnSp>
      <p:sp>
        <p:nvSpPr>
          <p:cNvPr id="15" name="TextBox 14">
            <a:extLst>
              <a:ext uri="{FF2B5EF4-FFF2-40B4-BE49-F238E27FC236}">
                <a16:creationId xmlns:a16="http://schemas.microsoft.com/office/drawing/2014/main" id="{A9530562-A55C-1A34-B36E-A020B102CCC4}"/>
              </a:ext>
            </a:extLst>
          </p:cNvPr>
          <p:cNvSpPr txBox="1"/>
          <p:nvPr/>
        </p:nvSpPr>
        <p:spPr>
          <a:xfrm>
            <a:off x="7233251" y="1917222"/>
            <a:ext cx="10097216" cy="132343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1" i="0" u="none" strike="noStrike" kern="1200" cap="none" spc="0" baseline="0">
                <a:solidFill>
                  <a:srgbClr val="000000"/>
                </a:solidFill>
                <a:uFillTx/>
                <a:latin typeface="Poppins Italics"/>
                <a:cs typeface="Segoe UI"/>
              </a:rPr>
              <a:t>Career Pathway Opportunities</a:t>
            </a:r>
            <a:r>
              <a:rPr lang="en-US" sz="3200" b="0" i="0" u="none" strike="noStrike" kern="1200" cap="none" spc="0" baseline="0">
                <a:solidFill>
                  <a:srgbClr val="000000"/>
                </a:solidFill>
                <a:uFillTx/>
                <a:latin typeface="Poppins Italics"/>
                <a:cs typeface="Segoe UI"/>
              </a:rPr>
              <a: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Segoe UI"/>
              </a:rPr>
              <a:t>There are over 350 different careers in the NHS! CUH offer apprenticeships and roles in:</a:t>
            </a:r>
          </a:p>
        </p:txBody>
      </p:sp>
      <p:sp>
        <p:nvSpPr>
          <p:cNvPr id="16" name="TextBox 16">
            <a:extLst>
              <a:ext uri="{FF2B5EF4-FFF2-40B4-BE49-F238E27FC236}">
                <a16:creationId xmlns:a16="http://schemas.microsoft.com/office/drawing/2014/main" id="{F9B1BEF1-9C51-6E6D-DB3D-0E72E27ECCAB}"/>
              </a:ext>
            </a:extLst>
          </p:cNvPr>
          <p:cNvSpPr txBox="1"/>
          <p:nvPr/>
        </p:nvSpPr>
        <p:spPr>
          <a:xfrm>
            <a:off x="7168548" y="9335941"/>
            <a:ext cx="9407100" cy="83099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sng" strike="noStrike" kern="1200" cap="none" spc="0" baseline="0">
                <a:solidFill>
                  <a:srgbClr val="000000"/>
                </a:solidFill>
                <a:uFillTx/>
                <a:latin typeface="Poppins Italics"/>
              </a:rPr>
              <a:t>CUH Apprenticeships </a:t>
            </a:r>
            <a:r>
              <a:rPr lang="en-US" sz="2400" b="0" i="0" u="none" strike="noStrike" kern="1200" cap="none" spc="0" baseline="0">
                <a:solidFill>
                  <a:srgbClr val="000000"/>
                </a:solidFill>
                <a:uFillTx/>
                <a:latin typeface="Poppins Italics"/>
              </a:rPr>
              <a:t>vary from Level 2 to Level 7 (Master Degrees.)</a:t>
            </a:r>
            <a:endParaRPr lang="en-US" sz="1800" b="0" i="0" u="none" strike="noStrike" kern="1200" cap="none" spc="0" baseline="0">
              <a:solidFill>
                <a:srgbClr val="000000"/>
              </a:solidFill>
              <a:uFillTx/>
              <a:latin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48">
    <p:bg>
      <p:bgPr>
        <a:solidFill>
          <a:srgbClr val="002060"/>
        </a:solidFill>
        <a:effectLst/>
      </p:bgPr>
    </p:bg>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15A2BE92-37EF-C29F-C44A-047A0BF4EC4F}"/>
              </a:ext>
            </a:extLst>
          </p:cNvPr>
          <p:cNvSpPr/>
          <p:nvPr/>
        </p:nvSpPr>
        <p:spPr>
          <a:xfrm>
            <a:off x="0" y="-38103"/>
            <a:ext cx="7848596" cy="1752603"/>
          </a:xfrm>
          <a:prstGeom prst="rect">
            <a:avLst/>
          </a:prstGeom>
          <a:solidFill>
            <a:srgbClr val="FFFFFF"/>
          </a:solidFill>
          <a:ln w="25402" cap="flat">
            <a:solidFill>
              <a:srgbClr val="1C334E"/>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extBox 10">
            <a:extLst>
              <a:ext uri="{FF2B5EF4-FFF2-40B4-BE49-F238E27FC236}">
                <a16:creationId xmlns:a16="http://schemas.microsoft.com/office/drawing/2014/main" id="{BE84EAAB-1569-C833-881E-4F0637F709E4}"/>
              </a:ext>
            </a:extLst>
          </p:cNvPr>
          <p:cNvSpPr txBox="1"/>
          <p:nvPr/>
        </p:nvSpPr>
        <p:spPr>
          <a:xfrm>
            <a:off x="338410" y="6188659"/>
            <a:ext cx="7226777" cy="3416317"/>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EEECE1"/>
                </a:solidFill>
                <a:uFillTx/>
                <a:latin typeface="Poppins Italics"/>
                <a:cs typeface="Poppins Italics"/>
              </a:rPr>
              <a:t>Outreach activities:</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EEECE1"/>
                </a:solidFill>
                <a:uFillTx/>
                <a:latin typeface="Poppins Italics"/>
                <a:cs typeface="Poppins Italics"/>
              </a:rPr>
              <a:t>Organisaitons across the ICS work with schools to promote the 350 roles and opportunities, offer work experience and shadowing opportunities, apprenticeships, and volunteering opportunities. </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1200" cap="none" spc="0" baseline="0">
              <a:solidFill>
                <a:srgbClr val="EEECE1"/>
              </a:solidFill>
              <a:uFillTx/>
              <a:latin typeface="Poppins Italics"/>
              <a:cs typeface="Poppins Italics"/>
            </a:endParaRPr>
          </a:p>
        </p:txBody>
      </p:sp>
      <p:sp>
        <p:nvSpPr>
          <p:cNvPr id="4" name="TextBox 12">
            <a:extLst>
              <a:ext uri="{FF2B5EF4-FFF2-40B4-BE49-F238E27FC236}">
                <a16:creationId xmlns:a16="http://schemas.microsoft.com/office/drawing/2014/main" id="{24C90FFB-E707-FC62-57CD-4085DD9BE0F9}"/>
              </a:ext>
            </a:extLst>
          </p:cNvPr>
          <p:cNvSpPr txBox="1"/>
          <p:nvPr/>
        </p:nvSpPr>
        <p:spPr>
          <a:xfrm>
            <a:off x="8328986" y="4475878"/>
            <a:ext cx="4310335" cy="4939817"/>
          </a:xfrm>
          <a:prstGeom prst="rect">
            <a:avLst/>
          </a:prstGeom>
          <a:noFill/>
          <a:ln cap="flat">
            <a:noFill/>
          </a:ln>
        </p:spPr>
        <p:txBody>
          <a:bodyPr vert="horz" wrap="square" lIns="137160" tIns="68580" rIns="137160" bIns="6858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There are a variety of settings you can work in…</a:t>
            </a:r>
            <a:endParaRPr lang="en-GB" sz="2800" b="0" i="0" u="none" strike="noStrike" kern="1200" cap="none" spc="0" baseline="0">
              <a:solidFill>
                <a:srgbClr val="EEECE1"/>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EEECE1"/>
              </a:solidFill>
              <a:uFillTx/>
              <a:latin typeface="Poppins Italics"/>
              <a:cs typeface="Poppins Italics"/>
            </a:endParaRP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Ambulance Service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Care Home</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Community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Dental Practice</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Doctors Practice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Hospice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Hospital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Mental Heal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Opticians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Poppins Italics"/>
              </a:rPr>
              <a:t>Pharmacy </a:t>
            </a:r>
          </a:p>
        </p:txBody>
      </p:sp>
      <p:sp>
        <p:nvSpPr>
          <p:cNvPr id="5" name="TextBox 14">
            <a:extLst>
              <a:ext uri="{FF2B5EF4-FFF2-40B4-BE49-F238E27FC236}">
                <a16:creationId xmlns:a16="http://schemas.microsoft.com/office/drawing/2014/main" id="{2621CD27-7035-1270-9D80-B4B9AEEED35B}"/>
              </a:ext>
            </a:extLst>
          </p:cNvPr>
          <p:cNvSpPr txBox="1"/>
          <p:nvPr/>
        </p:nvSpPr>
        <p:spPr>
          <a:xfrm>
            <a:off x="8337846" y="1156972"/>
            <a:ext cx="9668938" cy="3416317"/>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EEECE1"/>
                </a:solidFill>
                <a:uFillTx/>
                <a:latin typeface="Poppins Italics"/>
                <a:cs typeface="Poppins Italics"/>
              </a:rPr>
              <a:t>Career Pathway Opportunities</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EEECE1"/>
                </a:solidFill>
                <a:uFillTx/>
                <a:latin typeface="Poppins Italics"/>
                <a:cs typeface="Poppins Italics"/>
              </a:rPr>
              <a:t>There are over 350 roles within Health and Care in a range of clinical and non-clinical roles. These have a variety of entry points depending on level of education with opportunities to join entry level positions, undertake apprenticeships, or complete a university degree and join a qualified roles.</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EEECE1"/>
              </a:solidFill>
              <a:uFillTx/>
              <a:latin typeface="Poppins Italics"/>
              <a:cs typeface="Poppins Italics"/>
            </a:endParaRPr>
          </a:p>
        </p:txBody>
      </p:sp>
      <p:pic>
        <p:nvPicPr>
          <p:cNvPr id="6" name="Picture 4" descr="A black background with blue text&#10;&#10;Description automatically generated">
            <a:extLst>
              <a:ext uri="{FF2B5EF4-FFF2-40B4-BE49-F238E27FC236}">
                <a16:creationId xmlns:a16="http://schemas.microsoft.com/office/drawing/2014/main" id="{458717AE-BD47-C4E7-06F4-0A2061CB2423}"/>
              </a:ext>
            </a:extLst>
          </p:cNvPr>
          <p:cNvPicPr>
            <a:picLocks noChangeAspect="1"/>
          </p:cNvPicPr>
          <p:nvPr/>
        </p:nvPicPr>
        <p:blipFill>
          <a:blip r:embed="rId2"/>
          <a:stretch>
            <a:fillRect/>
          </a:stretch>
        </p:blipFill>
        <p:spPr>
          <a:xfrm>
            <a:off x="327995" y="207660"/>
            <a:ext cx="7200177" cy="1268446"/>
          </a:xfrm>
          <a:prstGeom prst="rect">
            <a:avLst/>
          </a:prstGeom>
          <a:noFill/>
          <a:ln cap="flat">
            <a:noFill/>
          </a:ln>
        </p:spPr>
      </p:pic>
      <p:sp>
        <p:nvSpPr>
          <p:cNvPr id="7" name="TextBox 5">
            <a:extLst>
              <a:ext uri="{FF2B5EF4-FFF2-40B4-BE49-F238E27FC236}">
                <a16:creationId xmlns:a16="http://schemas.microsoft.com/office/drawing/2014/main" id="{33B0284B-5D1B-86D4-576B-DDEAECE8D392}"/>
              </a:ext>
            </a:extLst>
          </p:cNvPr>
          <p:cNvSpPr txBox="1"/>
          <p:nvPr/>
        </p:nvSpPr>
        <p:spPr>
          <a:xfrm>
            <a:off x="293421" y="9594268"/>
            <a:ext cx="8842540" cy="400114"/>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EEECE1"/>
                </a:solidFill>
                <a:uFillTx/>
                <a:latin typeface="Poppins Italics"/>
                <a:cs typeface="Poppins Italics"/>
                <a:hlinkClick r:id="rId3">
                  <a:extLst>
                    <a:ext uri="{A12FA001-AC4F-418D-AE19-62706E023703}">
                      <ahyp:hlinkClr xmlns:ahyp="http://schemas.microsoft.com/office/drawing/2018/hyperlinkcolor" val="tx"/>
                    </a:ext>
                  </a:extLst>
                </a:hlinkClick>
              </a:rPr>
              <a:t>https://www.candphealthandcarejobs.co.uk/</a:t>
            </a:r>
            <a:r>
              <a:rPr lang="en-US" sz="2000" b="0" i="0" u="none" strike="noStrike" kern="1200" cap="none" spc="0" baseline="0">
                <a:solidFill>
                  <a:srgbClr val="EEECE1"/>
                </a:solidFill>
                <a:uFillTx/>
                <a:latin typeface="Poppins Italics"/>
                <a:cs typeface="Poppins Italics"/>
              </a:rPr>
              <a:t> </a:t>
            </a:r>
            <a:endParaRPr lang="en-GB" sz="2000" b="0" i="0" u="none" strike="noStrike" kern="1200" cap="none" spc="0" baseline="0">
              <a:solidFill>
                <a:srgbClr val="EEECE1"/>
              </a:solidFill>
              <a:uFillTx/>
              <a:latin typeface="Poppins Italics"/>
              <a:cs typeface="Poppins Italics"/>
            </a:endParaRPr>
          </a:p>
        </p:txBody>
      </p:sp>
      <p:sp>
        <p:nvSpPr>
          <p:cNvPr id="8" name="TextBox 3">
            <a:extLst>
              <a:ext uri="{FF2B5EF4-FFF2-40B4-BE49-F238E27FC236}">
                <a16:creationId xmlns:a16="http://schemas.microsoft.com/office/drawing/2014/main" id="{8772FD16-6BDA-D021-83DD-0A9A09388BCD}"/>
              </a:ext>
            </a:extLst>
          </p:cNvPr>
          <p:cNvSpPr txBox="1"/>
          <p:nvPr/>
        </p:nvSpPr>
        <p:spPr>
          <a:xfrm>
            <a:off x="13163912" y="4478630"/>
            <a:ext cx="4813538" cy="563231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Segoe UI"/>
              </a:rPr>
              <a:t>Roles are generally grouped in to staff groups:​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EEECE1"/>
              </a:solidFill>
              <a:uFillTx/>
              <a:latin typeface="Poppins Italics"/>
              <a:cs typeface="Segoe UI"/>
            </a:endParaRP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Allied Health Professionals ​</a:t>
            </a: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Administration and Management ​</a:t>
            </a: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Dental ​</a:t>
            </a: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Digital / IT​</a:t>
            </a: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Healthcare Science​</a:t>
            </a: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Midwifery ​</a:t>
            </a: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Medical​</a:t>
            </a: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Nursing ​</a:t>
            </a: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Pharmacy ​</a:t>
            </a: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Psychology ​</a:t>
            </a:r>
          </a:p>
          <a:p>
            <a:pPr marL="428625" marR="0" lvl="0" indent="-428625" algn="l" defTabSz="914400" rtl="0" fontAlgn="auto" hangingPunct="1">
              <a:lnSpc>
                <a:spcPct val="10000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EEECE1"/>
                </a:solidFill>
                <a:uFillTx/>
                <a:latin typeface="Poppins Italics"/>
                <a:cs typeface="Arial"/>
              </a:rPr>
              <a:t>Social Worker</a:t>
            </a:r>
          </a:p>
        </p:txBody>
      </p:sp>
      <p:sp>
        <p:nvSpPr>
          <p:cNvPr id="9" name="TextBox 6">
            <a:extLst>
              <a:ext uri="{FF2B5EF4-FFF2-40B4-BE49-F238E27FC236}">
                <a16:creationId xmlns:a16="http://schemas.microsoft.com/office/drawing/2014/main" id="{40B75415-13A5-339C-0E2C-66E4EB0C71B1}"/>
              </a:ext>
            </a:extLst>
          </p:cNvPr>
          <p:cNvSpPr txBox="1"/>
          <p:nvPr/>
        </p:nvSpPr>
        <p:spPr>
          <a:xfrm>
            <a:off x="332119" y="2132883"/>
            <a:ext cx="7832786" cy="405658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1200" cap="none" spc="0" baseline="0">
                <a:solidFill>
                  <a:srgbClr val="EEECE1"/>
                </a:solidFill>
                <a:uFillTx/>
                <a:latin typeface="Poppins Bold Italics"/>
                <a:cs typeface="Poppins Bold Italics"/>
              </a:rPr>
              <a:t>Cambridgeshire &amp; Peterborough Integrated Care System (ICS) brings together NHS organisations and providers, local authorities, and Voluntary, Community and Social Enterprise (VCSE) organisations, to promote, support and improve the health and wellbeing of almost a million people living locally.</a:t>
            </a:r>
            <a:endParaRPr lang="en-US" sz="1800" b="0" i="0" u="none" strike="noStrike" kern="1200" cap="none" spc="0" baseline="0">
              <a:solidFill>
                <a:srgbClr val="EEECE1"/>
              </a:solidFill>
              <a:uFillTx/>
              <a:latin typeface="Poppins Bold Italics"/>
              <a:cs typeface="Poppins Bold Italics"/>
            </a:endParaRPr>
          </a:p>
        </p:txBody>
      </p:sp>
      <p:sp>
        <p:nvSpPr>
          <p:cNvPr id="10" name="TextBox 2">
            <a:extLst>
              <a:ext uri="{FF2B5EF4-FFF2-40B4-BE49-F238E27FC236}">
                <a16:creationId xmlns:a16="http://schemas.microsoft.com/office/drawing/2014/main" id="{8BD9C9AA-E112-1425-3790-00BE4E5572CA}"/>
              </a:ext>
            </a:extLst>
          </p:cNvPr>
          <p:cNvSpPr txBox="1"/>
          <p:nvPr/>
        </p:nvSpPr>
        <p:spPr>
          <a:xfrm>
            <a:off x="11587779" y="205136"/>
            <a:ext cx="6359889" cy="523219"/>
          </a:xfrm>
          <a:prstGeom prst="rect">
            <a:avLst/>
          </a:prstGeom>
          <a:noFill/>
          <a:ln cap="flat">
            <a:noFill/>
          </a:ln>
        </p:spPr>
        <p:txBody>
          <a:bodyPr vert="horz" wrap="square" lIns="91440" tIns="45720" rIns="91440" bIns="45720" anchor="t" anchorCtr="0" compatLnSpc="1">
            <a:spAutoFit/>
          </a:bodyPr>
          <a:lstStyle/>
          <a:p>
            <a:pPr marL="0" marR="0" lvl="0" indent="0" algn="r"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EEECE1"/>
                </a:solidFill>
                <a:uFillTx/>
                <a:latin typeface="Poppins Italics"/>
                <a:cs typeface="Poppins Italics"/>
              </a:rPr>
              <a:t>CORNERSTONE EMPLOYER PROFILE </a:t>
            </a:r>
            <a:endParaRPr lang="en-GB" sz="2800" b="1" i="0" u="none" strike="noStrike" kern="1200" cap="none" spc="0" baseline="0">
              <a:solidFill>
                <a:srgbClr val="EEECE1"/>
              </a:solidFill>
              <a:uFillTx/>
              <a:latin typeface="Poppins Italics"/>
              <a:cs typeface="Poppins Itali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44">
    <p:bg>
      <p:bgPr>
        <a:solidFill>
          <a:srgbClr val="8E3A80"/>
        </a:solidFill>
        <a:effectLst/>
      </p:bgPr>
    </p:bg>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840189B7-A185-CF08-D221-1E4A82FBCEF1}"/>
              </a:ext>
            </a:extLst>
          </p:cNvPr>
          <p:cNvSpPr/>
          <p:nvPr/>
        </p:nvSpPr>
        <p:spPr>
          <a:xfrm>
            <a:off x="15622395" y="5273280"/>
            <a:ext cx="2213570" cy="1902555"/>
          </a:xfrm>
          <a:prstGeom prst="rect">
            <a:avLst/>
          </a:prstGeom>
          <a:solidFill>
            <a:srgbClr val="8FA43F"/>
          </a:solidFill>
          <a:ln cap="flat">
            <a:noFill/>
            <a:prstDash val="solid"/>
          </a:ln>
        </p:spPr>
        <p:txBody>
          <a:bodyPr vert="horz" wrap="square" lIns="91440" tIns="45720" rIns="91440" bIns="45720" anchor="ctr" anchorCtr="1" compatLnSpc="1">
            <a:noAutofit/>
          </a:bodyPr>
          <a:lstStyle/>
          <a:p>
            <a:pPr marL="0" marR="0" lvl="0" indent="0" algn="ctr"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4050" b="0" i="0" u="none" strike="noStrike" kern="1200" cap="none" spc="0" baseline="0">
              <a:solidFill>
                <a:srgbClr val="000000"/>
              </a:solidFill>
              <a:uFillTx/>
              <a:latin typeface="Poppins Italics"/>
              <a:cs typeface="Poppins Italics"/>
            </a:endParaRPr>
          </a:p>
        </p:txBody>
      </p:sp>
      <p:pic>
        <p:nvPicPr>
          <p:cNvPr id="3" name="Graphic 18" descr="Frappe Cup with solid fill">
            <a:extLst>
              <a:ext uri="{FF2B5EF4-FFF2-40B4-BE49-F238E27FC236}">
                <a16:creationId xmlns:a16="http://schemas.microsoft.com/office/drawing/2014/main" id="{9B6723C6-ED85-6C0B-A02F-B73923459B7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471632" y="419490"/>
            <a:ext cx="2992849" cy="2992849"/>
          </a:xfrm>
          <a:prstGeom prst="rect">
            <a:avLst/>
          </a:prstGeom>
          <a:noFill/>
          <a:ln cap="flat">
            <a:noFill/>
          </a:ln>
          <a:effectLst>
            <a:outerShdw dist="38096" dir="2700000" algn="tl">
              <a:srgbClr val="000000">
                <a:alpha val="40000"/>
              </a:srgbClr>
            </a:outerShdw>
          </a:effectLst>
        </p:spPr>
      </p:pic>
      <p:sp>
        <p:nvSpPr>
          <p:cNvPr id="4" name="TextBox 12">
            <a:extLst>
              <a:ext uri="{FF2B5EF4-FFF2-40B4-BE49-F238E27FC236}">
                <a16:creationId xmlns:a16="http://schemas.microsoft.com/office/drawing/2014/main" id="{AFE21F90-A8DE-E94E-B023-C6EE2EF4870D}"/>
              </a:ext>
            </a:extLst>
          </p:cNvPr>
          <p:cNvSpPr txBox="1"/>
          <p:nvPr/>
        </p:nvSpPr>
        <p:spPr>
          <a:xfrm>
            <a:off x="704078" y="2987994"/>
            <a:ext cx="7006955" cy="4985976"/>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18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A leading supplier of nutritional ingredients and product solutions to the sports nutrition, food &amp; beverage, animal nutrition and health &amp; wellbeing industries.</a:t>
            </a:r>
          </a:p>
          <a:p>
            <a:pPr marL="0" marR="0" lvl="0" indent="0" algn="l" defTabSz="1371600" rtl="0" fontAlgn="auto" hangingPunct="1">
              <a:lnSpc>
                <a:spcPct val="100000"/>
              </a:lnSpc>
              <a:spcBef>
                <a:spcPts val="0"/>
              </a:spcBef>
              <a:spcAft>
                <a:spcPts val="18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Based in Ely, Cambridge Commodities is a  global business bringing the newest ingredients to market, driving trends and constantly looking forward to supplying products that meet the demands of consumers.</a:t>
            </a:r>
          </a:p>
          <a:p>
            <a:pPr marL="0" marR="0" lvl="0" indent="0" algn="l" defTabSz="1371600" rtl="0" fontAlgn="auto" hangingPunct="1">
              <a:lnSpc>
                <a:spcPct val="100000"/>
              </a:lnSpc>
              <a:spcBef>
                <a:spcPts val="0"/>
              </a:spcBef>
              <a:spcAft>
                <a:spcPts val="18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Their values are at the very core of their business and include:</a:t>
            </a:r>
          </a:p>
        </p:txBody>
      </p:sp>
      <p:sp>
        <p:nvSpPr>
          <p:cNvPr id="5" name="TextBox 14">
            <a:extLst>
              <a:ext uri="{FF2B5EF4-FFF2-40B4-BE49-F238E27FC236}">
                <a16:creationId xmlns:a16="http://schemas.microsoft.com/office/drawing/2014/main" id="{2ADA33B1-85FB-851F-328F-CE3FD5C154D5}"/>
              </a:ext>
            </a:extLst>
          </p:cNvPr>
          <p:cNvSpPr txBox="1"/>
          <p:nvPr/>
        </p:nvSpPr>
        <p:spPr>
          <a:xfrm>
            <a:off x="7929987" y="480645"/>
            <a:ext cx="7488981" cy="6940360"/>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There are many pathway opportunities into the company:</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Work experience</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Apprenticeships</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University Placements</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Graduate opportunities, and more!</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FFFFFF"/>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Opportunities are in a range of different areas, including but not limited to:</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IT</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Sales</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Finance</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Quality/Food Technology</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Procurement</a:t>
            </a:r>
          </a:p>
          <a:p>
            <a:pPr marL="0" marR="0" lvl="0" indent="0" algn="l" defTabSz="1371600" rtl="0" fontAlgn="auto" hangingPunct="1">
              <a:lnSpc>
                <a:spcPct val="100000"/>
              </a:lnSpc>
              <a:spcBef>
                <a:spcPts val="1800"/>
              </a:spcBef>
              <a:spcAft>
                <a:spcPts val="1800"/>
              </a:spcAft>
              <a:buNone/>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Poppins Italics"/>
                <a:cs typeface="Poppins Italics"/>
              </a:rPr>
              <a:t>The main requirement for entry level roles is a good work ethic, teamwork, a positive attitude and the willingness to learn! For more technical or senior roles, these may require skills and/or a qualification related to the area of work. </a:t>
            </a:r>
            <a:endParaRPr lang="en-GB" sz="2000" b="0" i="0" u="none" strike="noStrike" kern="1200" cap="none" spc="0" baseline="0">
              <a:solidFill>
                <a:srgbClr val="FFFFFF"/>
              </a:solidFill>
              <a:uFillTx/>
              <a:latin typeface="Poppins Italics"/>
              <a:cs typeface="Poppins Italics"/>
            </a:endParaRPr>
          </a:p>
          <a:p>
            <a:pPr marL="0" marR="0" lvl="0" indent="0" algn="l" defTabSz="1371600" rtl="0" fontAlgn="auto" hangingPunct="1">
              <a:lnSpc>
                <a:spcPct val="100000"/>
              </a:lnSpc>
              <a:spcBef>
                <a:spcPts val="1800"/>
              </a:spcBef>
              <a:spcAft>
                <a:spcPts val="1800"/>
              </a:spcAft>
              <a:buNone/>
              <a:tabLst/>
              <a:defRPr sz="1800" b="0" i="0" u="none" strike="noStrike" kern="0" cap="none" spc="0" baseline="0">
                <a:solidFill>
                  <a:srgbClr val="000000"/>
                </a:solidFill>
                <a:uFillTx/>
              </a:defRPr>
            </a:pPr>
            <a:r>
              <a:rPr lang="en-GB" sz="2000" b="0" i="0" u="sng" strike="noStrike" kern="1200" cap="none" spc="0" baseline="0">
                <a:solidFill>
                  <a:srgbClr val="FFFFFF"/>
                </a:solidFill>
                <a:uFillTx/>
                <a:latin typeface="Poppins Italics"/>
                <a:ea typeface="Aptos" pitchFamily="34"/>
                <a:cs typeface="Poppins Italics"/>
                <a:hlinkClick r:id="rId5">
                  <a:extLst>
                    <a:ext uri="{A12FA001-AC4F-418D-AE19-62706E023703}">
                      <ahyp:hlinkClr xmlns:ahyp="http://schemas.microsoft.com/office/drawing/2018/hyperlinkcolor" val="tx"/>
                    </a:ext>
                  </a:extLst>
                </a:hlinkClick>
              </a:rPr>
              <a:t>www.cambridgecommodities.com</a:t>
            </a:r>
            <a:r>
              <a:rPr lang="en-GB" sz="2000" b="0" i="0" u="sng" strike="noStrike" kern="1200" cap="none" spc="0" baseline="0">
                <a:solidFill>
                  <a:srgbClr val="FFFFFF"/>
                </a:solidFill>
                <a:uFillTx/>
                <a:latin typeface="Poppins Italics"/>
                <a:ea typeface="Aptos" pitchFamily="34"/>
                <a:cs typeface="Poppins Italics"/>
              </a:rPr>
              <a:t> </a:t>
            </a:r>
            <a:endParaRPr lang="en-GB" sz="2000" b="0" i="0" u="none" strike="noStrike" kern="1200" cap="none" spc="0" baseline="0">
              <a:solidFill>
                <a:srgbClr val="FFFFFF"/>
              </a:solidFill>
              <a:uFillTx/>
              <a:latin typeface="Poppins Italics"/>
              <a:cs typeface="Poppins Italics"/>
            </a:endParaRPr>
          </a:p>
        </p:txBody>
      </p:sp>
      <p:pic>
        <p:nvPicPr>
          <p:cNvPr id="6" name="Picture 6" descr="A close-up of a logo&#10;&#10;Description automatically generated">
            <a:extLst>
              <a:ext uri="{FF2B5EF4-FFF2-40B4-BE49-F238E27FC236}">
                <a16:creationId xmlns:a16="http://schemas.microsoft.com/office/drawing/2014/main" id="{0F352619-0876-1275-8A74-29E9D9237EFD}"/>
              </a:ext>
            </a:extLst>
          </p:cNvPr>
          <p:cNvPicPr>
            <a:picLocks noChangeAspect="1"/>
          </p:cNvPicPr>
          <p:nvPr/>
        </p:nvPicPr>
        <p:blipFill>
          <a:blip r:embed="rId6"/>
          <a:srcRect b="18136"/>
          <a:stretch>
            <a:fillRect/>
          </a:stretch>
        </p:blipFill>
        <p:spPr>
          <a:xfrm>
            <a:off x="710022" y="1284256"/>
            <a:ext cx="5526633" cy="1307015"/>
          </a:xfrm>
          <a:prstGeom prst="rect">
            <a:avLst/>
          </a:prstGeom>
          <a:noFill/>
          <a:ln cap="flat">
            <a:noFill/>
          </a:ln>
        </p:spPr>
      </p:pic>
      <p:pic>
        <p:nvPicPr>
          <p:cNvPr id="7" name="Graphic 22" descr="Medicine outline">
            <a:extLst>
              <a:ext uri="{FF2B5EF4-FFF2-40B4-BE49-F238E27FC236}">
                <a16:creationId xmlns:a16="http://schemas.microsoft.com/office/drawing/2014/main" id="{73A6E9FF-F0F0-3F83-16E7-0577D2EC1EA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5468264" y="1563925"/>
            <a:ext cx="3046991" cy="3046991"/>
          </a:xfrm>
          <a:prstGeom prst="rect">
            <a:avLst/>
          </a:prstGeom>
          <a:noFill/>
          <a:ln cap="flat">
            <a:noFill/>
          </a:ln>
          <a:effectLst>
            <a:outerShdw dist="38096" dir="2700000" algn="tl">
              <a:srgbClr val="000000">
                <a:alpha val="40000"/>
              </a:srgbClr>
            </a:outerShdw>
          </a:effectLst>
        </p:spPr>
      </p:pic>
      <p:sp>
        <p:nvSpPr>
          <p:cNvPr id="8" name="TextBox 3">
            <a:extLst>
              <a:ext uri="{FF2B5EF4-FFF2-40B4-BE49-F238E27FC236}">
                <a16:creationId xmlns:a16="http://schemas.microsoft.com/office/drawing/2014/main" id="{5CE3958D-7CA8-6D38-8A8A-31A568658342}"/>
              </a:ext>
            </a:extLst>
          </p:cNvPr>
          <p:cNvSpPr txBox="1"/>
          <p:nvPr/>
        </p:nvSpPr>
        <p:spPr>
          <a:xfrm>
            <a:off x="704078" y="8028678"/>
            <a:ext cx="5940582" cy="1615827"/>
          </a:xfrm>
          <a:prstGeom prst="rect">
            <a:avLst/>
          </a:prstGeom>
          <a:noFill/>
          <a:ln cap="flat">
            <a:noFill/>
          </a:ln>
        </p:spPr>
        <p:txBody>
          <a:bodyPr vert="horz" wrap="square" lIns="91440" tIns="45720" rIns="91440" bIns="45720" anchor="t" anchorCtr="0" compatLnSpc="1">
            <a:spAutoFit/>
          </a:bodyPr>
          <a:lstStyle/>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Sustainability</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Teamwork</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Courage</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Fun</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Excellence</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Passion</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Innovative</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400" b="0" i="0" u="none" strike="noStrike" kern="1200" cap="none" spc="0" baseline="0">
                <a:solidFill>
                  <a:srgbClr val="FFFFFF"/>
                </a:solidFill>
                <a:highlight>
                  <a:srgbClr val="8E3A80"/>
                </a:highlight>
                <a:uFillTx/>
                <a:latin typeface="Poppins Italics"/>
                <a:cs typeface="Poppins Italics"/>
              </a:rPr>
              <a:t>Inclusive</a:t>
            </a:r>
          </a:p>
        </p:txBody>
      </p:sp>
      <p:sp>
        <p:nvSpPr>
          <p:cNvPr id="9" name="TextBox 4">
            <a:extLst>
              <a:ext uri="{FF2B5EF4-FFF2-40B4-BE49-F238E27FC236}">
                <a16:creationId xmlns:a16="http://schemas.microsoft.com/office/drawing/2014/main" id="{4533CA0C-B9A8-2EA9-F123-AB28B8B2D108}"/>
              </a:ext>
            </a:extLst>
          </p:cNvPr>
          <p:cNvSpPr txBox="1"/>
          <p:nvPr/>
        </p:nvSpPr>
        <p:spPr>
          <a:xfrm>
            <a:off x="704078" y="459074"/>
            <a:ext cx="6359981" cy="461662"/>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1800"/>
              </a:spcAft>
              <a:buNone/>
              <a:tabLst/>
              <a:defRPr sz="1800" b="0" i="0" u="none" strike="noStrike" kern="0" cap="none" spc="0" baseline="0">
                <a:solidFill>
                  <a:srgbClr val="000000"/>
                </a:solidFill>
                <a:uFillTx/>
              </a:defRPr>
            </a:pPr>
            <a:r>
              <a:rPr lang="en-GB" sz="2400" b="1" i="0" u="none" strike="noStrike" kern="1200" cap="none" spc="0" baseline="0">
                <a:solidFill>
                  <a:srgbClr val="FFFFFF"/>
                </a:solidFill>
                <a:highlight>
                  <a:srgbClr val="8E3A80"/>
                </a:highlight>
                <a:uFillTx/>
                <a:latin typeface="Poppins Bold Italics"/>
                <a:cs typeface="Poppins Italics"/>
              </a:rPr>
              <a:t>CORNERSTONE EMPLOYER PROFILE</a:t>
            </a:r>
          </a:p>
        </p:txBody>
      </p:sp>
      <p:sp>
        <p:nvSpPr>
          <p:cNvPr id="10" name="TextBox 5">
            <a:extLst>
              <a:ext uri="{FF2B5EF4-FFF2-40B4-BE49-F238E27FC236}">
                <a16:creationId xmlns:a16="http://schemas.microsoft.com/office/drawing/2014/main" id="{FEF2C40E-C11A-6485-1E16-1EB3F2D63106}"/>
              </a:ext>
            </a:extLst>
          </p:cNvPr>
          <p:cNvSpPr txBox="1"/>
          <p:nvPr/>
        </p:nvSpPr>
        <p:spPr>
          <a:xfrm>
            <a:off x="7925104" y="7437500"/>
            <a:ext cx="7057659" cy="2400656"/>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100" b="1" i="0" u="none" strike="noStrike" kern="1200" cap="none" spc="0" baseline="0">
                <a:solidFill>
                  <a:srgbClr val="FFFFFF"/>
                </a:solidFill>
                <a:uFillTx/>
                <a:latin typeface="Poppins Italics"/>
                <a:cs typeface="Poppins Italics"/>
              </a:rPr>
              <a:t>Outreach programme:</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100" b="0" i="0" u="none" strike="noStrike" kern="1200" cap="none" spc="0" baseline="0">
                <a:solidFill>
                  <a:srgbClr val="FFFFFF"/>
                </a:solidFill>
                <a:uFillTx/>
                <a:latin typeface="Poppins Italics"/>
                <a:cs typeface="Poppins Italics"/>
              </a:rPr>
              <a:t>The team love to get involved with charity and local community events, raising funds and engaging in volunteering opportunities. </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100" b="0" i="0" u="none" strike="noStrike" kern="1200" cap="none" spc="0" baseline="0">
                <a:solidFill>
                  <a:srgbClr val="FFFFFF"/>
                </a:solidFill>
                <a:uFillTx/>
                <a:latin typeface="Poppins Italics"/>
                <a:cs typeface="Poppins Italics"/>
              </a:rPr>
              <a:t>They also take part in various school engagement activities such as career fairs, interview skills, etc. to prepare young people for the world of work.</a:t>
            </a:r>
          </a:p>
        </p:txBody>
      </p:sp>
      <p:pic>
        <p:nvPicPr>
          <p:cNvPr id="11" name="Picture 8">
            <a:extLst>
              <a:ext uri="{FF2B5EF4-FFF2-40B4-BE49-F238E27FC236}">
                <a16:creationId xmlns:a16="http://schemas.microsoft.com/office/drawing/2014/main" id="{46F8CAFC-3A3B-58BF-6583-8E36D612BD97}"/>
              </a:ext>
            </a:extLst>
          </p:cNvPr>
          <p:cNvPicPr>
            <a:picLocks noChangeAspect="1"/>
          </p:cNvPicPr>
          <p:nvPr/>
        </p:nvPicPr>
        <p:blipFill>
          <a:blip r:embed="rId9"/>
          <a:stretch>
            <a:fillRect/>
          </a:stretch>
        </p:blipFill>
        <p:spPr>
          <a:xfrm>
            <a:off x="16207191" y="5998592"/>
            <a:ext cx="985842" cy="957267"/>
          </a:xfrm>
          <a:prstGeom prst="rect">
            <a:avLst/>
          </a:prstGeom>
          <a:noFill/>
          <a:ln cap="flat">
            <a:noFill/>
          </a:ln>
        </p:spPr>
      </p:pic>
      <p:sp>
        <p:nvSpPr>
          <p:cNvPr id="12" name="TextBox 10">
            <a:extLst>
              <a:ext uri="{FF2B5EF4-FFF2-40B4-BE49-F238E27FC236}">
                <a16:creationId xmlns:a16="http://schemas.microsoft.com/office/drawing/2014/main" id="{713C2CFF-1315-6636-C172-71D98FB4AFAE}"/>
              </a:ext>
            </a:extLst>
          </p:cNvPr>
          <p:cNvSpPr txBox="1"/>
          <p:nvPr/>
        </p:nvSpPr>
        <p:spPr>
          <a:xfrm>
            <a:off x="15834801" y="5306089"/>
            <a:ext cx="1752904" cy="646334"/>
          </a:xfrm>
          <a:prstGeom prst="rect">
            <a:avLst/>
          </a:prstGeom>
          <a:noFill/>
          <a:ln cap="flat">
            <a:noFill/>
          </a:ln>
        </p:spPr>
        <p:txBody>
          <a:bodyPr vert="horz" wrap="square" lIns="91440" tIns="45720" rIns="91440" bIns="45720" anchor="t" anchorCtr="1" compatLnSpc="1">
            <a:spAutoFit/>
          </a:bodyPr>
          <a:lstStyle/>
          <a:p>
            <a:pPr marL="0" marR="0" lvl="0" indent="0" algn="ctr"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Poppins Italics"/>
                <a:cs typeface="Poppins Italics"/>
              </a:rPr>
              <a:t>Scan for more info!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19">
    <p:bg>
      <p:bgPr>
        <a:solidFill>
          <a:srgbClr val="FBF3E4"/>
        </a:solidFill>
        <a:effectLst/>
      </p:bgPr>
    </p:bg>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88FF9217-A92A-F772-D3BF-3D524ED3310D}"/>
              </a:ext>
            </a:extLst>
          </p:cNvPr>
          <p:cNvSpPr/>
          <p:nvPr/>
        </p:nvSpPr>
        <p:spPr>
          <a:xfrm>
            <a:off x="11032720"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D8B44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Freeform 5">
            <a:extLst>
              <a:ext uri="{FF2B5EF4-FFF2-40B4-BE49-F238E27FC236}">
                <a16:creationId xmlns:a16="http://schemas.microsoft.com/office/drawing/2014/main" id="{513FBFA6-185A-32FF-06EA-2640C3EC7CF0}"/>
              </a:ext>
            </a:extLst>
          </p:cNvPr>
          <p:cNvSpPr/>
          <p:nvPr/>
        </p:nvSpPr>
        <p:spPr>
          <a:xfrm>
            <a:off x="14666564"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D8B44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6">
            <a:extLst>
              <a:ext uri="{FF2B5EF4-FFF2-40B4-BE49-F238E27FC236}">
                <a16:creationId xmlns:a16="http://schemas.microsoft.com/office/drawing/2014/main" id="{CB3FF8CB-B50D-9643-0092-1EA246053516}"/>
              </a:ext>
            </a:extLst>
          </p:cNvPr>
          <p:cNvGrpSpPr/>
          <p:nvPr/>
        </p:nvGrpSpPr>
        <p:grpSpPr>
          <a:xfrm>
            <a:off x="12690226" y="3015727"/>
            <a:ext cx="3995553" cy="4526270"/>
            <a:chOff x="12690226" y="3015727"/>
            <a:chExt cx="3995553" cy="4526270"/>
          </a:xfrm>
        </p:grpSpPr>
        <p:sp>
          <p:nvSpPr>
            <p:cNvPr id="5" name="Freeform 7">
              <a:extLst>
                <a:ext uri="{FF2B5EF4-FFF2-40B4-BE49-F238E27FC236}">
                  <a16:creationId xmlns:a16="http://schemas.microsoft.com/office/drawing/2014/main" id="{0CB7C5B5-0D3F-0DCD-EF3A-1693E854A1E0}"/>
                </a:ext>
              </a:extLst>
            </p:cNvPr>
            <p:cNvSpPr/>
            <p:nvPr/>
          </p:nvSpPr>
          <p:spPr>
            <a:xfrm>
              <a:off x="13021760" y="3423595"/>
              <a:ext cx="3332466" cy="4118402"/>
            </a:xfrm>
            <a:custGeom>
              <a:avLst/>
              <a:gdLst>
                <a:gd name="f0" fmla="val w"/>
                <a:gd name="f1" fmla="val h"/>
                <a:gd name="f2" fmla="val 0"/>
                <a:gd name="f3" fmla="val 550803"/>
                <a:gd name="f4" fmla="val 769416"/>
                <a:gd name="f5" fmla="val 275402"/>
                <a:gd name="f6" fmla="val 440080"/>
                <a:gd name="f7" fmla="val 56075"/>
                <a:gd name="f8" fmla="val 550804"/>
                <a:gd name="f9" fmla="val 210745"/>
                <a:gd name="f10" fmla="val 384708"/>
                <a:gd name="f11" fmla="val 558671"/>
                <a:gd name="f12" fmla="val 713341"/>
                <a:gd name="f13" fmla="val 110724"/>
                <a:gd name="f14" fmla="*/ f0 1 550803"/>
                <a:gd name="f15" fmla="*/ f1 1 769416"/>
                <a:gd name="f16" fmla="+- f4 0 f2"/>
                <a:gd name="f17" fmla="+- f3 0 f2"/>
                <a:gd name="f18" fmla="*/ f17 1 550803"/>
                <a:gd name="f19" fmla="*/ f16 1 76941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550803" h="769416">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D8B44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8">
              <a:extLst>
                <a:ext uri="{FF2B5EF4-FFF2-40B4-BE49-F238E27FC236}">
                  <a16:creationId xmlns:a16="http://schemas.microsoft.com/office/drawing/2014/main" id="{491404D8-7740-365A-65FB-9C7613E43E37}"/>
                </a:ext>
              </a:extLst>
            </p:cNvPr>
            <p:cNvSpPr txBox="1"/>
            <p:nvPr/>
          </p:nvSpPr>
          <p:spPr>
            <a:xfrm>
              <a:off x="12690226" y="3015727"/>
              <a:ext cx="3995553" cy="4350614"/>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FFFFFF"/>
                  </a:solidFill>
                  <a:uFillTx/>
                  <a:latin typeface="Poppins Bold"/>
                </a:rPr>
                <a:t>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Analytical 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Teamwork</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Problem solving</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Methodological thinking</a:t>
              </a:r>
            </a:p>
          </p:txBody>
        </p:sp>
      </p:grpSp>
      <p:grpSp>
        <p:nvGrpSpPr>
          <p:cNvPr id="7" name="Group 9">
            <a:extLst>
              <a:ext uri="{FF2B5EF4-FFF2-40B4-BE49-F238E27FC236}">
                <a16:creationId xmlns:a16="http://schemas.microsoft.com/office/drawing/2014/main" id="{6C96856B-E6C8-4CA3-AF16-0305DA272A26}"/>
              </a:ext>
            </a:extLst>
          </p:cNvPr>
          <p:cNvGrpSpPr/>
          <p:nvPr/>
        </p:nvGrpSpPr>
        <p:grpSpPr>
          <a:xfrm>
            <a:off x="688890" y="907167"/>
            <a:ext cx="9040142" cy="3520083"/>
            <a:chOff x="688890" y="907167"/>
            <a:chExt cx="9040142" cy="3520083"/>
          </a:xfrm>
        </p:grpSpPr>
        <p:sp>
          <p:nvSpPr>
            <p:cNvPr id="8" name="Freeform 10">
              <a:extLst>
                <a:ext uri="{FF2B5EF4-FFF2-40B4-BE49-F238E27FC236}">
                  <a16:creationId xmlns:a16="http://schemas.microsoft.com/office/drawing/2014/main" id="{DEB0771C-C74A-F820-A28A-1C1E3E63307F}"/>
                </a:ext>
              </a:extLst>
            </p:cNvPr>
            <p:cNvSpPr/>
            <p:nvPr/>
          </p:nvSpPr>
          <p:spPr>
            <a:xfrm>
              <a:off x="688890" y="1341150"/>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D8B44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TextBox 11">
              <a:extLst>
                <a:ext uri="{FF2B5EF4-FFF2-40B4-BE49-F238E27FC236}">
                  <a16:creationId xmlns:a16="http://schemas.microsoft.com/office/drawing/2014/main" id="{F919A4AA-EDD0-97A8-329D-22F752397CA7}"/>
                </a:ext>
              </a:extLst>
            </p:cNvPr>
            <p:cNvSpPr txBox="1"/>
            <p:nvPr/>
          </p:nvSpPr>
          <p:spPr>
            <a:xfrm>
              <a:off x="688890" y="90716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0" name="Freeform 13">
            <a:extLst>
              <a:ext uri="{FF2B5EF4-FFF2-40B4-BE49-F238E27FC236}">
                <a16:creationId xmlns:a16="http://schemas.microsoft.com/office/drawing/2014/main" id="{412BB6CF-D53E-A561-7A2F-9285AF030DFC}"/>
              </a:ext>
            </a:extLst>
          </p:cNvPr>
          <p:cNvSpPr/>
          <p:nvPr/>
        </p:nvSpPr>
        <p:spPr>
          <a:xfrm>
            <a:off x="836822" y="4429838"/>
            <a:ext cx="5441384" cy="3029443"/>
          </a:xfrm>
          <a:custGeom>
            <a:avLst/>
            <a:gdLst>
              <a:gd name="f0" fmla="val w"/>
              <a:gd name="f1" fmla="val h"/>
              <a:gd name="f2" fmla="val 0"/>
              <a:gd name="f3" fmla="val 6586034"/>
              <a:gd name="f4" fmla="val 3666722"/>
              <a:gd name="f5" fmla="val 279400"/>
              <a:gd name="f6" fmla="val 6507293"/>
              <a:gd name="f7" fmla="val 3587982"/>
              <a:gd name="f8" fmla="val 78740"/>
              <a:gd name="f9" fmla="*/ f0 1 6586034"/>
              <a:gd name="f10" fmla="*/ f1 1 3666722"/>
              <a:gd name="f11" fmla="+- f4 0 f2"/>
              <a:gd name="f12" fmla="+- f3 0 f2"/>
              <a:gd name="f13" fmla="*/ f12 1 6586034"/>
              <a:gd name="f14" fmla="*/ f11 1 3666722"/>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586034" h="3666722">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D8B44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5">
            <a:extLst>
              <a:ext uri="{FF2B5EF4-FFF2-40B4-BE49-F238E27FC236}">
                <a16:creationId xmlns:a16="http://schemas.microsoft.com/office/drawing/2014/main" id="{40E9F8B8-A8AD-40F7-B57D-2F5EAB3C04A1}"/>
              </a:ext>
            </a:extLst>
          </p:cNvPr>
          <p:cNvSpPr/>
          <p:nvPr/>
        </p:nvSpPr>
        <p:spPr>
          <a:xfrm>
            <a:off x="6521820" y="4439366"/>
            <a:ext cx="5767184" cy="3019924"/>
          </a:xfrm>
          <a:custGeom>
            <a:avLst/>
            <a:gdLst>
              <a:gd name="f0" fmla="val w"/>
              <a:gd name="f1" fmla="val h"/>
              <a:gd name="f2" fmla="val 0"/>
              <a:gd name="f3" fmla="val 6980370"/>
              <a:gd name="f4" fmla="val 3655194"/>
              <a:gd name="f5" fmla="val 279400"/>
              <a:gd name="f6" fmla="val 6901630"/>
              <a:gd name="f7" fmla="val 3576453"/>
              <a:gd name="f8" fmla="val 78740"/>
              <a:gd name="f9" fmla="*/ f0 1 6980370"/>
              <a:gd name="f10" fmla="*/ f1 1 3655194"/>
              <a:gd name="f11" fmla="+- f4 0 f2"/>
              <a:gd name="f12" fmla="+- f3 0 f2"/>
              <a:gd name="f13" fmla="*/ f12 1 6980370"/>
              <a:gd name="f14" fmla="*/ f11 1 3655194"/>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980370" h="3655194">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D8B44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12" name="Group 16">
            <a:extLst>
              <a:ext uri="{FF2B5EF4-FFF2-40B4-BE49-F238E27FC236}">
                <a16:creationId xmlns:a16="http://schemas.microsoft.com/office/drawing/2014/main" id="{A485EB53-0704-7A53-747E-517744DD8141}"/>
              </a:ext>
            </a:extLst>
          </p:cNvPr>
          <p:cNvGrpSpPr/>
          <p:nvPr/>
        </p:nvGrpSpPr>
        <p:grpSpPr>
          <a:xfrm>
            <a:off x="3297637" y="7047582"/>
            <a:ext cx="11616226" cy="2335286"/>
            <a:chOff x="3297637" y="7047582"/>
            <a:chExt cx="11616226" cy="2335286"/>
          </a:xfrm>
        </p:grpSpPr>
        <p:sp>
          <p:nvSpPr>
            <p:cNvPr id="13" name="Freeform 17">
              <a:extLst>
                <a:ext uri="{FF2B5EF4-FFF2-40B4-BE49-F238E27FC236}">
                  <a16:creationId xmlns:a16="http://schemas.microsoft.com/office/drawing/2014/main" id="{EA604A6A-DC1B-16A5-01C5-8613F1A3C5BD}"/>
                </a:ext>
              </a:extLst>
            </p:cNvPr>
            <p:cNvSpPr/>
            <p:nvPr/>
          </p:nvSpPr>
          <p:spPr>
            <a:xfrm>
              <a:off x="3297637" y="7047582"/>
              <a:ext cx="11616226" cy="2335286"/>
            </a:xfrm>
            <a:custGeom>
              <a:avLst/>
              <a:gdLst>
                <a:gd name="f0" fmla="val w"/>
                <a:gd name="f1" fmla="val h"/>
                <a:gd name="f2" fmla="val 0"/>
                <a:gd name="f3" fmla="val 3059417"/>
                <a:gd name="f4" fmla="val 615055"/>
                <a:gd name="f5" fmla="val 307527"/>
                <a:gd name="f6" fmla="val 2653017"/>
                <a:gd name="f7" fmla="val 203200"/>
                <a:gd name="f8" fmla="val 411855"/>
                <a:gd name="f9" fmla="*/ f0 1 3059417"/>
                <a:gd name="f10" fmla="*/ f1 1 615055"/>
                <a:gd name="f11" fmla="+- f4 0 f2"/>
                <a:gd name="f12" fmla="+- f3 0 f2"/>
                <a:gd name="f13" fmla="*/ f12 1 3059417"/>
                <a:gd name="f14" fmla="*/ f11 1 615055"/>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059417" h="615055">
                  <a:moveTo>
                    <a:pt x="f3" y="f5"/>
                  </a:moveTo>
                  <a:lnTo>
                    <a:pt x="f6" y="f2"/>
                  </a:lnTo>
                  <a:lnTo>
                    <a:pt x="f6" y="f7"/>
                  </a:lnTo>
                  <a:lnTo>
                    <a:pt x="f2" y="f7"/>
                  </a:lnTo>
                  <a:lnTo>
                    <a:pt x="f2" y="f8"/>
                  </a:lnTo>
                  <a:lnTo>
                    <a:pt x="f6" y="f8"/>
                  </a:lnTo>
                  <a:lnTo>
                    <a:pt x="f6" y="f4"/>
                  </a:lnTo>
                  <a:lnTo>
                    <a:pt x="f3" y="f5"/>
                  </a:lnTo>
                  <a:close/>
                </a:path>
              </a:pathLst>
            </a:custGeom>
            <a:solidFill>
              <a:srgbClr val="D8B44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TextBox 18">
              <a:extLst>
                <a:ext uri="{FF2B5EF4-FFF2-40B4-BE49-F238E27FC236}">
                  <a16:creationId xmlns:a16="http://schemas.microsoft.com/office/drawing/2014/main" id="{9B03A315-90D4-8718-2CF2-0BC6C266A2D3}"/>
                </a:ext>
              </a:extLst>
            </p:cNvPr>
            <p:cNvSpPr txBox="1"/>
            <p:nvPr/>
          </p:nvSpPr>
          <p:spPr>
            <a:xfrm>
              <a:off x="3297637" y="7385133"/>
              <a:ext cx="2700342" cy="197703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pic>
        <p:nvPicPr>
          <p:cNvPr id="15" name="Picture 19">
            <a:extLst>
              <a:ext uri="{FF2B5EF4-FFF2-40B4-BE49-F238E27FC236}">
                <a16:creationId xmlns:a16="http://schemas.microsoft.com/office/drawing/2014/main" id="{85BCCB59-8575-32DB-9EA0-9FC2C4AEE5D4}"/>
              </a:ext>
            </a:extLst>
          </p:cNvPr>
          <p:cNvPicPr>
            <a:picLocks noChangeAspect="1"/>
          </p:cNvPicPr>
          <p:nvPr/>
        </p:nvPicPr>
        <p:blipFill>
          <a:blip r:embed="rId2"/>
          <a:srcRect/>
          <a:stretch>
            <a:fillRect/>
          </a:stretch>
        </p:blipFill>
        <p:spPr>
          <a:xfrm>
            <a:off x="4504590" y="7863044"/>
            <a:ext cx="704371" cy="704371"/>
          </a:xfrm>
          <a:prstGeom prst="rect">
            <a:avLst/>
          </a:prstGeom>
          <a:noFill/>
          <a:ln cap="flat">
            <a:noFill/>
          </a:ln>
        </p:spPr>
      </p:pic>
      <p:pic>
        <p:nvPicPr>
          <p:cNvPr id="16" name="Picture 20">
            <a:extLst>
              <a:ext uri="{FF2B5EF4-FFF2-40B4-BE49-F238E27FC236}">
                <a16:creationId xmlns:a16="http://schemas.microsoft.com/office/drawing/2014/main" id="{B78C1C2E-160C-BC55-3749-A607DFA5F3CB}"/>
              </a:ext>
            </a:extLst>
          </p:cNvPr>
          <p:cNvPicPr>
            <a:picLocks noChangeAspect="1"/>
          </p:cNvPicPr>
          <p:nvPr/>
        </p:nvPicPr>
        <p:blipFill>
          <a:blip r:embed="rId3"/>
          <a:srcRect/>
          <a:stretch>
            <a:fillRect/>
          </a:stretch>
        </p:blipFill>
        <p:spPr>
          <a:xfrm>
            <a:off x="11140244" y="7855253"/>
            <a:ext cx="719952" cy="719952"/>
          </a:xfrm>
          <a:prstGeom prst="rect">
            <a:avLst/>
          </a:prstGeom>
          <a:noFill/>
          <a:ln cap="flat">
            <a:noFill/>
          </a:ln>
        </p:spPr>
      </p:pic>
      <p:pic>
        <p:nvPicPr>
          <p:cNvPr id="17" name="Picture 21">
            <a:extLst>
              <a:ext uri="{FF2B5EF4-FFF2-40B4-BE49-F238E27FC236}">
                <a16:creationId xmlns:a16="http://schemas.microsoft.com/office/drawing/2014/main" id="{151501A0-644D-3DDF-A3B9-5688D12B3EE4}"/>
              </a:ext>
            </a:extLst>
          </p:cNvPr>
          <p:cNvPicPr>
            <a:picLocks noChangeAspect="1"/>
          </p:cNvPicPr>
          <p:nvPr/>
        </p:nvPicPr>
        <p:blipFill>
          <a:blip r:embed="rId4"/>
          <a:srcRect/>
          <a:stretch>
            <a:fillRect/>
          </a:stretch>
        </p:blipFill>
        <p:spPr>
          <a:xfrm>
            <a:off x="1375312" y="7423638"/>
            <a:ext cx="1453649" cy="1593195"/>
          </a:xfrm>
          <a:prstGeom prst="rect">
            <a:avLst/>
          </a:prstGeom>
          <a:noFill/>
          <a:ln cap="flat">
            <a:noFill/>
          </a:ln>
        </p:spPr>
      </p:pic>
      <p:pic>
        <p:nvPicPr>
          <p:cNvPr id="18" name="Picture 22">
            <a:extLst>
              <a:ext uri="{FF2B5EF4-FFF2-40B4-BE49-F238E27FC236}">
                <a16:creationId xmlns:a16="http://schemas.microsoft.com/office/drawing/2014/main" id="{AAB02819-3AE9-02B4-6AE0-75BF1273ECBC}"/>
              </a:ext>
            </a:extLst>
          </p:cNvPr>
          <p:cNvPicPr>
            <a:picLocks noChangeAspect="1"/>
          </p:cNvPicPr>
          <p:nvPr/>
        </p:nvPicPr>
        <p:blipFill>
          <a:blip r:embed="rId5"/>
          <a:srcRect/>
          <a:stretch>
            <a:fillRect/>
          </a:stretch>
        </p:blipFill>
        <p:spPr>
          <a:xfrm>
            <a:off x="15311298" y="7423638"/>
            <a:ext cx="1424031" cy="1617290"/>
          </a:xfrm>
          <a:prstGeom prst="rect">
            <a:avLst/>
          </a:prstGeom>
          <a:noFill/>
          <a:ln cap="flat">
            <a:noFill/>
          </a:ln>
        </p:spPr>
      </p:pic>
      <p:pic>
        <p:nvPicPr>
          <p:cNvPr id="19" name="Picture 23">
            <a:extLst>
              <a:ext uri="{FF2B5EF4-FFF2-40B4-BE49-F238E27FC236}">
                <a16:creationId xmlns:a16="http://schemas.microsoft.com/office/drawing/2014/main" id="{FC614982-5B96-C8EC-8B99-3CBDAA118920}"/>
              </a:ext>
            </a:extLst>
          </p:cNvPr>
          <p:cNvPicPr>
            <a:picLocks noChangeAspect="1"/>
          </p:cNvPicPr>
          <p:nvPr/>
        </p:nvPicPr>
        <p:blipFill>
          <a:blip r:embed="rId6"/>
          <a:srcRect/>
          <a:stretch>
            <a:fillRect/>
          </a:stretch>
        </p:blipFill>
        <p:spPr>
          <a:xfrm>
            <a:off x="9636203" y="234955"/>
            <a:ext cx="948324" cy="944273"/>
          </a:xfrm>
          <a:prstGeom prst="rect">
            <a:avLst/>
          </a:prstGeom>
          <a:noFill/>
          <a:ln cap="flat">
            <a:noFill/>
          </a:ln>
        </p:spPr>
      </p:pic>
      <p:sp>
        <p:nvSpPr>
          <p:cNvPr id="20" name="TextBox 24">
            <a:extLst>
              <a:ext uri="{FF2B5EF4-FFF2-40B4-BE49-F238E27FC236}">
                <a16:creationId xmlns:a16="http://schemas.microsoft.com/office/drawing/2014/main" id="{3EE85534-16B4-5C0B-349E-DADBB99E7AD8}"/>
              </a:ext>
            </a:extLst>
          </p:cNvPr>
          <p:cNvSpPr txBox="1"/>
          <p:nvPr/>
        </p:nvSpPr>
        <p:spPr>
          <a:xfrm>
            <a:off x="4056049" y="484851"/>
            <a:ext cx="6967151" cy="770894"/>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5600"/>
              </a:lnSpc>
              <a:spcBef>
                <a:spcPts val="0"/>
              </a:spcBef>
              <a:spcAft>
                <a:spcPts val="0"/>
              </a:spcAft>
              <a:buNone/>
              <a:tabLst/>
              <a:defRPr sz="1800" b="0" i="0" u="none" strike="noStrike" kern="0" cap="none" spc="0" baseline="0">
                <a:solidFill>
                  <a:srgbClr val="000000"/>
                </a:solidFill>
                <a:uFillTx/>
              </a:defRPr>
            </a:pPr>
            <a:r>
              <a:rPr lang="en-US" sz="5600" b="0" i="0" u="none" strike="noStrike" kern="1200" cap="none" spc="0" baseline="0">
                <a:solidFill>
                  <a:srgbClr val="000000"/>
                </a:solidFill>
                <a:uFillTx/>
                <a:latin typeface="Bebas Neue Bold"/>
              </a:rPr>
              <a:t>PROFESSIONAL SERVICES</a:t>
            </a:r>
          </a:p>
        </p:txBody>
      </p:sp>
      <p:sp>
        <p:nvSpPr>
          <p:cNvPr id="21" name="TextBox 25">
            <a:extLst>
              <a:ext uri="{FF2B5EF4-FFF2-40B4-BE49-F238E27FC236}">
                <a16:creationId xmlns:a16="http://schemas.microsoft.com/office/drawing/2014/main" id="{9481DE8A-B509-CF3F-32C6-63FBB3801887}"/>
              </a:ext>
            </a:extLst>
          </p:cNvPr>
          <p:cNvSpPr txBox="1"/>
          <p:nvPr/>
        </p:nvSpPr>
        <p:spPr>
          <a:xfrm>
            <a:off x="1028700" y="464213"/>
            <a:ext cx="4537874" cy="8769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400"/>
              </a:lnSpc>
              <a:spcBef>
                <a:spcPts val="0"/>
              </a:spcBef>
              <a:spcAft>
                <a:spcPts val="0"/>
              </a:spcAft>
              <a:buNone/>
              <a:tabLst/>
              <a:defRPr sz="1800" b="0" i="0" u="none" strike="noStrike" kern="0" cap="none" spc="0" baseline="0">
                <a:solidFill>
                  <a:srgbClr val="000000"/>
                </a:solidFill>
                <a:uFillTx/>
              </a:defRPr>
            </a:pPr>
            <a:r>
              <a:rPr lang="en-US" sz="6399" b="0" i="0" u="none" strike="noStrike" kern="1200" cap="none" spc="0" baseline="0">
                <a:solidFill>
                  <a:srgbClr val="B91646"/>
                </a:solidFill>
                <a:uFillTx/>
                <a:latin typeface="Bebas Neue Bold"/>
              </a:rPr>
              <a:t>CAREERS IN</a:t>
            </a:r>
          </a:p>
        </p:txBody>
      </p:sp>
      <p:sp>
        <p:nvSpPr>
          <p:cNvPr id="22" name="TextBox 26">
            <a:extLst>
              <a:ext uri="{FF2B5EF4-FFF2-40B4-BE49-F238E27FC236}">
                <a16:creationId xmlns:a16="http://schemas.microsoft.com/office/drawing/2014/main" id="{16D1B425-F8CA-B44D-3240-A3D8D8590937}"/>
              </a:ext>
            </a:extLst>
          </p:cNvPr>
          <p:cNvSpPr txBox="1"/>
          <p:nvPr/>
        </p:nvSpPr>
        <p:spPr>
          <a:xfrm>
            <a:off x="11032720"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Average Salary:</a:t>
            </a:r>
          </a:p>
        </p:txBody>
      </p:sp>
      <p:sp>
        <p:nvSpPr>
          <p:cNvPr id="23" name="TextBox 27">
            <a:extLst>
              <a:ext uri="{FF2B5EF4-FFF2-40B4-BE49-F238E27FC236}">
                <a16:creationId xmlns:a16="http://schemas.microsoft.com/office/drawing/2014/main" id="{E5220332-1D5D-942F-11FF-A4DE11D51825}"/>
              </a:ext>
            </a:extLst>
          </p:cNvPr>
          <p:cNvSpPr txBox="1"/>
          <p:nvPr/>
        </p:nvSpPr>
        <p:spPr>
          <a:xfrm>
            <a:off x="14654156"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Number of Jobs:</a:t>
            </a:r>
          </a:p>
        </p:txBody>
      </p:sp>
      <p:sp>
        <p:nvSpPr>
          <p:cNvPr id="24" name="TextBox 28">
            <a:extLst>
              <a:ext uri="{FF2B5EF4-FFF2-40B4-BE49-F238E27FC236}">
                <a16:creationId xmlns:a16="http://schemas.microsoft.com/office/drawing/2014/main" id="{2B17FE33-9038-3B9F-02F3-692BFEA156A6}"/>
              </a:ext>
            </a:extLst>
          </p:cNvPr>
          <p:cNvSpPr txBox="1"/>
          <p:nvPr/>
        </p:nvSpPr>
        <p:spPr>
          <a:xfrm>
            <a:off x="7601132" y="1886324"/>
            <a:ext cx="9528"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5" name="TextBox 29">
            <a:extLst>
              <a:ext uri="{FF2B5EF4-FFF2-40B4-BE49-F238E27FC236}">
                <a16:creationId xmlns:a16="http://schemas.microsoft.com/office/drawing/2014/main" id="{B53FC7DB-61EF-5E9A-C2A0-94E3D01D584C}"/>
              </a:ext>
            </a:extLst>
          </p:cNvPr>
          <p:cNvSpPr txBox="1"/>
          <p:nvPr/>
        </p:nvSpPr>
        <p:spPr>
          <a:xfrm>
            <a:off x="868689" y="1506592"/>
            <a:ext cx="8892210" cy="96012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780"/>
              </a:lnSpc>
              <a:spcBef>
                <a:spcPts val="0"/>
              </a:spcBef>
              <a:spcAft>
                <a:spcPts val="0"/>
              </a:spcAft>
              <a:buNone/>
              <a:tabLst/>
              <a:defRPr sz="1800" b="0" i="0" u="none" strike="noStrike" kern="0" cap="none" spc="0" baseline="0">
                <a:solidFill>
                  <a:srgbClr val="000000"/>
                </a:solidFill>
                <a:uFillTx/>
              </a:defRPr>
            </a:pPr>
            <a:r>
              <a:rPr lang="en-US" sz="2700" b="0" i="0" u="none" strike="noStrike" kern="1200" cap="none" spc="0" baseline="0">
                <a:solidFill>
                  <a:srgbClr val="FFFFFF"/>
                </a:solidFill>
                <a:uFillTx/>
                <a:latin typeface="Poppins Bold Italics"/>
              </a:rPr>
              <a:t>The provision of specialist services to businesses, including IT, finance and business advice</a:t>
            </a:r>
          </a:p>
        </p:txBody>
      </p:sp>
      <p:sp>
        <p:nvSpPr>
          <p:cNvPr id="26" name="TextBox 30">
            <a:extLst>
              <a:ext uri="{FF2B5EF4-FFF2-40B4-BE49-F238E27FC236}">
                <a16:creationId xmlns:a16="http://schemas.microsoft.com/office/drawing/2014/main" id="{E0A69BEA-1901-84FA-E183-1B04AA9F949A}"/>
              </a:ext>
            </a:extLst>
          </p:cNvPr>
          <p:cNvSpPr txBox="1"/>
          <p:nvPr/>
        </p:nvSpPr>
        <p:spPr>
          <a:xfrm>
            <a:off x="868689" y="4514127"/>
            <a:ext cx="544138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Early Career Opportunities</a:t>
            </a:r>
          </a:p>
        </p:txBody>
      </p:sp>
      <p:sp>
        <p:nvSpPr>
          <p:cNvPr id="27" name="TextBox 31">
            <a:extLst>
              <a:ext uri="{FF2B5EF4-FFF2-40B4-BE49-F238E27FC236}">
                <a16:creationId xmlns:a16="http://schemas.microsoft.com/office/drawing/2014/main" id="{56ED03C5-30F2-8FF8-FF6E-72B86EE52F9C}"/>
              </a:ext>
            </a:extLst>
          </p:cNvPr>
          <p:cNvSpPr txBox="1"/>
          <p:nvPr/>
        </p:nvSpPr>
        <p:spPr>
          <a:xfrm>
            <a:off x="1343445" y="5106768"/>
            <a:ext cx="4428137" cy="2165985"/>
          </a:xfrm>
          <a:prstGeom prst="rect">
            <a:avLst/>
          </a:prstGeom>
          <a:noFill/>
          <a:ln cap="flat">
            <a:noFill/>
          </a:ln>
        </p:spPr>
        <p:txBody>
          <a:bodyPr vert="horz" wrap="square" lIns="0" tIns="0" rIns="0" bIns="0" anchor="t" anchorCtr="0" compatLnSpc="1">
            <a:spAutoFit/>
          </a:bodyPr>
          <a:lstStyle/>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Trainee Accountant</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Management Consultant</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Trainee Lawyer</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Architect</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Receptionist</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Admin assistant</a:t>
            </a:r>
          </a:p>
        </p:txBody>
      </p:sp>
      <p:sp>
        <p:nvSpPr>
          <p:cNvPr id="28" name="TextBox 32">
            <a:extLst>
              <a:ext uri="{FF2B5EF4-FFF2-40B4-BE49-F238E27FC236}">
                <a16:creationId xmlns:a16="http://schemas.microsoft.com/office/drawing/2014/main" id="{3EA3DD15-E76F-D77A-D877-00236C62F7B1}"/>
              </a:ext>
            </a:extLst>
          </p:cNvPr>
          <p:cNvSpPr txBox="1"/>
          <p:nvPr/>
        </p:nvSpPr>
        <p:spPr>
          <a:xfrm>
            <a:off x="7322935" y="4532744"/>
            <a:ext cx="416495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Essential Qualifications </a:t>
            </a:r>
          </a:p>
        </p:txBody>
      </p:sp>
      <p:sp>
        <p:nvSpPr>
          <p:cNvPr id="29" name="TextBox 33">
            <a:extLst>
              <a:ext uri="{FF2B5EF4-FFF2-40B4-BE49-F238E27FC236}">
                <a16:creationId xmlns:a16="http://schemas.microsoft.com/office/drawing/2014/main" id="{E0AF1C76-9429-8102-95A2-F559BB9ED442}"/>
              </a:ext>
            </a:extLst>
          </p:cNvPr>
          <p:cNvSpPr txBox="1"/>
          <p:nvPr/>
        </p:nvSpPr>
        <p:spPr>
          <a:xfrm>
            <a:off x="6763688" y="5067303"/>
            <a:ext cx="5283439" cy="2259839"/>
          </a:xfrm>
          <a:prstGeom prst="rect">
            <a:avLst/>
          </a:prstGeom>
          <a:noFill/>
          <a:ln cap="flat">
            <a:noFill/>
          </a:ln>
        </p:spPr>
        <p:txBody>
          <a:bodyPr vert="horz" wrap="square" lIns="0" tIns="0" rIns="0" bIns="0" anchor="t" anchorCtr="0" compatLnSpc="1">
            <a:spAutoFit/>
          </a:bodyPr>
          <a:lstStyle/>
          <a:p>
            <a:pPr marL="354073" marR="0" lvl="1" indent="-177036" algn="l" defTabSz="914400" rtl="0" fontAlgn="auto" hangingPunct="1">
              <a:lnSpc>
                <a:spcPts val="262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40" b="0" i="0" u="none" strike="noStrike" kern="1200" cap="none" spc="0" baseline="0">
                <a:solidFill>
                  <a:srgbClr val="000000"/>
                </a:solidFill>
                <a:uFillTx/>
                <a:latin typeface="Poppins"/>
              </a:rPr>
              <a:t>For some roles, particularly within law, a relevant degree will be required.</a:t>
            </a:r>
          </a:p>
          <a:p>
            <a:pPr marL="354073" marR="0" lvl="1" indent="-177036" algn="l" defTabSz="914400" rtl="0" fontAlgn="auto" hangingPunct="1">
              <a:lnSpc>
                <a:spcPts val="2625"/>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40" b="0" i="0" u="none" strike="noStrike" kern="1200" cap="none" spc="0" baseline="0">
                <a:solidFill>
                  <a:srgbClr val="000000"/>
                </a:solidFill>
                <a:uFillTx/>
                <a:latin typeface="Poppins"/>
              </a:rPr>
              <a:t>For industries such as Accounting or Business Admin, Apprenticeships are offered, which may require A Levels, although T Levels in areas such as Accounting are becoming increasingly popular.</a:t>
            </a:r>
          </a:p>
        </p:txBody>
      </p:sp>
      <p:sp>
        <p:nvSpPr>
          <p:cNvPr id="30" name="TextBox 34">
            <a:extLst>
              <a:ext uri="{FF2B5EF4-FFF2-40B4-BE49-F238E27FC236}">
                <a16:creationId xmlns:a16="http://schemas.microsoft.com/office/drawing/2014/main" id="{9A977650-4C87-259D-5514-D726FB08A3DB}"/>
              </a:ext>
            </a:extLst>
          </p:cNvPr>
          <p:cNvSpPr txBox="1"/>
          <p:nvPr/>
        </p:nvSpPr>
        <p:spPr>
          <a:xfrm>
            <a:off x="14666564"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50,000</a:t>
            </a:r>
          </a:p>
        </p:txBody>
      </p:sp>
      <p:sp>
        <p:nvSpPr>
          <p:cNvPr id="31" name="TextBox 35">
            <a:extLst>
              <a:ext uri="{FF2B5EF4-FFF2-40B4-BE49-F238E27FC236}">
                <a16:creationId xmlns:a16="http://schemas.microsoft.com/office/drawing/2014/main" id="{DDD1D24F-754F-9675-8A20-44F524C5AE9C}"/>
              </a:ext>
            </a:extLst>
          </p:cNvPr>
          <p:cNvSpPr txBox="1"/>
          <p:nvPr/>
        </p:nvSpPr>
        <p:spPr>
          <a:xfrm>
            <a:off x="11064047"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£48,600</a:t>
            </a:r>
          </a:p>
        </p:txBody>
      </p:sp>
      <p:sp>
        <p:nvSpPr>
          <p:cNvPr id="32" name="TextBox 36">
            <a:extLst>
              <a:ext uri="{FF2B5EF4-FFF2-40B4-BE49-F238E27FC236}">
                <a16:creationId xmlns:a16="http://schemas.microsoft.com/office/drawing/2014/main" id="{F1B6262D-8247-37D2-F66C-2BFCE3DE2C99}"/>
              </a:ext>
            </a:extLst>
          </p:cNvPr>
          <p:cNvSpPr txBox="1"/>
          <p:nvPr/>
        </p:nvSpPr>
        <p:spPr>
          <a:xfrm>
            <a:off x="3505928" y="8816653"/>
            <a:ext cx="2624346"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A Levels or T Levels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subjects relevant to chosen pathway, such as Maths, Law or Accounting</a:t>
            </a:r>
          </a:p>
        </p:txBody>
      </p:sp>
      <p:sp>
        <p:nvSpPr>
          <p:cNvPr id="33" name="TextBox 37">
            <a:extLst>
              <a:ext uri="{FF2B5EF4-FFF2-40B4-BE49-F238E27FC236}">
                <a16:creationId xmlns:a16="http://schemas.microsoft.com/office/drawing/2014/main" id="{AEB16B1E-DAB6-43ED-A8F7-11959BDFDEE3}"/>
              </a:ext>
            </a:extLst>
          </p:cNvPr>
          <p:cNvSpPr txBox="1"/>
          <p:nvPr/>
        </p:nvSpPr>
        <p:spPr>
          <a:xfrm>
            <a:off x="6893076" y="8816653"/>
            <a:ext cx="2624346"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Degree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relevant subject, or Apprenticeship in chosen field</a:t>
            </a:r>
          </a:p>
        </p:txBody>
      </p:sp>
      <p:sp>
        <p:nvSpPr>
          <p:cNvPr id="34" name="TextBox 38">
            <a:extLst>
              <a:ext uri="{FF2B5EF4-FFF2-40B4-BE49-F238E27FC236}">
                <a16:creationId xmlns:a16="http://schemas.microsoft.com/office/drawing/2014/main" id="{349F9B3D-6960-754A-6D05-763F5721F7C5}"/>
              </a:ext>
            </a:extLst>
          </p:cNvPr>
          <p:cNvSpPr txBox="1"/>
          <p:nvPr/>
        </p:nvSpPr>
        <p:spPr>
          <a:xfrm>
            <a:off x="10207584" y="8816653"/>
            <a:ext cx="2624346" cy="83566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Work experience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In a business or organisation of interest</a:t>
            </a:r>
          </a:p>
        </p:txBody>
      </p:sp>
      <p:sp>
        <p:nvSpPr>
          <p:cNvPr id="35" name="TextBox 39">
            <a:extLst>
              <a:ext uri="{FF2B5EF4-FFF2-40B4-BE49-F238E27FC236}">
                <a16:creationId xmlns:a16="http://schemas.microsoft.com/office/drawing/2014/main" id="{16B24EC4-CCB2-AD95-5FBE-44C1E610B98F}"/>
              </a:ext>
            </a:extLst>
          </p:cNvPr>
          <p:cNvSpPr txBox="1"/>
          <p:nvPr/>
        </p:nvSpPr>
        <p:spPr>
          <a:xfrm>
            <a:off x="67693" y="9995214"/>
            <a:ext cx="7043376" cy="1981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1"/>
              </a:rPr>
              <a:t>Sources: ONS, Gov.uk, Milkround, Prospects</a:t>
            </a:r>
          </a:p>
        </p:txBody>
      </p:sp>
      <p:pic>
        <p:nvPicPr>
          <p:cNvPr id="36" name="Picture 40">
            <a:extLst>
              <a:ext uri="{FF2B5EF4-FFF2-40B4-BE49-F238E27FC236}">
                <a16:creationId xmlns:a16="http://schemas.microsoft.com/office/drawing/2014/main" id="{A4B56599-8386-EF48-21D8-9525A8C7892C}"/>
              </a:ext>
            </a:extLst>
          </p:cNvPr>
          <p:cNvPicPr>
            <a:picLocks noChangeAspect="1"/>
          </p:cNvPicPr>
          <p:nvPr/>
        </p:nvPicPr>
        <p:blipFill>
          <a:blip r:embed="rId7"/>
          <a:srcRect/>
          <a:stretch>
            <a:fillRect/>
          </a:stretch>
        </p:blipFill>
        <p:spPr>
          <a:xfrm>
            <a:off x="7845268" y="7863044"/>
            <a:ext cx="719952" cy="719952"/>
          </a:xfrm>
          <a:prstGeom prst="rect">
            <a:avLst/>
          </a:prstGeom>
          <a:noFill/>
          <a:ln cap="flat">
            <a:noFill/>
          </a:ln>
        </p:spPr>
      </p:pic>
      <p:sp>
        <p:nvSpPr>
          <p:cNvPr id="37" name="TextBox 41">
            <a:extLst>
              <a:ext uri="{FF2B5EF4-FFF2-40B4-BE49-F238E27FC236}">
                <a16:creationId xmlns:a16="http://schemas.microsoft.com/office/drawing/2014/main" id="{070A0F92-D3E2-E17F-EE46-1702BDEBB215}"/>
              </a:ext>
            </a:extLst>
          </p:cNvPr>
          <p:cNvSpPr txBox="1"/>
          <p:nvPr/>
        </p:nvSpPr>
        <p:spPr>
          <a:xfrm>
            <a:off x="11064047" y="2143179"/>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Per Year</a:t>
            </a:r>
          </a:p>
        </p:txBody>
      </p:sp>
      <p:grpSp>
        <p:nvGrpSpPr>
          <p:cNvPr id="38" name="Group 42">
            <a:extLst>
              <a:ext uri="{FF2B5EF4-FFF2-40B4-BE49-F238E27FC236}">
                <a16:creationId xmlns:a16="http://schemas.microsoft.com/office/drawing/2014/main" id="{07893EF0-FED4-EF68-1492-7A09CA97BEF9}"/>
              </a:ext>
            </a:extLst>
          </p:cNvPr>
          <p:cNvGrpSpPr/>
          <p:nvPr/>
        </p:nvGrpSpPr>
        <p:grpSpPr>
          <a:xfrm>
            <a:off x="688890" y="2375309"/>
            <a:ext cx="9040142" cy="3520083"/>
            <a:chOff x="688890" y="2375309"/>
            <a:chExt cx="9040142" cy="3520083"/>
          </a:xfrm>
        </p:grpSpPr>
        <p:sp>
          <p:nvSpPr>
            <p:cNvPr id="39" name="Freeform 43">
              <a:extLst>
                <a:ext uri="{FF2B5EF4-FFF2-40B4-BE49-F238E27FC236}">
                  <a16:creationId xmlns:a16="http://schemas.microsoft.com/office/drawing/2014/main" id="{289213F7-C979-7464-6039-00F73BF91D59}"/>
                </a:ext>
              </a:extLst>
            </p:cNvPr>
            <p:cNvSpPr/>
            <p:nvPr/>
          </p:nvSpPr>
          <p:spPr>
            <a:xfrm>
              <a:off x="688890" y="2809292"/>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D8B448"/>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0" name="TextBox 44">
              <a:extLst>
                <a:ext uri="{FF2B5EF4-FFF2-40B4-BE49-F238E27FC236}">
                  <a16:creationId xmlns:a16="http://schemas.microsoft.com/office/drawing/2014/main" id="{72586E1B-425E-0AE9-B0FB-32A75146E961}"/>
                </a:ext>
              </a:extLst>
            </p:cNvPr>
            <p:cNvSpPr txBox="1"/>
            <p:nvPr/>
          </p:nvSpPr>
          <p:spPr>
            <a:xfrm>
              <a:off x="688890" y="2375309"/>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41" name="TextBox 45">
            <a:extLst>
              <a:ext uri="{FF2B5EF4-FFF2-40B4-BE49-F238E27FC236}">
                <a16:creationId xmlns:a16="http://schemas.microsoft.com/office/drawing/2014/main" id="{9151BB7C-9C8E-888C-00B5-3BD063EF1034}"/>
              </a:ext>
            </a:extLst>
          </p:cNvPr>
          <p:cNvSpPr txBox="1"/>
          <p:nvPr/>
        </p:nvSpPr>
        <p:spPr>
          <a:xfrm>
            <a:off x="868689" y="2872487"/>
            <a:ext cx="8892210" cy="117284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080"/>
              </a:lnSpc>
              <a:spcBef>
                <a:spcPts val="0"/>
              </a:spcBef>
              <a:spcAft>
                <a:spcPts val="0"/>
              </a:spcAft>
              <a:buNone/>
              <a:tabLst/>
              <a:defRPr sz="1800" b="0" i="0" u="none" strike="noStrike" kern="0" cap="none" spc="0" baseline="0">
                <a:solidFill>
                  <a:srgbClr val="000000"/>
                </a:solidFill>
                <a:uFillTx/>
              </a:defRPr>
            </a:pPr>
            <a:r>
              <a:rPr lang="en-US" sz="2200" b="0" i="0" u="none" strike="noStrike" kern="1200" cap="none" spc="0" baseline="0">
                <a:solidFill>
                  <a:srgbClr val="FFFFFF"/>
                </a:solidFill>
                <a:uFillTx/>
                <a:latin typeface="Poppins Italics"/>
              </a:rPr>
              <a:t>Professional services spans many sectors and industries, and whilst there are clusters in Cambridge, there are opportunities available across the region.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8">
    <p:bg>
      <p:bgPr>
        <a:solidFill>
          <a:srgbClr val="D8B448"/>
        </a:solid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048D77B4-20F0-7379-4BCC-1B74610FCE8B}"/>
              </a:ext>
            </a:extLst>
          </p:cNvPr>
          <p:cNvSpPr txBox="1"/>
          <p:nvPr/>
        </p:nvSpPr>
        <p:spPr>
          <a:xfrm>
            <a:off x="1028700" y="4480276"/>
            <a:ext cx="12215012" cy="5335908"/>
          </a:xfrm>
          <a:prstGeom prst="rect">
            <a:avLst/>
          </a:prstGeom>
          <a:noFill/>
          <a:ln cap="flat">
            <a:noFill/>
          </a:ln>
        </p:spPr>
        <p:txBody>
          <a:bodyPr vert="horz" wrap="square" lIns="0" tIns="0" rIns="0" bIns="0" anchor="t" anchorCtr="0" compatLnSpc="1">
            <a:spAutoFit/>
          </a:bodyPr>
          <a:lstStyle/>
          <a:p>
            <a:pPr marL="518163" marR="0" lvl="1" indent="-259076" algn="l" defTabSz="914400" rtl="0" fontAlgn="auto" hangingPunct="1">
              <a:lnSpc>
                <a:spcPts val="38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a:rPr>
              <a:t>Cambridgeshire County Council is responsible for public services across </a:t>
            </a:r>
            <a:r>
              <a:rPr lang="en-US" sz="2400" b="0" i="0" u="none" strike="noStrike" kern="1200" cap="none" spc="0" baseline="0">
                <a:solidFill>
                  <a:srgbClr val="FFFFFF"/>
                </a:solidFill>
                <a:uFillTx/>
                <a:latin typeface="Poppins Bold"/>
              </a:rPr>
              <a:t>Cambridgeshire</a:t>
            </a:r>
            <a:r>
              <a:rPr lang="en-US" sz="2400" b="0" i="0" u="none" strike="noStrike" kern="1200" cap="none" spc="0" baseline="0">
                <a:solidFill>
                  <a:srgbClr val="FFFFFF"/>
                </a:solidFill>
                <a:uFillTx/>
                <a:latin typeface="Poppins"/>
              </a:rPr>
              <a:t>, and its vision is to make Cambridgeshire a great place to call home.</a:t>
            </a:r>
          </a:p>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FFFFFF"/>
              </a:solidFill>
              <a:uFillTx/>
              <a:latin typeface="Poppins"/>
            </a:endParaRPr>
          </a:p>
          <a:p>
            <a:pPr marL="518163" marR="0" lvl="1" indent="-259076" algn="l" defTabSz="914400" rtl="0" fontAlgn="auto" hangingPunct="1">
              <a:lnSpc>
                <a:spcPts val="38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a:rPr>
              <a:t>There are a wide range of career opportunities at the County Council, working within areas including Education, Transport and Social Care, but also within functions including IT and Human Resources.</a:t>
            </a:r>
          </a:p>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FFFFFF"/>
              </a:solidFill>
              <a:uFillTx/>
              <a:latin typeface="Poppins"/>
            </a:endParaRPr>
          </a:p>
          <a:p>
            <a:pPr marL="518163" marR="0" lvl="1" indent="-259076" algn="l" defTabSz="914400" rtl="0" fontAlgn="auto" hangingPunct="1">
              <a:lnSpc>
                <a:spcPts val="38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a:rPr>
              <a:t>The required skills and qualifications vary depending on the job. Some jobs, such as within social care, will require specific qualifications, but the County Council also recruits at school leaver level and provides on the job training.</a:t>
            </a:r>
          </a:p>
        </p:txBody>
      </p:sp>
      <p:pic>
        <p:nvPicPr>
          <p:cNvPr id="3" name="Picture 3">
            <a:extLst>
              <a:ext uri="{FF2B5EF4-FFF2-40B4-BE49-F238E27FC236}">
                <a16:creationId xmlns:a16="http://schemas.microsoft.com/office/drawing/2014/main" id="{B958C968-5D16-DC77-5A34-562D8082CE1F}"/>
              </a:ext>
            </a:extLst>
          </p:cNvPr>
          <p:cNvPicPr>
            <a:picLocks noChangeAspect="1"/>
          </p:cNvPicPr>
          <p:nvPr/>
        </p:nvPicPr>
        <p:blipFill>
          <a:blip r:embed="rId2"/>
          <a:srcRect/>
          <a:stretch>
            <a:fillRect/>
          </a:stretch>
        </p:blipFill>
        <p:spPr>
          <a:xfrm>
            <a:off x="14603032" y="649306"/>
            <a:ext cx="2543659" cy="2532796"/>
          </a:xfrm>
          <a:prstGeom prst="rect">
            <a:avLst/>
          </a:prstGeom>
          <a:noFill/>
          <a:ln cap="flat">
            <a:noFill/>
          </a:ln>
        </p:spPr>
      </p:pic>
      <p:pic>
        <p:nvPicPr>
          <p:cNvPr id="4" name="Picture 4">
            <a:extLst>
              <a:ext uri="{FF2B5EF4-FFF2-40B4-BE49-F238E27FC236}">
                <a16:creationId xmlns:a16="http://schemas.microsoft.com/office/drawing/2014/main" id="{B3F17F58-5CD3-7D22-F892-40DB4295E701}"/>
              </a:ext>
            </a:extLst>
          </p:cNvPr>
          <p:cNvPicPr>
            <a:picLocks noChangeAspect="1"/>
          </p:cNvPicPr>
          <p:nvPr/>
        </p:nvPicPr>
        <p:blipFill>
          <a:blip r:embed="rId3"/>
          <a:srcRect/>
          <a:stretch>
            <a:fillRect/>
          </a:stretch>
        </p:blipFill>
        <p:spPr>
          <a:xfrm>
            <a:off x="13849913" y="5821655"/>
            <a:ext cx="4049914" cy="2767440"/>
          </a:xfrm>
          <a:prstGeom prst="rect">
            <a:avLst/>
          </a:prstGeom>
          <a:noFill/>
          <a:ln cap="flat">
            <a:noFill/>
          </a:ln>
        </p:spPr>
      </p:pic>
      <p:sp>
        <p:nvSpPr>
          <p:cNvPr id="5" name="TextBox 5">
            <a:extLst>
              <a:ext uri="{FF2B5EF4-FFF2-40B4-BE49-F238E27FC236}">
                <a16:creationId xmlns:a16="http://schemas.microsoft.com/office/drawing/2014/main" id="{A896623A-BE33-29E2-4753-2B3037E6ECF1}"/>
              </a:ext>
            </a:extLst>
          </p:cNvPr>
          <p:cNvSpPr txBox="1"/>
          <p:nvPr/>
        </p:nvSpPr>
        <p:spPr>
          <a:xfrm>
            <a:off x="1028700" y="2683626"/>
            <a:ext cx="12821213" cy="120967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000"/>
              </a:lnSpc>
              <a:spcBef>
                <a:spcPts val="0"/>
              </a:spcBef>
              <a:spcAft>
                <a:spcPts val="0"/>
              </a:spcAft>
              <a:buNone/>
              <a:tabLst/>
              <a:defRPr sz="1800" b="0" i="0" u="none" strike="noStrike" kern="0" cap="none" spc="0" baseline="0">
                <a:solidFill>
                  <a:srgbClr val="000000"/>
                </a:solidFill>
                <a:uFillTx/>
              </a:defRPr>
            </a:pPr>
            <a:r>
              <a:rPr lang="en-US" sz="9000" b="0" i="0" u="none" strike="noStrike" kern="1200" cap="none" spc="0" baseline="0">
                <a:solidFill>
                  <a:srgbClr val="FFFFFF"/>
                </a:solidFill>
                <a:uFillTx/>
                <a:latin typeface="Bebas Neue Bold"/>
              </a:rPr>
              <a:t>CAMBRIDGESHIRE COUNTY COUNCIL</a:t>
            </a:r>
          </a:p>
        </p:txBody>
      </p:sp>
      <p:sp>
        <p:nvSpPr>
          <p:cNvPr id="6" name="TextBox 6">
            <a:extLst>
              <a:ext uri="{FF2B5EF4-FFF2-40B4-BE49-F238E27FC236}">
                <a16:creationId xmlns:a16="http://schemas.microsoft.com/office/drawing/2014/main" id="{65D6DBD8-25E0-84CE-746A-FA0DEB75CA2E}"/>
              </a:ext>
            </a:extLst>
          </p:cNvPr>
          <p:cNvSpPr txBox="1"/>
          <p:nvPr/>
        </p:nvSpPr>
        <p:spPr>
          <a:xfrm>
            <a:off x="1028700" y="1571625"/>
            <a:ext cx="4537874" cy="120887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8970"/>
              </a:lnSpc>
              <a:spcBef>
                <a:spcPts val="0"/>
              </a:spcBef>
              <a:spcAft>
                <a:spcPts val="0"/>
              </a:spcAft>
              <a:buNone/>
              <a:tabLst/>
              <a:defRPr sz="1800" b="0" i="0" u="none" strike="noStrike" kern="0" cap="none" spc="0" baseline="0">
                <a:solidFill>
                  <a:srgbClr val="000000"/>
                </a:solidFill>
                <a:uFillTx/>
              </a:defRPr>
            </a:pPr>
            <a:r>
              <a:rPr lang="en-US" sz="8968" b="0" i="0" u="none" strike="noStrike" kern="1200" cap="none" spc="0" baseline="0">
                <a:solidFill>
                  <a:srgbClr val="7D0D4D"/>
                </a:solidFill>
                <a:uFillTx/>
                <a:latin typeface="Bebas Neue Bold"/>
              </a:rPr>
              <a:t>working at</a:t>
            </a:r>
          </a:p>
        </p:txBody>
      </p:sp>
      <p:pic>
        <p:nvPicPr>
          <p:cNvPr id="7" name="Picture 7">
            <a:extLst>
              <a:ext uri="{FF2B5EF4-FFF2-40B4-BE49-F238E27FC236}">
                <a16:creationId xmlns:a16="http://schemas.microsoft.com/office/drawing/2014/main" id="{257E2A4E-B00A-0B15-CE0E-A979786D8AC3}"/>
              </a:ext>
            </a:extLst>
          </p:cNvPr>
          <p:cNvPicPr>
            <a:picLocks noChangeAspect="1"/>
          </p:cNvPicPr>
          <p:nvPr/>
        </p:nvPicPr>
        <p:blipFill>
          <a:blip r:embed="rId4">
            <a:extLst>
              <a:ext uri="{96DAC541-7B7A-43D3-8B79-37D633B846F1}">
                <asvg:svgBlip xmlns:asvg="http://schemas.microsoft.com/office/drawing/2016/SVG/main" r:embed="rId5"/>
              </a:ext>
            </a:extLst>
          </a:blip>
          <a:srcRect/>
          <a:stretch>
            <a:fillRect/>
          </a:stretch>
        </p:blipFill>
        <p:spPr>
          <a:xfrm>
            <a:off x="789282" y="213969"/>
            <a:ext cx="5601266" cy="814730"/>
          </a:xfrm>
          <a:prstGeom prst="rect">
            <a:avLst/>
          </a:prstGeom>
          <a:noFill/>
          <a:ln cap="flat">
            <a:noFill/>
          </a:ln>
        </p:spPr>
      </p:pic>
      <p:sp>
        <p:nvSpPr>
          <p:cNvPr id="8" name="TextBox 8">
            <a:extLst>
              <a:ext uri="{FF2B5EF4-FFF2-40B4-BE49-F238E27FC236}">
                <a16:creationId xmlns:a16="http://schemas.microsoft.com/office/drawing/2014/main" id="{670DF1C8-776C-2159-A030-249EC72056E2}"/>
              </a:ext>
            </a:extLst>
          </p:cNvPr>
          <p:cNvSpPr txBox="1"/>
          <p:nvPr/>
        </p:nvSpPr>
        <p:spPr>
          <a:xfrm>
            <a:off x="1267184" y="373376"/>
            <a:ext cx="4645481" cy="6553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480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D8B448"/>
                </a:solidFill>
                <a:uFillTx/>
                <a:latin typeface="Bebas Neue Bold"/>
              </a:rPr>
              <a:t>EMPLOYER PROFILE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1">
    <p:bg>
      <p:bgPr>
        <a:solidFill>
          <a:srgbClr val="FBF3E4"/>
        </a:solidFill>
        <a:effectLst/>
      </p:bgPr>
    </p:bg>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70729A74-17F1-E3D9-FAD4-48DC0ECED840}"/>
              </a:ext>
            </a:extLst>
          </p:cNvPr>
          <p:cNvSpPr/>
          <p:nvPr/>
        </p:nvSpPr>
        <p:spPr>
          <a:xfrm>
            <a:off x="11032720"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7D0D4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Freeform 5">
            <a:extLst>
              <a:ext uri="{FF2B5EF4-FFF2-40B4-BE49-F238E27FC236}">
                <a16:creationId xmlns:a16="http://schemas.microsoft.com/office/drawing/2014/main" id="{E69546BD-0091-D187-D443-105B895C53CE}"/>
              </a:ext>
            </a:extLst>
          </p:cNvPr>
          <p:cNvSpPr/>
          <p:nvPr/>
        </p:nvSpPr>
        <p:spPr>
          <a:xfrm>
            <a:off x="14666564"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7D0D4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9">
            <a:extLst>
              <a:ext uri="{FF2B5EF4-FFF2-40B4-BE49-F238E27FC236}">
                <a16:creationId xmlns:a16="http://schemas.microsoft.com/office/drawing/2014/main" id="{F748F03D-A619-8923-9C0F-0DB6FB13AB9B}"/>
              </a:ext>
            </a:extLst>
          </p:cNvPr>
          <p:cNvGrpSpPr/>
          <p:nvPr/>
        </p:nvGrpSpPr>
        <p:grpSpPr>
          <a:xfrm>
            <a:off x="688890" y="907167"/>
            <a:ext cx="9040142" cy="3520083"/>
            <a:chOff x="688890" y="907167"/>
            <a:chExt cx="9040142" cy="3520083"/>
          </a:xfrm>
        </p:grpSpPr>
        <p:sp>
          <p:nvSpPr>
            <p:cNvPr id="5" name="Freeform 10">
              <a:extLst>
                <a:ext uri="{FF2B5EF4-FFF2-40B4-BE49-F238E27FC236}">
                  <a16:creationId xmlns:a16="http://schemas.microsoft.com/office/drawing/2014/main" id="{9A450FF6-16CC-0DD7-44C4-17A0AFA48C86}"/>
                </a:ext>
              </a:extLst>
            </p:cNvPr>
            <p:cNvSpPr/>
            <p:nvPr/>
          </p:nvSpPr>
          <p:spPr>
            <a:xfrm>
              <a:off x="688890" y="1341150"/>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7D0D4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11">
              <a:extLst>
                <a:ext uri="{FF2B5EF4-FFF2-40B4-BE49-F238E27FC236}">
                  <a16:creationId xmlns:a16="http://schemas.microsoft.com/office/drawing/2014/main" id="{9A35A1A0-2E46-C8B5-6833-1CC7CC635DE1}"/>
                </a:ext>
              </a:extLst>
            </p:cNvPr>
            <p:cNvSpPr txBox="1"/>
            <p:nvPr/>
          </p:nvSpPr>
          <p:spPr>
            <a:xfrm>
              <a:off x="688890" y="90716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7" name="Freeform 13">
            <a:extLst>
              <a:ext uri="{FF2B5EF4-FFF2-40B4-BE49-F238E27FC236}">
                <a16:creationId xmlns:a16="http://schemas.microsoft.com/office/drawing/2014/main" id="{974804D6-1713-19EA-B07C-6C88D69C3D53}"/>
              </a:ext>
            </a:extLst>
          </p:cNvPr>
          <p:cNvSpPr/>
          <p:nvPr/>
        </p:nvSpPr>
        <p:spPr>
          <a:xfrm>
            <a:off x="836822" y="4477313"/>
            <a:ext cx="5441384" cy="3005102"/>
          </a:xfrm>
          <a:custGeom>
            <a:avLst/>
            <a:gdLst>
              <a:gd name="f0" fmla="val w"/>
              <a:gd name="f1" fmla="val h"/>
              <a:gd name="f2" fmla="val 0"/>
              <a:gd name="f3" fmla="val 6586034"/>
              <a:gd name="f4" fmla="val 3637261"/>
              <a:gd name="f5" fmla="val 279400"/>
              <a:gd name="f6" fmla="val 6507293"/>
              <a:gd name="f7" fmla="val 3558521"/>
              <a:gd name="f8" fmla="val 78740"/>
              <a:gd name="f9" fmla="*/ f0 1 6586034"/>
              <a:gd name="f10" fmla="*/ f1 1 3637261"/>
              <a:gd name="f11" fmla="+- f4 0 f2"/>
              <a:gd name="f12" fmla="+- f3 0 f2"/>
              <a:gd name="f13" fmla="*/ f12 1 6586034"/>
              <a:gd name="f14" fmla="*/ f11 1 3637261"/>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586034" h="3637261">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7D0D4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8" name="Freeform 15">
            <a:extLst>
              <a:ext uri="{FF2B5EF4-FFF2-40B4-BE49-F238E27FC236}">
                <a16:creationId xmlns:a16="http://schemas.microsoft.com/office/drawing/2014/main" id="{DF3FD55F-91FB-DA7C-8018-1F9493E2D9DC}"/>
              </a:ext>
            </a:extLst>
          </p:cNvPr>
          <p:cNvSpPr/>
          <p:nvPr/>
        </p:nvSpPr>
        <p:spPr>
          <a:xfrm>
            <a:off x="6521820" y="4477313"/>
            <a:ext cx="5767184" cy="3005102"/>
          </a:xfrm>
          <a:custGeom>
            <a:avLst/>
            <a:gdLst>
              <a:gd name="f0" fmla="val w"/>
              <a:gd name="f1" fmla="val h"/>
              <a:gd name="f2" fmla="val 0"/>
              <a:gd name="f3" fmla="val 6980370"/>
              <a:gd name="f4" fmla="val 3637261"/>
              <a:gd name="f5" fmla="val 279400"/>
              <a:gd name="f6" fmla="val 6901630"/>
              <a:gd name="f7" fmla="val 3558521"/>
              <a:gd name="f8" fmla="val 78740"/>
              <a:gd name="f9" fmla="*/ f0 1 6980370"/>
              <a:gd name="f10" fmla="*/ f1 1 3637261"/>
              <a:gd name="f11" fmla="+- f4 0 f2"/>
              <a:gd name="f12" fmla="+- f3 0 f2"/>
              <a:gd name="f13" fmla="*/ f12 1 6980370"/>
              <a:gd name="f14" fmla="*/ f11 1 3637261"/>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980370" h="3637261">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7D0D4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9" name="Group 16">
            <a:extLst>
              <a:ext uri="{FF2B5EF4-FFF2-40B4-BE49-F238E27FC236}">
                <a16:creationId xmlns:a16="http://schemas.microsoft.com/office/drawing/2014/main" id="{2A6B9E03-8D83-7E10-65E0-7A58331DC973}"/>
              </a:ext>
            </a:extLst>
          </p:cNvPr>
          <p:cNvGrpSpPr/>
          <p:nvPr/>
        </p:nvGrpSpPr>
        <p:grpSpPr>
          <a:xfrm>
            <a:off x="3297637" y="7047582"/>
            <a:ext cx="11616226" cy="2335286"/>
            <a:chOff x="3297637" y="7047582"/>
            <a:chExt cx="11616226" cy="2335286"/>
          </a:xfrm>
        </p:grpSpPr>
        <p:sp>
          <p:nvSpPr>
            <p:cNvPr id="10" name="Freeform 17">
              <a:extLst>
                <a:ext uri="{FF2B5EF4-FFF2-40B4-BE49-F238E27FC236}">
                  <a16:creationId xmlns:a16="http://schemas.microsoft.com/office/drawing/2014/main" id="{EFE2F588-8C91-AB42-CE6B-AC6CD063DBF9}"/>
                </a:ext>
              </a:extLst>
            </p:cNvPr>
            <p:cNvSpPr/>
            <p:nvPr/>
          </p:nvSpPr>
          <p:spPr>
            <a:xfrm>
              <a:off x="3297637" y="7047582"/>
              <a:ext cx="11616226" cy="2335286"/>
            </a:xfrm>
            <a:custGeom>
              <a:avLst/>
              <a:gdLst>
                <a:gd name="f0" fmla="val w"/>
                <a:gd name="f1" fmla="val h"/>
                <a:gd name="f2" fmla="val 0"/>
                <a:gd name="f3" fmla="val 3059417"/>
                <a:gd name="f4" fmla="val 615055"/>
                <a:gd name="f5" fmla="val 307527"/>
                <a:gd name="f6" fmla="val 2653017"/>
                <a:gd name="f7" fmla="val 203200"/>
                <a:gd name="f8" fmla="val 411855"/>
                <a:gd name="f9" fmla="*/ f0 1 3059417"/>
                <a:gd name="f10" fmla="*/ f1 1 615055"/>
                <a:gd name="f11" fmla="+- f4 0 f2"/>
                <a:gd name="f12" fmla="+- f3 0 f2"/>
                <a:gd name="f13" fmla="*/ f12 1 3059417"/>
                <a:gd name="f14" fmla="*/ f11 1 615055"/>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059417" h="615055">
                  <a:moveTo>
                    <a:pt x="f3" y="f5"/>
                  </a:moveTo>
                  <a:lnTo>
                    <a:pt x="f6" y="f2"/>
                  </a:lnTo>
                  <a:lnTo>
                    <a:pt x="f6" y="f7"/>
                  </a:lnTo>
                  <a:lnTo>
                    <a:pt x="f2" y="f7"/>
                  </a:lnTo>
                  <a:lnTo>
                    <a:pt x="f2" y="f8"/>
                  </a:lnTo>
                  <a:lnTo>
                    <a:pt x="f6" y="f8"/>
                  </a:lnTo>
                  <a:lnTo>
                    <a:pt x="f6" y="f4"/>
                  </a:lnTo>
                  <a:lnTo>
                    <a:pt x="f3" y="f5"/>
                  </a:lnTo>
                  <a:close/>
                </a:path>
              </a:pathLst>
            </a:custGeom>
            <a:solidFill>
              <a:srgbClr val="7D0D4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TextBox 18">
              <a:extLst>
                <a:ext uri="{FF2B5EF4-FFF2-40B4-BE49-F238E27FC236}">
                  <a16:creationId xmlns:a16="http://schemas.microsoft.com/office/drawing/2014/main" id="{EB5D6E96-F0F4-A8B7-B1E4-A4445DA66474}"/>
                </a:ext>
              </a:extLst>
            </p:cNvPr>
            <p:cNvSpPr txBox="1"/>
            <p:nvPr/>
          </p:nvSpPr>
          <p:spPr>
            <a:xfrm>
              <a:off x="3297637" y="7385133"/>
              <a:ext cx="2700342" cy="197703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pic>
        <p:nvPicPr>
          <p:cNvPr id="12" name="Picture 19">
            <a:extLst>
              <a:ext uri="{FF2B5EF4-FFF2-40B4-BE49-F238E27FC236}">
                <a16:creationId xmlns:a16="http://schemas.microsoft.com/office/drawing/2014/main" id="{711086DF-E60C-F129-9E48-66A6ED9355E0}"/>
              </a:ext>
            </a:extLst>
          </p:cNvPr>
          <p:cNvPicPr>
            <a:picLocks noChangeAspect="1"/>
          </p:cNvPicPr>
          <p:nvPr/>
        </p:nvPicPr>
        <p:blipFill>
          <a:blip r:embed="rId2"/>
          <a:srcRect/>
          <a:stretch>
            <a:fillRect/>
          </a:stretch>
        </p:blipFill>
        <p:spPr>
          <a:xfrm>
            <a:off x="4504590" y="7863044"/>
            <a:ext cx="704371" cy="704371"/>
          </a:xfrm>
          <a:prstGeom prst="rect">
            <a:avLst/>
          </a:prstGeom>
          <a:noFill/>
          <a:ln cap="flat">
            <a:noFill/>
          </a:ln>
        </p:spPr>
      </p:pic>
      <p:pic>
        <p:nvPicPr>
          <p:cNvPr id="13" name="Picture 20">
            <a:extLst>
              <a:ext uri="{FF2B5EF4-FFF2-40B4-BE49-F238E27FC236}">
                <a16:creationId xmlns:a16="http://schemas.microsoft.com/office/drawing/2014/main" id="{B95DBDDF-9A71-C5D7-2A20-B7DDC966126D}"/>
              </a:ext>
            </a:extLst>
          </p:cNvPr>
          <p:cNvPicPr>
            <a:picLocks noChangeAspect="1"/>
          </p:cNvPicPr>
          <p:nvPr/>
        </p:nvPicPr>
        <p:blipFill>
          <a:blip r:embed="rId3"/>
          <a:srcRect/>
          <a:stretch>
            <a:fillRect/>
          </a:stretch>
        </p:blipFill>
        <p:spPr>
          <a:xfrm>
            <a:off x="11140244" y="7855253"/>
            <a:ext cx="719952" cy="719952"/>
          </a:xfrm>
          <a:prstGeom prst="rect">
            <a:avLst/>
          </a:prstGeom>
          <a:noFill/>
          <a:ln cap="flat">
            <a:noFill/>
          </a:ln>
        </p:spPr>
      </p:pic>
      <p:pic>
        <p:nvPicPr>
          <p:cNvPr id="14" name="Picture 21">
            <a:extLst>
              <a:ext uri="{FF2B5EF4-FFF2-40B4-BE49-F238E27FC236}">
                <a16:creationId xmlns:a16="http://schemas.microsoft.com/office/drawing/2014/main" id="{6BDD7579-9E73-243B-C188-AE56EB79CE3A}"/>
              </a:ext>
            </a:extLst>
          </p:cNvPr>
          <p:cNvPicPr>
            <a:picLocks noChangeAspect="1"/>
          </p:cNvPicPr>
          <p:nvPr/>
        </p:nvPicPr>
        <p:blipFill>
          <a:blip r:embed="rId4"/>
          <a:srcRect/>
          <a:stretch>
            <a:fillRect/>
          </a:stretch>
        </p:blipFill>
        <p:spPr>
          <a:xfrm>
            <a:off x="1375312" y="7534107"/>
            <a:ext cx="1456940" cy="1603217"/>
          </a:xfrm>
          <a:prstGeom prst="rect">
            <a:avLst/>
          </a:prstGeom>
          <a:noFill/>
          <a:ln cap="flat">
            <a:noFill/>
          </a:ln>
        </p:spPr>
      </p:pic>
      <p:pic>
        <p:nvPicPr>
          <p:cNvPr id="15" name="Picture 22">
            <a:extLst>
              <a:ext uri="{FF2B5EF4-FFF2-40B4-BE49-F238E27FC236}">
                <a16:creationId xmlns:a16="http://schemas.microsoft.com/office/drawing/2014/main" id="{63E38235-1494-806C-3351-3066FF0CD6AC}"/>
              </a:ext>
            </a:extLst>
          </p:cNvPr>
          <p:cNvPicPr>
            <a:picLocks noChangeAspect="1"/>
          </p:cNvPicPr>
          <p:nvPr/>
        </p:nvPicPr>
        <p:blipFill>
          <a:blip r:embed="rId5"/>
          <a:srcRect/>
          <a:stretch>
            <a:fillRect/>
          </a:stretch>
        </p:blipFill>
        <p:spPr>
          <a:xfrm>
            <a:off x="15238293" y="7430277"/>
            <a:ext cx="1382307" cy="1569905"/>
          </a:xfrm>
          <a:prstGeom prst="rect">
            <a:avLst/>
          </a:prstGeom>
          <a:noFill/>
          <a:ln cap="flat">
            <a:noFill/>
          </a:ln>
        </p:spPr>
      </p:pic>
      <p:pic>
        <p:nvPicPr>
          <p:cNvPr id="16" name="Picture 23">
            <a:extLst>
              <a:ext uri="{FF2B5EF4-FFF2-40B4-BE49-F238E27FC236}">
                <a16:creationId xmlns:a16="http://schemas.microsoft.com/office/drawing/2014/main" id="{25845A47-2352-9CC5-FF9E-5A3FD8851BDB}"/>
              </a:ext>
            </a:extLst>
          </p:cNvPr>
          <p:cNvPicPr>
            <a:picLocks noChangeAspect="1"/>
          </p:cNvPicPr>
          <p:nvPr/>
        </p:nvPicPr>
        <p:blipFill>
          <a:blip r:embed="rId6"/>
          <a:srcRect/>
          <a:stretch>
            <a:fillRect/>
          </a:stretch>
        </p:blipFill>
        <p:spPr>
          <a:xfrm>
            <a:off x="6782973" y="242700"/>
            <a:ext cx="886766" cy="993678"/>
          </a:xfrm>
          <a:prstGeom prst="rect">
            <a:avLst/>
          </a:prstGeom>
          <a:noFill/>
          <a:ln cap="flat">
            <a:noFill/>
          </a:ln>
        </p:spPr>
      </p:pic>
      <p:sp>
        <p:nvSpPr>
          <p:cNvPr id="17" name="TextBox 24">
            <a:extLst>
              <a:ext uri="{FF2B5EF4-FFF2-40B4-BE49-F238E27FC236}">
                <a16:creationId xmlns:a16="http://schemas.microsoft.com/office/drawing/2014/main" id="{4D66357F-43F6-FAE0-EA5E-A9749F102058}"/>
              </a:ext>
            </a:extLst>
          </p:cNvPr>
          <p:cNvSpPr txBox="1"/>
          <p:nvPr/>
        </p:nvSpPr>
        <p:spPr>
          <a:xfrm>
            <a:off x="4056049" y="484851"/>
            <a:ext cx="6967151" cy="770894"/>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5600"/>
              </a:lnSpc>
              <a:spcBef>
                <a:spcPts val="0"/>
              </a:spcBef>
              <a:spcAft>
                <a:spcPts val="0"/>
              </a:spcAft>
              <a:buNone/>
              <a:tabLst/>
              <a:defRPr sz="1800" b="0" i="0" u="none" strike="noStrike" kern="0" cap="none" spc="0" baseline="0">
                <a:solidFill>
                  <a:srgbClr val="000000"/>
                </a:solidFill>
                <a:uFillTx/>
              </a:defRPr>
            </a:pPr>
            <a:r>
              <a:rPr lang="en-US" sz="5600" b="0" i="0" u="none" strike="noStrike" kern="1200" cap="none" spc="0" baseline="0">
                <a:solidFill>
                  <a:srgbClr val="000000"/>
                </a:solidFill>
                <a:uFillTx/>
                <a:latin typeface="Bebas Neue Bold"/>
              </a:rPr>
              <a:t>TRANSPORT</a:t>
            </a:r>
          </a:p>
        </p:txBody>
      </p:sp>
      <p:sp>
        <p:nvSpPr>
          <p:cNvPr id="18" name="TextBox 25">
            <a:extLst>
              <a:ext uri="{FF2B5EF4-FFF2-40B4-BE49-F238E27FC236}">
                <a16:creationId xmlns:a16="http://schemas.microsoft.com/office/drawing/2014/main" id="{AACF4A0E-9C54-F981-C1E5-C672929C78FA}"/>
              </a:ext>
            </a:extLst>
          </p:cNvPr>
          <p:cNvSpPr txBox="1"/>
          <p:nvPr/>
        </p:nvSpPr>
        <p:spPr>
          <a:xfrm>
            <a:off x="1028700" y="464213"/>
            <a:ext cx="4537874" cy="87693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400"/>
              </a:lnSpc>
              <a:spcBef>
                <a:spcPts val="0"/>
              </a:spcBef>
              <a:spcAft>
                <a:spcPts val="0"/>
              </a:spcAft>
              <a:buNone/>
              <a:tabLst/>
              <a:defRPr sz="1800" b="0" i="0" u="none" strike="noStrike" kern="0" cap="none" spc="0" baseline="0">
                <a:solidFill>
                  <a:srgbClr val="000000"/>
                </a:solidFill>
                <a:uFillTx/>
              </a:defRPr>
            </a:pPr>
            <a:r>
              <a:rPr lang="en-US" sz="6399" b="0" i="0" u="none" strike="noStrike" kern="1200" cap="none" spc="0" baseline="0">
                <a:solidFill>
                  <a:srgbClr val="B91646"/>
                </a:solidFill>
                <a:uFillTx/>
                <a:latin typeface="Bebas Neue Bold"/>
              </a:rPr>
              <a:t>CAREERS IN</a:t>
            </a:r>
          </a:p>
        </p:txBody>
      </p:sp>
      <p:sp>
        <p:nvSpPr>
          <p:cNvPr id="19" name="TextBox 26">
            <a:extLst>
              <a:ext uri="{FF2B5EF4-FFF2-40B4-BE49-F238E27FC236}">
                <a16:creationId xmlns:a16="http://schemas.microsoft.com/office/drawing/2014/main" id="{51E0953A-E2E3-1EE0-6D4F-929BE27C0815}"/>
              </a:ext>
            </a:extLst>
          </p:cNvPr>
          <p:cNvSpPr txBox="1"/>
          <p:nvPr/>
        </p:nvSpPr>
        <p:spPr>
          <a:xfrm>
            <a:off x="11032720"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Average Salary:</a:t>
            </a:r>
          </a:p>
        </p:txBody>
      </p:sp>
      <p:sp>
        <p:nvSpPr>
          <p:cNvPr id="20" name="TextBox 27">
            <a:extLst>
              <a:ext uri="{FF2B5EF4-FFF2-40B4-BE49-F238E27FC236}">
                <a16:creationId xmlns:a16="http://schemas.microsoft.com/office/drawing/2014/main" id="{28797BE7-916D-D12D-0FE9-2FA7B809DFEC}"/>
              </a:ext>
            </a:extLst>
          </p:cNvPr>
          <p:cNvSpPr txBox="1"/>
          <p:nvPr/>
        </p:nvSpPr>
        <p:spPr>
          <a:xfrm>
            <a:off x="14654156"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Number of Jobs:</a:t>
            </a:r>
          </a:p>
        </p:txBody>
      </p:sp>
      <p:sp>
        <p:nvSpPr>
          <p:cNvPr id="21" name="TextBox 28">
            <a:extLst>
              <a:ext uri="{FF2B5EF4-FFF2-40B4-BE49-F238E27FC236}">
                <a16:creationId xmlns:a16="http://schemas.microsoft.com/office/drawing/2014/main" id="{60D0DCA7-81A6-B1B7-DF98-5634AFDC3EA9}"/>
              </a:ext>
            </a:extLst>
          </p:cNvPr>
          <p:cNvSpPr txBox="1"/>
          <p:nvPr/>
        </p:nvSpPr>
        <p:spPr>
          <a:xfrm>
            <a:off x="7601132" y="1886324"/>
            <a:ext cx="9528"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2" name="TextBox 29">
            <a:extLst>
              <a:ext uri="{FF2B5EF4-FFF2-40B4-BE49-F238E27FC236}">
                <a16:creationId xmlns:a16="http://schemas.microsoft.com/office/drawing/2014/main" id="{490B6E84-956F-B78C-2602-BFB4B1FAC5F8}"/>
              </a:ext>
            </a:extLst>
          </p:cNvPr>
          <p:cNvSpPr txBox="1"/>
          <p:nvPr/>
        </p:nvSpPr>
        <p:spPr>
          <a:xfrm>
            <a:off x="836822" y="1549496"/>
            <a:ext cx="8892210" cy="100520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FFFFFF"/>
                </a:solidFill>
                <a:uFillTx/>
                <a:latin typeface="Poppins Bold Italics"/>
              </a:rPr>
              <a:t>Taking and carrying people, goods and services from one location to another</a:t>
            </a:r>
          </a:p>
        </p:txBody>
      </p:sp>
      <p:sp>
        <p:nvSpPr>
          <p:cNvPr id="23" name="TextBox 30">
            <a:extLst>
              <a:ext uri="{FF2B5EF4-FFF2-40B4-BE49-F238E27FC236}">
                <a16:creationId xmlns:a16="http://schemas.microsoft.com/office/drawing/2014/main" id="{AE471990-67F9-5E0E-B76A-84842F7B7C09}"/>
              </a:ext>
            </a:extLst>
          </p:cNvPr>
          <p:cNvSpPr txBox="1"/>
          <p:nvPr/>
        </p:nvSpPr>
        <p:spPr>
          <a:xfrm>
            <a:off x="868689" y="4573581"/>
            <a:ext cx="544138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Early Career Opportunities</a:t>
            </a:r>
          </a:p>
        </p:txBody>
      </p:sp>
      <p:sp>
        <p:nvSpPr>
          <p:cNvPr id="24" name="TextBox 31">
            <a:extLst>
              <a:ext uri="{FF2B5EF4-FFF2-40B4-BE49-F238E27FC236}">
                <a16:creationId xmlns:a16="http://schemas.microsoft.com/office/drawing/2014/main" id="{31FDE84E-2D9F-0767-C9BF-7BFC95A79EE8}"/>
              </a:ext>
            </a:extLst>
          </p:cNvPr>
          <p:cNvSpPr txBox="1"/>
          <p:nvPr/>
        </p:nvSpPr>
        <p:spPr>
          <a:xfrm>
            <a:off x="1291855" y="5106768"/>
            <a:ext cx="4428137" cy="2165985"/>
          </a:xfrm>
          <a:prstGeom prst="rect">
            <a:avLst/>
          </a:prstGeom>
          <a:noFill/>
          <a:ln cap="flat">
            <a:noFill/>
          </a:ln>
        </p:spPr>
        <p:txBody>
          <a:bodyPr vert="horz" wrap="square" lIns="0" tIns="0" rIns="0" bIns="0" anchor="t" anchorCtr="0" compatLnSpc="1">
            <a:spAutoFit/>
          </a:bodyPr>
          <a:lstStyle/>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Transport Planner</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Pilot Cadet Programme</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Cabin Crew</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Train Station worker</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Bus driver</a:t>
            </a:r>
          </a:p>
          <a:p>
            <a:pPr marL="388620"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Train driver</a:t>
            </a:r>
          </a:p>
        </p:txBody>
      </p:sp>
      <p:sp>
        <p:nvSpPr>
          <p:cNvPr id="25" name="TextBox 32">
            <a:extLst>
              <a:ext uri="{FF2B5EF4-FFF2-40B4-BE49-F238E27FC236}">
                <a16:creationId xmlns:a16="http://schemas.microsoft.com/office/drawing/2014/main" id="{98FF9B72-4EE7-6CD5-1815-6F8EE4715251}"/>
              </a:ext>
            </a:extLst>
          </p:cNvPr>
          <p:cNvSpPr txBox="1"/>
          <p:nvPr/>
        </p:nvSpPr>
        <p:spPr>
          <a:xfrm>
            <a:off x="7354802" y="4573581"/>
            <a:ext cx="416495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Essential Qualifications </a:t>
            </a:r>
          </a:p>
        </p:txBody>
      </p:sp>
      <p:sp>
        <p:nvSpPr>
          <p:cNvPr id="26" name="TextBox 33">
            <a:extLst>
              <a:ext uri="{FF2B5EF4-FFF2-40B4-BE49-F238E27FC236}">
                <a16:creationId xmlns:a16="http://schemas.microsoft.com/office/drawing/2014/main" id="{EF5FFD02-BCD8-84BB-B9BA-5D758D370724}"/>
              </a:ext>
            </a:extLst>
          </p:cNvPr>
          <p:cNvSpPr txBox="1"/>
          <p:nvPr/>
        </p:nvSpPr>
        <p:spPr>
          <a:xfrm>
            <a:off x="6751106" y="5115894"/>
            <a:ext cx="5308613" cy="2308064"/>
          </a:xfrm>
          <a:prstGeom prst="rect">
            <a:avLst/>
          </a:prstGeom>
          <a:noFill/>
          <a:ln cap="flat">
            <a:noFill/>
          </a:ln>
        </p:spPr>
        <p:txBody>
          <a:bodyPr vert="horz" wrap="square" lIns="0" tIns="0" rIns="0" bIns="0" anchor="t" anchorCtr="0" compatLnSpc="1">
            <a:spAutoFit/>
          </a:bodyPr>
          <a:lstStyle/>
          <a:p>
            <a:pPr marL="345442" marR="0" lvl="1" indent="-172721" algn="l" defTabSz="914400" rtl="0" fontAlgn="auto" hangingPunct="1">
              <a:lnSpc>
                <a:spcPts val="25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For most roles GCSEs will be required, with some more technical roles requiring A Levels, T Levels or specific qualifications.</a:t>
            </a:r>
          </a:p>
          <a:p>
            <a:pPr marL="345442" marR="0" lvl="1" indent="-172721" algn="l" defTabSz="914400" rtl="0" fontAlgn="auto" hangingPunct="1">
              <a:lnSpc>
                <a:spcPts val="25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To become a pilot, you need to undertake a specific pilot training course.</a:t>
            </a:r>
          </a:p>
          <a:p>
            <a:pPr marL="345442" marR="0" lvl="1" indent="-172721" algn="l" defTabSz="914400" rtl="0" fontAlgn="auto" hangingPunct="1">
              <a:lnSpc>
                <a:spcPts val="256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A driving licence is required for any driving-based roles.</a:t>
            </a:r>
          </a:p>
        </p:txBody>
      </p:sp>
      <p:sp>
        <p:nvSpPr>
          <p:cNvPr id="27" name="TextBox 34">
            <a:extLst>
              <a:ext uri="{FF2B5EF4-FFF2-40B4-BE49-F238E27FC236}">
                <a16:creationId xmlns:a16="http://schemas.microsoft.com/office/drawing/2014/main" id="{7753723C-EE24-2577-1BE8-9BFED2D6D03B}"/>
              </a:ext>
            </a:extLst>
          </p:cNvPr>
          <p:cNvSpPr txBox="1"/>
          <p:nvPr/>
        </p:nvSpPr>
        <p:spPr>
          <a:xfrm>
            <a:off x="14666564" y="1093887"/>
            <a:ext cx="3621435" cy="86868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24,500</a:t>
            </a:r>
          </a:p>
        </p:txBody>
      </p:sp>
      <p:sp>
        <p:nvSpPr>
          <p:cNvPr id="28" name="TextBox 35">
            <a:extLst>
              <a:ext uri="{FF2B5EF4-FFF2-40B4-BE49-F238E27FC236}">
                <a16:creationId xmlns:a16="http://schemas.microsoft.com/office/drawing/2014/main" id="{4D59D3A8-9AE1-06E9-49DE-554B01CC4BFC}"/>
              </a:ext>
            </a:extLst>
          </p:cNvPr>
          <p:cNvSpPr txBox="1"/>
          <p:nvPr/>
        </p:nvSpPr>
        <p:spPr>
          <a:xfrm>
            <a:off x="11064047"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£35,900</a:t>
            </a:r>
          </a:p>
        </p:txBody>
      </p:sp>
      <p:sp>
        <p:nvSpPr>
          <p:cNvPr id="29" name="TextBox 36">
            <a:extLst>
              <a:ext uri="{FF2B5EF4-FFF2-40B4-BE49-F238E27FC236}">
                <a16:creationId xmlns:a16="http://schemas.microsoft.com/office/drawing/2014/main" id="{316C1E5D-4768-AC31-E91C-F86C43D826A4}"/>
              </a:ext>
            </a:extLst>
          </p:cNvPr>
          <p:cNvSpPr txBox="1"/>
          <p:nvPr/>
        </p:nvSpPr>
        <p:spPr>
          <a:xfrm>
            <a:off x="3505928" y="8816653"/>
            <a:ext cx="2624346" cy="11118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GCSEs including Maths &amp; English, plus A Levels or T Levels in relevant subjects</a:t>
            </a:r>
          </a:p>
        </p:txBody>
      </p:sp>
      <p:sp>
        <p:nvSpPr>
          <p:cNvPr id="30" name="TextBox 37">
            <a:extLst>
              <a:ext uri="{FF2B5EF4-FFF2-40B4-BE49-F238E27FC236}">
                <a16:creationId xmlns:a16="http://schemas.microsoft.com/office/drawing/2014/main" id="{1CD73636-77C4-CCFC-B184-45C73841D727}"/>
              </a:ext>
            </a:extLst>
          </p:cNvPr>
          <p:cNvSpPr txBox="1"/>
          <p:nvPr/>
        </p:nvSpPr>
        <p:spPr>
          <a:xfrm>
            <a:off x="6893076" y="8816653"/>
            <a:ext cx="2624346" cy="13881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Degree, Apprenticeship or Training Programme in Transport area of interest, including Planning or Logistics</a:t>
            </a:r>
          </a:p>
        </p:txBody>
      </p:sp>
      <p:sp>
        <p:nvSpPr>
          <p:cNvPr id="31" name="TextBox 38">
            <a:extLst>
              <a:ext uri="{FF2B5EF4-FFF2-40B4-BE49-F238E27FC236}">
                <a16:creationId xmlns:a16="http://schemas.microsoft.com/office/drawing/2014/main" id="{F2D1B0E3-9B1F-5B40-3036-22AA8BC8FFE0}"/>
              </a:ext>
            </a:extLst>
          </p:cNvPr>
          <p:cNvSpPr txBox="1"/>
          <p:nvPr/>
        </p:nvSpPr>
        <p:spPr>
          <a:xfrm>
            <a:off x="10207584" y="8816653"/>
            <a:ext cx="2624346" cy="55943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Work experience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and on the job training</a:t>
            </a:r>
          </a:p>
        </p:txBody>
      </p:sp>
      <p:sp>
        <p:nvSpPr>
          <p:cNvPr id="32" name="TextBox 39">
            <a:extLst>
              <a:ext uri="{FF2B5EF4-FFF2-40B4-BE49-F238E27FC236}">
                <a16:creationId xmlns:a16="http://schemas.microsoft.com/office/drawing/2014/main" id="{93D0A187-CABD-72CF-AD8F-8D3F5E288594}"/>
              </a:ext>
            </a:extLst>
          </p:cNvPr>
          <p:cNvSpPr txBox="1"/>
          <p:nvPr/>
        </p:nvSpPr>
        <p:spPr>
          <a:xfrm>
            <a:off x="67693" y="9995214"/>
            <a:ext cx="7043376" cy="1981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1"/>
              </a:rPr>
              <a:t>Sources: ONS, Gov.uk, Milkround, Prospects</a:t>
            </a:r>
          </a:p>
        </p:txBody>
      </p:sp>
      <p:pic>
        <p:nvPicPr>
          <p:cNvPr id="33" name="Picture 40">
            <a:extLst>
              <a:ext uri="{FF2B5EF4-FFF2-40B4-BE49-F238E27FC236}">
                <a16:creationId xmlns:a16="http://schemas.microsoft.com/office/drawing/2014/main" id="{5A982BE9-F305-51F5-E0B8-FE081B03CCB4}"/>
              </a:ext>
            </a:extLst>
          </p:cNvPr>
          <p:cNvPicPr>
            <a:picLocks noChangeAspect="1"/>
          </p:cNvPicPr>
          <p:nvPr/>
        </p:nvPicPr>
        <p:blipFill>
          <a:blip r:embed="rId7"/>
          <a:srcRect/>
          <a:stretch>
            <a:fillRect/>
          </a:stretch>
        </p:blipFill>
        <p:spPr>
          <a:xfrm>
            <a:off x="7845268" y="7863044"/>
            <a:ext cx="719952" cy="719952"/>
          </a:xfrm>
          <a:prstGeom prst="rect">
            <a:avLst/>
          </a:prstGeom>
          <a:noFill/>
          <a:ln cap="flat">
            <a:noFill/>
          </a:ln>
        </p:spPr>
      </p:pic>
      <p:sp>
        <p:nvSpPr>
          <p:cNvPr id="34" name="TextBox 41">
            <a:extLst>
              <a:ext uri="{FF2B5EF4-FFF2-40B4-BE49-F238E27FC236}">
                <a16:creationId xmlns:a16="http://schemas.microsoft.com/office/drawing/2014/main" id="{C84B70EC-6D03-8CE6-3F75-A3CB7BEC1C65}"/>
              </a:ext>
            </a:extLst>
          </p:cNvPr>
          <p:cNvSpPr txBox="1"/>
          <p:nvPr/>
        </p:nvSpPr>
        <p:spPr>
          <a:xfrm>
            <a:off x="11064047" y="2143179"/>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Per Year</a:t>
            </a:r>
          </a:p>
        </p:txBody>
      </p:sp>
      <p:grpSp>
        <p:nvGrpSpPr>
          <p:cNvPr id="35" name="Group 42">
            <a:extLst>
              <a:ext uri="{FF2B5EF4-FFF2-40B4-BE49-F238E27FC236}">
                <a16:creationId xmlns:a16="http://schemas.microsoft.com/office/drawing/2014/main" id="{80C74A4E-E8B2-D99C-2A80-39F7BAE1C1A3}"/>
              </a:ext>
            </a:extLst>
          </p:cNvPr>
          <p:cNvGrpSpPr/>
          <p:nvPr/>
        </p:nvGrpSpPr>
        <p:grpSpPr>
          <a:xfrm>
            <a:off x="688890" y="2394365"/>
            <a:ext cx="9040142" cy="3520083"/>
            <a:chOff x="688890" y="2394365"/>
            <a:chExt cx="9040142" cy="3520083"/>
          </a:xfrm>
        </p:grpSpPr>
        <p:sp>
          <p:nvSpPr>
            <p:cNvPr id="36" name="Freeform 43">
              <a:extLst>
                <a:ext uri="{FF2B5EF4-FFF2-40B4-BE49-F238E27FC236}">
                  <a16:creationId xmlns:a16="http://schemas.microsoft.com/office/drawing/2014/main" id="{E9B2FFC3-86F1-0804-B4E0-F9AC5457D0E0}"/>
                </a:ext>
              </a:extLst>
            </p:cNvPr>
            <p:cNvSpPr/>
            <p:nvPr/>
          </p:nvSpPr>
          <p:spPr>
            <a:xfrm>
              <a:off x="688890" y="2828348"/>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7D0D4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7" name="TextBox 44">
              <a:extLst>
                <a:ext uri="{FF2B5EF4-FFF2-40B4-BE49-F238E27FC236}">
                  <a16:creationId xmlns:a16="http://schemas.microsoft.com/office/drawing/2014/main" id="{98FA25FA-19A8-DA84-42B8-2C077C97A121}"/>
                </a:ext>
              </a:extLst>
            </p:cNvPr>
            <p:cNvSpPr txBox="1"/>
            <p:nvPr/>
          </p:nvSpPr>
          <p:spPr>
            <a:xfrm>
              <a:off x="688890" y="2394365"/>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38" name="TextBox 45">
            <a:extLst>
              <a:ext uri="{FF2B5EF4-FFF2-40B4-BE49-F238E27FC236}">
                <a16:creationId xmlns:a16="http://schemas.microsoft.com/office/drawing/2014/main" id="{EB488EC8-AFB8-E07A-6CCB-EF50C973A948}"/>
              </a:ext>
            </a:extLst>
          </p:cNvPr>
          <p:cNvSpPr txBox="1"/>
          <p:nvPr/>
        </p:nvSpPr>
        <p:spPr>
          <a:xfrm>
            <a:off x="836822" y="2891543"/>
            <a:ext cx="8892210" cy="117284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080"/>
              </a:lnSpc>
              <a:spcBef>
                <a:spcPts val="0"/>
              </a:spcBef>
              <a:spcAft>
                <a:spcPts val="0"/>
              </a:spcAft>
              <a:buNone/>
              <a:tabLst/>
              <a:defRPr sz="1800" b="0" i="0" u="none" strike="noStrike" kern="0" cap="none" spc="0" baseline="0">
                <a:solidFill>
                  <a:srgbClr val="000000"/>
                </a:solidFill>
                <a:uFillTx/>
              </a:defRPr>
            </a:pPr>
            <a:r>
              <a:rPr lang="en-US" sz="2200" b="0" i="0" u="none" strike="noStrike" kern="1200" cap="none" spc="0" baseline="0">
                <a:solidFill>
                  <a:srgbClr val="FFFFFF"/>
                </a:solidFill>
                <a:uFillTx/>
                <a:latin typeface="Poppins Italics"/>
              </a:rPr>
              <a:t>Transport is another hugely important part of our daily lives, and the sector is a key part of the local economy, with opportunities across the region.</a:t>
            </a:r>
          </a:p>
        </p:txBody>
      </p:sp>
      <p:sp>
        <p:nvSpPr>
          <p:cNvPr id="39" name="Freeform 7">
            <a:extLst>
              <a:ext uri="{FF2B5EF4-FFF2-40B4-BE49-F238E27FC236}">
                <a16:creationId xmlns:a16="http://schemas.microsoft.com/office/drawing/2014/main" id="{4EC8CB51-2610-8561-2078-18396796CB0A}"/>
              </a:ext>
            </a:extLst>
          </p:cNvPr>
          <p:cNvSpPr/>
          <p:nvPr/>
        </p:nvSpPr>
        <p:spPr>
          <a:xfrm>
            <a:off x="13019254" y="3519553"/>
            <a:ext cx="3332466" cy="4118402"/>
          </a:xfrm>
          <a:custGeom>
            <a:avLst/>
            <a:gdLst>
              <a:gd name="f0" fmla="val w"/>
              <a:gd name="f1" fmla="val h"/>
              <a:gd name="f2" fmla="val 0"/>
              <a:gd name="f3" fmla="val 550803"/>
              <a:gd name="f4" fmla="val 769416"/>
              <a:gd name="f5" fmla="val 275402"/>
              <a:gd name="f6" fmla="val 440080"/>
              <a:gd name="f7" fmla="val 56075"/>
              <a:gd name="f8" fmla="val 550804"/>
              <a:gd name="f9" fmla="val 210745"/>
              <a:gd name="f10" fmla="val 384708"/>
              <a:gd name="f11" fmla="val 558671"/>
              <a:gd name="f12" fmla="val 713341"/>
              <a:gd name="f13" fmla="val 110724"/>
              <a:gd name="f14" fmla="*/ f0 1 550803"/>
              <a:gd name="f15" fmla="*/ f1 1 769416"/>
              <a:gd name="f16" fmla="+- f4 0 f2"/>
              <a:gd name="f17" fmla="+- f3 0 f2"/>
              <a:gd name="f18" fmla="*/ f17 1 550803"/>
              <a:gd name="f19" fmla="*/ f16 1 76941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550803" h="769416">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7D0D4D"/>
          </a:solidFill>
          <a:ln cap="flat">
            <a:noFill/>
            <a:prstDash val="solid"/>
          </a:ln>
        </p:spPr>
        <p:txBody>
          <a:bodyPr vert="horz" wrap="square" lIns="91440" tIns="45720" rIns="91440" bIns="45720" anchor="t" anchorCtr="1" compatLnSpc="1">
            <a:noAutofit/>
          </a:bodyPr>
          <a:lstStyle/>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endParaRPr lang="en-US" sz="2800" b="0" i="0" u="none" strike="noStrike" kern="1200" cap="none" spc="0" baseline="0">
              <a:solidFill>
                <a:srgbClr val="FFFFFF"/>
              </a:solidFill>
              <a:uFillTx/>
              <a:latin typeface="Poppins Bold"/>
            </a:endParaRPr>
          </a:p>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FFFFFF"/>
                </a:solidFill>
                <a:uFillTx/>
                <a:latin typeface="Poppins Bold"/>
              </a:rPr>
              <a:t>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Poppins"/>
              </a:rPr>
              <a:t>Quick thinking</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Poppins"/>
              </a:rPr>
              <a:t>Communication 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Poppins"/>
              </a:rPr>
              <a:t>Time management</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Poppins"/>
              </a:rPr>
              <a:t>Adaptability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40">
    <p:bg>
      <p:bgPr>
        <a:solidFill>
          <a:srgbClr val="7D0D4D"/>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45C69DE-07BD-09FE-CC1F-37CB7B58BECA}"/>
              </a:ext>
            </a:extLst>
          </p:cNvPr>
          <p:cNvPicPr>
            <a:picLocks noChangeAspect="1"/>
          </p:cNvPicPr>
          <p:nvPr/>
        </p:nvPicPr>
        <p:blipFill>
          <a:blip r:embed="rId2">
            <a:extLst>
              <a:ext uri="{96DAC541-7B7A-43D3-8B79-37D633B846F1}">
                <asvg:svgBlip xmlns:asvg="http://schemas.microsoft.com/office/drawing/2016/SVG/main" r:embed="rId3"/>
              </a:ext>
            </a:extLst>
          </a:blip>
          <a:srcRect/>
          <a:stretch>
            <a:fillRect/>
          </a:stretch>
        </p:blipFill>
        <p:spPr>
          <a:xfrm>
            <a:off x="789282" y="213969"/>
            <a:ext cx="5601266" cy="814730"/>
          </a:xfrm>
          <a:prstGeom prst="rect">
            <a:avLst/>
          </a:prstGeom>
          <a:noFill/>
          <a:ln cap="flat">
            <a:noFill/>
          </a:ln>
        </p:spPr>
      </p:pic>
      <p:pic>
        <p:nvPicPr>
          <p:cNvPr id="3" name="Picture 3">
            <a:extLst>
              <a:ext uri="{FF2B5EF4-FFF2-40B4-BE49-F238E27FC236}">
                <a16:creationId xmlns:a16="http://schemas.microsoft.com/office/drawing/2014/main" id="{C976D7DA-440A-93B7-033C-9415C06A9C91}"/>
              </a:ext>
            </a:extLst>
          </p:cNvPr>
          <p:cNvPicPr>
            <a:picLocks noChangeAspect="1"/>
          </p:cNvPicPr>
          <p:nvPr/>
        </p:nvPicPr>
        <p:blipFill>
          <a:blip r:embed="rId4"/>
          <a:srcRect/>
          <a:stretch>
            <a:fillRect/>
          </a:stretch>
        </p:blipFill>
        <p:spPr>
          <a:xfrm>
            <a:off x="14752545" y="905082"/>
            <a:ext cx="2244641" cy="2711351"/>
          </a:xfrm>
          <a:prstGeom prst="rect">
            <a:avLst/>
          </a:prstGeom>
          <a:noFill/>
          <a:ln cap="flat">
            <a:noFill/>
          </a:ln>
        </p:spPr>
      </p:pic>
      <p:pic>
        <p:nvPicPr>
          <p:cNvPr id="4" name="Picture 4">
            <a:extLst>
              <a:ext uri="{FF2B5EF4-FFF2-40B4-BE49-F238E27FC236}">
                <a16:creationId xmlns:a16="http://schemas.microsoft.com/office/drawing/2014/main" id="{297D6106-8CB4-0595-937A-5D6FAF2F4473}"/>
              </a:ext>
            </a:extLst>
          </p:cNvPr>
          <p:cNvPicPr>
            <a:picLocks noChangeAspect="1"/>
          </p:cNvPicPr>
          <p:nvPr/>
        </p:nvPicPr>
        <p:blipFill>
          <a:blip r:embed="rId5"/>
          <a:srcRect/>
          <a:stretch>
            <a:fillRect/>
          </a:stretch>
        </p:blipFill>
        <p:spPr>
          <a:xfrm>
            <a:off x="13980261" y="6114272"/>
            <a:ext cx="3789218" cy="2247229"/>
          </a:xfrm>
          <a:prstGeom prst="rect">
            <a:avLst/>
          </a:prstGeom>
          <a:noFill/>
          <a:ln cap="flat">
            <a:noFill/>
          </a:ln>
        </p:spPr>
      </p:pic>
      <p:sp>
        <p:nvSpPr>
          <p:cNvPr id="5" name="TextBox 5">
            <a:extLst>
              <a:ext uri="{FF2B5EF4-FFF2-40B4-BE49-F238E27FC236}">
                <a16:creationId xmlns:a16="http://schemas.microsoft.com/office/drawing/2014/main" id="{58C4367A-44E3-0170-F52A-1B2D4CAECABC}"/>
              </a:ext>
            </a:extLst>
          </p:cNvPr>
          <p:cNvSpPr txBox="1"/>
          <p:nvPr/>
        </p:nvSpPr>
        <p:spPr>
          <a:xfrm>
            <a:off x="1028700" y="4480276"/>
            <a:ext cx="12215012" cy="5335908"/>
          </a:xfrm>
          <a:prstGeom prst="rect">
            <a:avLst/>
          </a:prstGeom>
          <a:noFill/>
          <a:ln cap="flat">
            <a:noFill/>
          </a:ln>
        </p:spPr>
        <p:txBody>
          <a:bodyPr vert="horz" wrap="square" lIns="0" tIns="0" rIns="0" bIns="0" anchor="t" anchorCtr="0" compatLnSpc="1">
            <a:spAutoFit/>
          </a:bodyPr>
          <a:lstStyle/>
          <a:p>
            <a:pPr marL="518163" marR="0" lvl="1" indent="-259076" algn="l" defTabSz="914400" rtl="0" fontAlgn="auto" hangingPunct="1">
              <a:lnSpc>
                <a:spcPts val="38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a:rPr>
              <a:t>Welch's Transport Ltd is a leading haulage company, with headquarters in </a:t>
            </a:r>
            <a:r>
              <a:rPr lang="en-US" sz="2400" b="0" i="0" u="none" strike="noStrike" kern="1200" cap="none" spc="0" baseline="0">
                <a:solidFill>
                  <a:srgbClr val="FFFFFF"/>
                </a:solidFill>
                <a:uFillTx/>
                <a:latin typeface="Poppins Bold"/>
              </a:rPr>
              <a:t>Duxford</a:t>
            </a:r>
            <a:r>
              <a:rPr lang="en-US" sz="2400" b="0" i="0" u="none" strike="noStrike" kern="1200" cap="none" spc="0" baseline="0">
                <a:solidFill>
                  <a:srgbClr val="FFFFFF"/>
                </a:solidFill>
                <a:uFillTx/>
                <a:latin typeface="Poppins"/>
              </a:rPr>
              <a:t>. It specialises in transportation and storage solutions including general haulage, pallet delivery and the storage and distribution of dangerous goods and abnormal loads.</a:t>
            </a:r>
          </a:p>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FFFFFF"/>
              </a:solidFill>
              <a:uFillTx/>
              <a:latin typeface="Poppins"/>
            </a:endParaRPr>
          </a:p>
          <a:p>
            <a:pPr marL="518163" marR="0" lvl="1" indent="-259076" algn="l" defTabSz="914400" rtl="0" fontAlgn="auto" hangingPunct="1">
              <a:lnSpc>
                <a:spcPts val="38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a:rPr>
              <a:t>There are a range of career opportunities available, including drivers, warehouse operatives, administration and HGV Drivers Apprenticeships.</a:t>
            </a:r>
          </a:p>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FFFFFF"/>
              </a:solidFill>
              <a:uFillTx/>
              <a:latin typeface="Poppins"/>
            </a:endParaRPr>
          </a:p>
          <a:p>
            <a:pPr marL="518163" marR="0" lvl="1" indent="-259076" algn="l" defTabSz="914400" rtl="0" fontAlgn="auto" hangingPunct="1">
              <a:lnSpc>
                <a:spcPts val="38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Poppins"/>
              </a:rPr>
              <a:t>The required skills and qualifications vary depending on the job. Driving jobs will require the appropriate vehicle licences, and apprenticeships will require GCSEs, with specific qualifications required for more technical roles.</a:t>
            </a:r>
          </a:p>
        </p:txBody>
      </p:sp>
      <p:sp>
        <p:nvSpPr>
          <p:cNvPr id="6" name="TextBox 6">
            <a:extLst>
              <a:ext uri="{FF2B5EF4-FFF2-40B4-BE49-F238E27FC236}">
                <a16:creationId xmlns:a16="http://schemas.microsoft.com/office/drawing/2014/main" id="{2BB0B0B5-6BA2-2CC0-C2BA-6FAB4B7DEFD9}"/>
              </a:ext>
            </a:extLst>
          </p:cNvPr>
          <p:cNvSpPr txBox="1"/>
          <p:nvPr/>
        </p:nvSpPr>
        <p:spPr>
          <a:xfrm>
            <a:off x="1028700" y="2683626"/>
            <a:ext cx="12821213" cy="120967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000"/>
              </a:lnSpc>
              <a:spcBef>
                <a:spcPts val="0"/>
              </a:spcBef>
              <a:spcAft>
                <a:spcPts val="0"/>
              </a:spcAft>
              <a:buNone/>
              <a:tabLst/>
              <a:defRPr sz="1800" b="0" i="0" u="none" strike="noStrike" kern="0" cap="none" spc="0" baseline="0">
                <a:solidFill>
                  <a:srgbClr val="000000"/>
                </a:solidFill>
                <a:uFillTx/>
              </a:defRPr>
            </a:pPr>
            <a:r>
              <a:rPr lang="en-US" sz="9000" b="0" i="0" u="none" strike="noStrike" kern="1200" cap="none" spc="0" baseline="0">
                <a:solidFill>
                  <a:srgbClr val="FFFFFF"/>
                </a:solidFill>
                <a:uFillTx/>
                <a:latin typeface="Bebas Neue Bold"/>
              </a:rPr>
              <a:t>WELCH'S TRANSPORT LTD</a:t>
            </a:r>
          </a:p>
        </p:txBody>
      </p:sp>
      <p:sp>
        <p:nvSpPr>
          <p:cNvPr id="7" name="TextBox 7">
            <a:extLst>
              <a:ext uri="{FF2B5EF4-FFF2-40B4-BE49-F238E27FC236}">
                <a16:creationId xmlns:a16="http://schemas.microsoft.com/office/drawing/2014/main" id="{BBB3F973-61E6-6BBB-900A-227BC1A210C8}"/>
              </a:ext>
            </a:extLst>
          </p:cNvPr>
          <p:cNvSpPr txBox="1"/>
          <p:nvPr/>
        </p:nvSpPr>
        <p:spPr>
          <a:xfrm>
            <a:off x="1028700" y="1571625"/>
            <a:ext cx="4537874" cy="120887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8970"/>
              </a:lnSpc>
              <a:spcBef>
                <a:spcPts val="0"/>
              </a:spcBef>
              <a:spcAft>
                <a:spcPts val="0"/>
              </a:spcAft>
              <a:buNone/>
              <a:tabLst/>
              <a:defRPr sz="1800" b="0" i="0" u="none" strike="noStrike" kern="0" cap="none" spc="0" baseline="0">
                <a:solidFill>
                  <a:srgbClr val="000000"/>
                </a:solidFill>
                <a:uFillTx/>
              </a:defRPr>
            </a:pPr>
            <a:r>
              <a:rPr lang="en-US" sz="8968" b="0" i="0" u="none" strike="noStrike" kern="1200" cap="none" spc="0" baseline="0">
                <a:solidFill>
                  <a:srgbClr val="D8B448"/>
                </a:solidFill>
                <a:uFillTx/>
                <a:latin typeface="Bebas Neue Bold"/>
              </a:rPr>
              <a:t>working at</a:t>
            </a:r>
          </a:p>
        </p:txBody>
      </p:sp>
      <p:sp>
        <p:nvSpPr>
          <p:cNvPr id="8" name="TextBox 8">
            <a:extLst>
              <a:ext uri="{FF2B5EF4-FFF2-40B4-BE49-F238E27FC236}">
                <a16:creationId xmlns:a16="http://schemas.microsoft.com/office/drawing/2014/main" id="{51E17115-8BA3-9016-E3C0-9A1DDBB909EB}"/>
              </a:ext>
            </a:extLst>
          </p:cNvPr>
          <p:cNvSpPr txBox="1"/>
          <p:nvPr/>
        </p:nvSpPr>
        <p:spPr>
          <a:xfrm>
            <a:off x="1267184" y="373376"/>
            <a:ext cx="4645481" cy="6553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480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D8B448"/>
                </a:solidFill>
                <a:uFillTx/>
                <a:latin typeface="Bebas Neue Bold"/>
              </a:rPr>
              <a:t>EMPLOYER PROFILE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50">
    <p:bg>
      <p:bgPr>
        <a:solidFill>
          <a:srgbClr val="FBF3E4"/>
        </a:solidFill>
        <a:effectLst/>
      </p:bgPr>
    </p:bg>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B0515768-C484-1210-DE65-4BE9B0BBFFCB}"/>
              </a:ext>
            </a:extLst>
          </p:cNvPr>
          <p:cNvSpPr/>
          <p:nvPr/>
        </p:nvSpPr>
        <p:spPr>
          <a:xfrm>
            <a:off x="11032720"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Freeform 5">
            <a:extLst>
              <a:ext uri="{FF2B5EF4-FFF2-40B4-BE49-F238E27FC236}">
                <a16:creationId xmlns:a16="http://schemas.microsoft.com/office/drawing/2014/main" id="{B887E17A-D6A4-EA43-5264-0CF5BE86DF19}"/>
              </a:ext>
            </a:extLst>
          </p:cNvPr>
          <p:cNvSpPr/>
          <p:nvPr/>
        </p:nvSpPr>
        <p:spPr>
          <a:xfrm>
            <a:off x="14666564" y="-60240"/>
            <a:ext cx="3621435" cy="3621435"/>
          </a:xfrm>
          <a:custGeom>
            <a:avLst/>
            <a:gdLst>
              <a:gd name="f0" fmla="val w"/>
              <a:gd name="f1" fmla="val h"/>
              <a:gd name="f2" fmla="val 0"/>
              <a:gd name="f3" fmla="val 6238240"/>
              <a:gd name="f4" fmla="val 3119120"/>
              <a:gd name="f5" fmla="val 4787900"/>
              <a:gd name="f6" fmla="*/ f0 1 6238240"/>
              <a:gd name="f7" fmla="*/ f1 1 6238240"/>
              <a:gd name="f8" fmla="+- f3 0 f2"/>
              <a:gd name="f9" fmla="*/ f8 1 6238240"/>
              <a:gd name="f10" fmla="*/ f2 1 f9"/>
              <a:gd name="f11" fmla="*/ f3 1 f9"/>
              <a:gd name="f12" fmla="*/ f10 f6 1"/>
              <a:gd name="f13" fmla="*/ f11 f6 1"/>
              <a:gd name="f14" fmla="*/ f11 f7 1"/>
              <a:gd name="f15" fmla="*/ f10 f7 1"/>
            </a:gdLst>
            <a:ahLst/>
            <a:cxnLst>
              <a:cxn ang="3cd4">
                <a:pos x="hc" y="t"/>
              </a:cxn>
              <a:cxn ang="0">
                <a:pos x="r" y="vc"/>
              </a:cxn>
              <a:cxn ang="cd4">
                <a:pos x="hc" y="b"/>
              </a:cxn>
              <a:cxn ang="cd2">
                <a:pos x="l" y="vc"/>
              </a:cxn>
            </a:cxnLst>
            <a:rect l="f12" t="f15" r="f13" b="f14"/>
            <a:pathLst>
              <a:path w="6238240" h="6238240">
                <a:moveTo>
                  <a:pt x="f4" y="f2"/>
                </a:moveTo>
                <a:lnTo>
                  <a:pt x="f2" y="f2"/>
                </a:lnTo>
                <a:lnTo>
                  <a:pt x="f2" y="f5"/>
                </a:lnTo>
                <a:lnTo>
                  <a:pt x="f4" y="f3"/>
                </a:lnTo>
                <a:lnTo>
                  <a:pt x="f3" y="f5"/>
                </a:lnTo>
                <a:lnTo>
                  <a:pt x="f3" y="f2"/>
                </a:lnTo>
                <a:lnTo>
                  <a:pt x="f4" y="f2"/>
                </a:ln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6">
            <a:extLst>
              <a:ext uri="{FF2B5EF4-FFF2-40B4-BE49-F238E27FC236}">
                <a16:creationId xmlns:a16="http://schemas.microsoft.com/office/drawing/2014/main" id="{52BA7C85-7E0C-A085-8544-840E4AA1D90D}"/>
              </a:ext>
            </a:extLst>
          </p:cNvPr>
          <p:cNvGrpSpPr/>
          <p:nvPr/>
        </p:nvGrpSpPr>
        <p:grpSpPr>
          <a:xfrm>
            <a:off x="12690226" y="3015727"/>
            <a:ext cx="3995553" cy="4526270"/>
            <a:chOff x="12690226" y="3015727"/>
            <a:chExt cx="3995553" cy="4526270"/>
          </a:xfrm>
        </p:grpSpPr>
        <p:sp>
          <p:nvSpPr>
            <p:cNvPr id="5" name="Freeform 7">
              <a:extLst>
                <a:ext uri="{FF2B5EF4-FFF2-40B4-BE49-F238E27FC236}">
                  <a16:creationId xmlns:a16="http://schemas.microsoft.com/office/drawing/2014/main" id="{AF093411-C67E-AED9-65A4-2296E6C64C99}"/>
                </a:ext>
              </a:extLst>
            </p:cNvPr>
            <p:cNvSpPr/>
            <p:nvPr/>
          </p:nvSpPr>
          <p:spPr>
            <a:xfrm>
              <a:off x="13021760" y="3423595"/>
              <a:ext cx="3332466" cy="4118402"/>
            </a:xfrm>
            <a:custGeom>
              <a:avLst/>
              <a:gdLst>
                <a:gd name="f0" fmla="val w"/>
                <a:gd name="f1" fmla="val h"/>
                <a:gd name="f2" fmla="val 0"/>
                <a:gd name="f3" fmla="val 550803"/>
                <a:gd name="f4" fmla="val 769416"/>
                <a:gd name="f5" fmla="val 275402"/>
                <a:gd name="f6" fmla="val 440080"/>
                <a:gd name="f7" fmla="val 56075"/>
                <a:gd name="f8" fmla="val 550804"/>
                <a:gd name="f9" fmla="val 210745"/>
                <a:gd name="f10" fmla="val 384708"/>
                <a:gd name="f11" fmla="val 558671"/>
                <a:gd name="f12" fmla="val 713341"/>
                <a:gd name="f13" fmla="val 110724"/>
                <a:gd name="f14" fmla="*/ f0 1 550803"/>
                <a:gd name="f15" fmla="*/ f1 1 769416"/>
                <a:gd name="f16" fmla="+- f4 0 f2"/>
                <a:gd name="f17" fmla="+- f3 0 f2"/>
                <a:gd name="f18" fmla="*/ f17 1 550803"/>
                <a:gd name="f19" fmla="*/ f16 1 76941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550803" h="769416">
                  <a:moveTo>
                    <a:pt x="f5" y="f2"/>
                  </a:moveTo>
                  <a:cubicBezTo>
                    <a:pt x="f6" y="f7"/>
                    <a:pt x="f8" y="f9"/>
                    <a:pt x="f8" y="f10"/>
                  </a:cubicBezTo>
                  <a:cubicBezTo>
                    <a:pt x="f8" y="f11"/>
                    <a:pt x="f6" y="f12"/>
                    <a:pt x="f5" y="f4"/>
                  </a:cubicBezTo>
                  <a:cubicBezTo>
                    <a:pt x="f13" y="f12"/>
                    <a:pt x="f2" y="f11"/>
                    <a:pt x="f2" y="f10"/>
                  </a:cubicBezTo>
                  <a:cubicBezTo>
                    <a:pt x="f2" y="f9"/>
                    <a:pt x="f13" y="f7"/>
                    <a:pt x="f5" y="f2"/>
                  </a:cubicBez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TextBox 8">
              <a:extLst>
                <a:ext uri="{FF2B5EF4-FFF2-40B4-BE49-F238E27FC236}">
                  <a16:creationId xmlns:a16="http://schemas.microsoft.com/office/drawing/2014/main" id="{3AA82ECE-6AAA-AAF6-69CE-A0A9C5E6D375}"/>
                </a:ext>
              </a:extLst>
            </p:cNvPr>
            <p:cNvSpPr txBox="1"/>
            <p:nvPr/>
          </p:nvSpPr>
          <p:spPr>
            <a:xfrm>
              <a:off x="12690226" y="3015727"/>
              <a:ext cx="3995553" cy="4350614"/>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512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FFFFFF"/>
                  </a:solidFill>
                  <a:uFillTx/>
                  <a:latin typeface="Poppins Bold"/>
                </a:rPr>
                <a:t>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50" b="0" i="0" u="none" strike="noStrike" kern="1200" cap="none" spc="0" baseline="0">
                  <a:solidFill>
                    <a:srgbClr val="FFFFFF"/>
                  </a:solidFill>
                  <a:uFillTx/>
                  <a:latin typeface="Poppins"/>
                  <a:cs typeface="Poppins"/>
                </a:rPr>
                <a:t>Team working</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99" b="0" i="0" u="none" strike="noStrike" kern="1200" cap="none" spc="0" baseline="0">
                  <a:solidFill>
                    <a:srgbClr val="FFFFFF"/>
                  </a:solidFill>
                  <a:uFillTx/>
                  <a:latin typeface="Poppins"/>
                </a:rPr>
                <a:t>IT skills</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50" b="0" i="0" u="none" strike="noStrike" kern="1200" cap="none" spc="0" baseline="0">
                  <a:solidFill>
                    <a:srgbClr val="FFFFFF"/>
                  </a:solidFill>
                  <a:uFillTx/>
                  <a:latin typeface="Poppins"/>
                  <a:cs typeface="Poppins"/>
                </a:rPr>
                <a:t>Mechanical knowledge</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50" b="0" i="0" u="none" strike="noStrike" kern="1200" cap="none" spc="0" baseline="0">
                  <a:solidFill>
                    <a:srgbClr val="FFFFFF"/>
                  </a:solidFill>
                  <a:uFillTx/>
                  <a:latin typeface="Poppins"/>
                </a:rPr>
                <a:t>Heavy equipment </a:t>
              </a:r>
            </a:p>
            <a:p>
              <a:pPr marL="0" marR="0" lvl="0" indent="0" algn="ctr" defTabSz="914400" rtl="0" fontAlgn="auto" hangingPunct="1">
                <a:lnSpc>
                  <a:spcPts val="3040"/>
                </a:lnSpc>
                <a:spcBef>
                  <a:spcPts val="0"/>
                </a:spcBef>
                <a:spcAft>
                  <a:spcPts val="0"/>
                </a:spcAft>
                <a:buNone/>
                <a:tabLst/>
                <a:defRPr sz="1800" b="0" i="0" u="none" strike="noStrike" kern="0" cap="none" spc="0" baseline="0">
                  <a:solidFill>
                    <a:srgbClr val="000000"/>
                  </a:solidFill>
                  <a:uFillTx/>
                </a:defRPr>
              </a:pPr>
              <a:r>
                <a:rPr lang="en-US" sz="1850" b="0" i="0" u="none" strike="noStrike" kern="1200" cap="none" spc="0" baseline="0">
                  <a:solidFill>
                    <a:srgbClr val="FFFFFF"/>
                  </a:solidFill>
                  <a:uFillTx/>
                  <a:latin typeface="Poppins"/>
                </a:rPr>
                <a:t>operation </a:t>
              </a:r>
              <a:endParaRPr lang="en-US" sz="1899" b="0" i="0" u="none" strike="noStrike" kern="1200" cap="none" spc="0" baseline="0">
                <a:solidFill>
                  <a:srgbClr val="FFFFFF"/>
                </a:solidFill>
                <a:uFillTx/>
                <a:latin typeface="Poppins"/>
              </a:endParaRPr>
            </a:p>
          </p:txBody>
        </p:sp>
      </p:grpSp>
      <p:grpSp>
        <p:nvGrpSpPr>
          <p:cNvPr id="7" name="Group 9">
            <a:extLst>
              <a:ext uri="{FF2B5EF4-FFF2-40B4-BE49-F238E27FC236}">
                <a16:creationId xmlns:a16="http://schemas.microsoft.com/office/drawing/2014/main" id="{2B2F8809-9FA0-2179-F9C7-85A56201F177}"/>
              </a:ext>
            </a:extLst>
          </p:cNvPr>
          <p:cNvGrpSpPr/>
          <p:nvPr/>
        </p:nvGrpSpPr>
        <p:grpSpPr>
          <a:xfrm>
            <a:off x="688890" y="907167"/>
            <a:ext cx="9040142" cy="3520083"/>
            <a:chOff x="688890" y="907167"/>
            <a:chExt cx="9040142" cy="3520083"/>
          </a:xfrm>
        </p:grpSpPr>
        <p:sp>
          <p:nvSpPr>
            <p:cNvPr id="8" name="Freeform 10">
              <a:extLst>
                <a:ext uri="{FF2B5EF4-FFF2-40B4-BE49-F238E27FC236}">
                  <a16:creationId xmlns:a16="http://schemas.microsoft.com/office/drawing/2014/main" id="{50B6E579-0C05-8500-C6C6-B2C38E94B3B8}"/>
                </a:ext>
              </a:extLst>
            </p:cNvPr>
            <p:cNvSpPr/>
            <p:nvPr/>
          </p:nvSpPr>
          <p:spPr>
            <a:xfrm>
              <a:off x="688890" y="1341150"/>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TextBox 11">
              <a:extLst>
                <a:ext uri="{FF2B5EF4-FFF2-40B4-BE49-F238E27FC236}">
                  <a16:creationId xmlns:a16="http://schemas.microsoft.com/office/drawing/2014/main" id="{B740C57A-68B8-6D8C-2C0B-44F0EFEE64CE}"/>
                </a:ext>
              </a:extLst>
            </p:cNvPr>
            <p:cNvSpPr txBox="1"/>
            <p:nvPr/>
          </p:nvSpPr>
          <p:spPr>
            <a:xfrm>
              <a:off x="688890" y="907167"/>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0" name="Freeform 13">
            <a:extLst>
              <a:ext uri="{FF2B5EF4-FFF2-40B4-BE49-F238E27FC236}">
                <a16:creationId xmlns:a16="http://schemas.microsoft.com/office/drawing/2014/main" id="{A2926B5E-6CBE-C593-530F-DACA1A94D43E}"/>
              </a:ext>
            </a:extLst>
          </p:cNvPr>
          <p:cNvSpPr/>
          <p:nvPr/>
        </p:nvSpPr>
        <p:spPr>
          <a:xfrm>
            <a:off x="958592" y="4441954"/>
            <a:ext cx="5441384" cy="3199869"/>
          </a:xfrm>
          <a:custGeom>
            <a:avLst/>
            <a:gdLst>
              <a:gd name="f0" fmla="val w"/>
              <a:gd name="f1" fmla="val h"/>
              <a:gd name="f2" fmla="val 0"/>
              <a:gd name="f3" fmla="val 6586034"/>
              <a:gd name="f4" fmla="val 3872994"/>
              <a:gd name="f5" fmla="val 279400"/>
              <a:gd name="f6" fmla="val 6507293"/>
              <a:gd name="f7" fmla="val 3794254"/>
              <a:gd name="f8" fmla="val 78740"/>
              <a:gd name="f9" fmla="*/ f0 1 6586034"/>
              <a:gd name="f10" fmla="*/ f1 1 3872994"/>
              <a:gd name="f11" fmla="+- f4 0 f2"/>
              <a:gd name="f12" fmla="+- f3 0 f2"/>
              <a:gd name="f13" fmla="*/ f12 1 6586034"/>
              <a:gd name="f14" fmla="*/ f11 1 3872994"/>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586034" h="3872994">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1" name="Freeform 15">
            <a:extLst>
              <a:ext uri="{FF2B5EF4-FFF2-40B4-BE49-F238E27FC236}">
                <a16:creationId xmlns:a16="http://schemas.microsoft.com/office/drawing/2014/main" id="{E0D19B2A-14E2-5093-81C0-79D020B49FCA}"/>
              </a:ext>
            </a:extLst>
          </p:cNvPr>
          <p:cNvSpPr/>
          <p:nvPr/>
        </p:nvSpPr>
        <p:spPr>
          <a:xfrm>
            <a:off x="6643591" y="4441954"/>
            <a:ext cx="5767184" cy="3199869"/>
          </a:xfrm>
          <a:custGeom>
            <a:avLst/>
            <a:gdLst>
              <a:gd name="f0" fmla="val w"/>
              <a:gd name="f1" fmla="val h"/>
              <a:gd name="f2" fmla="val 0"/>
              <a:gd name="f3" fmla="val 6980370"/>
              <a:gd name="f4" fmla="val 3872994"/>
              <a:gd name="f5" fmla="val 279400"/>
              <a:gd name="f6" fmla="val 6901630"/>
              <a:gd name="f7" fmla="val 3794254"/>
              <a:gd name="f8" fmla="val 78740"/>
              <a:gd name="f9" fmla="*/ f0 1 6980370"/>
              <a:gd name="f10" fmla="*/ f1 1 3872994"/>
              <a:gd name="f11" fmla="+- f4 0 f2"/>
              <a:gd name="f12" fmla="+- f3 0 f2"/>
              <a:gd name="f13" fmla="*/ f12 1 6980370"/>
              <a:gd name="f14" fmla="*/ f11 1 3872994"/>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6980370" h="3872994">
                <a:moveTo>
                  <a:pt x="f3" y="f5"/>
                </a:moveTo>
                <a:lnTo>
                  <a:pt x="f3" y="f2"/>
                </a:lnTo>
                <a:lnTo>
                  <a:pt x="f2" y="f2"/>
                </a:lnTo>
                <a:lnTo>
                  <a:pt x="f2" y="f4"/>
                </a:lnTo>
                <a:lnTo>
                  <a:pt x="f3" y="f4"/>
                </a:lnTo>
                <a:lnTo>
                  <a:pt x="f3" y="f5"/>
                </a:lnTo>
                <a:close/>
                <a:moveTo>
                  <a:pt x="f6" y="f5"/>
                </a:moveTo>
                <a:lnTo>
                  <a:pt x="f6" y="f7"/>
                </a:lnTo>
                <a:lnTo>
                  <a:pt x="f8" y="f7"/>
                </a:lnTo>
                <a:lnTo>
                  <a:pt x="f8" y="f8"/>
                </a:lnTo>
                <a:lnTo>
                  <a:pt x="f6" y="f8"/>
                </a:lnTo>
                <a:lnTo>
                  <a:pt x="f6" y="f5"/>
                </a:ln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12" name="Group 16">
            <a:extLst>
              <a:ext uri="{FF2B5EF4-FFF2-40B4-BE49-F238E27FC236}">
                <a16:creationId xmlns:a16="http://schemas.microsoft.com/office/drawing/2014/main" id="{6C02A5FE-72EA-54B3-1BB7-1C7486A67EB8}"/>
              </a:ext>
            </a:extLst>
          </p:cNvPr>
          <p:cNvGrpSpPr/>
          <p:nvPr/>
        </p:nvGrpSpPr>
        <p:grpSpPr>
          <a:xfrm>
            <a:off x="3297637" y="7047582"/>
            <a:ext cx="11616226" cy="2335286"/>
            <a:chOff x="3297637" y="7047582"/>
            <a:chExt cx="11616226" cy="2335286"/>
          </a:xfrm>
        </p:grpSpPr>
        <p:sp>
          <p:nvSpPr>
            <p:cNvPr id="13" name="Freeform 17">
              <a:extLst>
                <a:ext uri="{FF2B5EF4-FFF2-40B4-BE49-F238E27FC236}">
                  <a16:creationId xmlns:a16="http://schemas.microsoft.com/office/drawing/2014/main" id="{4146202C-51F1-4573-A0C0-A421B248EC82}"/>
                </a:ext>
              </a:extLst>
            </p:cNvPr>
            <p:cNvSpPr/>
            <p:nvPr/>
          </p:nvSpPr>
          <p:spPr>
            <a:xfrm>
              <a:off x="3297637" y="7047582"/>
              <a:ext cx="11616226" cy="2335286"/>
            </a:xfrm>
            <a:custGeom>
              <a:avLst/>
              <a:gdLst>
                <a:gd name="f0" fmla="val w"/>
                <a:gd name="f1" fmla="val h"/>
                <a:gd name="f2" fmla="val 0"/>
                <a:gd name="f3" fmla="val 3059417"/>
                <a:gd name="f4" fmla="val 615055"/>
                <a:gd name="f5" fmla="val 307527"/>
                <a:gd name="f6" fmla="val 2653017"/>
                <a:gd name="f7" fmla="val 203200"/>
                <a:gd name="f8" fmla="val 411855"/>
                <a:gd name="f9" fmla="*/ f0 1 3059417"/>
                <a:gd name="f10" fmla="*/ f1 1 615055"/>
                <a:gd name="f11" fmla="+- f4 0 f2"/>
                <a:gd name="f12" fmla="+- f3 0 f2"/>
                <a:gd name="f13" fmla="*/ f12 1 3059417"/>
                <a:gd name="f14" fmla="*/ f11 1 615055"/>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3059417" h="615055">
                  <a:moveTo>
                    <a:pt x="f3" y="f5"/>
                  </a:moveTo>
                  <a:lnTo>
                    <a:pt x="f6" y="f2"/>
                  </a:lnTo>
                  <a:lnTo>
                    <a:pt x="f6" y="f7"/>
                  </a:lnTo>
                  <a:lnTo>
                    <a:pt x="f2" y="f7"/>
                  </a:lnTo>
                  <a:lnTo>
                    <a:pt x="f2" y="f8"/>
                  </a:lnTo>
                  <a:lnTo>
                    <a:pt x="f6" y="f8"/>
                  </a:lnTo>
                  <a:lnTo>
                    <a:pt x="f6" y="f4"/>
                  </a:lnTo>
                  <a:lnTo>
                    <a:pt x="f3" y="f5"/>
                  </a:ln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TextBox 18">
              <a:extLst>
                <a:ext uri="{FF2B5EF4-FFF2-40B4-BE49-F238E27FC236}">
                  <a16:creationId xmlns:a16="http://schemas.microsoft.com/office/drawing/2014/main" id="{0460ECD5-4B41-3B06-6DB9-C1D0AE2D514C}"/>
                </a:ext>
              </a:extLst>
            </p:cNvPr>
            <p:cNvSpPr txBox="1"/>
            <p:nvPr/>
          </p:nvSpPr>
          <p:spPr>
            <a:xfrm>
              <a:off x="3297637" y="7385133"/>
              <a:ext cx="2700342" cy="197703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pic>
        <p:nvPicPr>
          <p:cNvPr id="15" name="Picture 19">
            <a:extLst>
              <a:ext uri="{FF2B5EF4-FFF2-40B4-BE49-F238E27FC236}">
                <a16:creationId xmlns:a16="http://schemas.microsoft.com/office/drawing/2014/main" id="{BDE64DE4-234F-31BB-2C7C-30E7D8F594FE}"/>
              </a:ext>
            </a:extLst>
          </p:cNvPr>
          <p:cNvPicPr>
            <a:picLocks noChangeAspect="1"/>
          </p:cNvPicPr>
          <p:nvPr/>
        </p:nvPicPr>
        <p:blipFill>
          <a:blip r:embed="rId2"/>
          <a:srcRect/>
          <a:stretch>
            <a:fillRect/>
          </a:stretch>
        </p:blipFill>
        <p:spPr>
          <a:xfrm>
            <a:off x="4504590" y="7863044"/>
            <a:ext cx="704371" cy="704371"/>
          </a:xfrm>
          <a:prstGeom prst="rect">
            <a:avLst/>
          </a:prstGeom>
          <a:noFill/>
          <a:ln cap="flat">
            <a:noFill/>
          </a:ln>
        </p:spPr>
      </p:pic>
      <p:pic>
        <p:nvPicPr>
          <p:cNvPr id="16" name="Picture 20">
            <a:extLst>
              <a:ext uri="{FF2B5EF4-FFF2-40B4-BE49-F238E27FC236}">
                <a16:creationId xmlns:a16="http://schemas.microsoft.com/office/drawing/2014/main" id="{BBB1D8B2-2073-09EF-951D-37E5C92A5D24}"/>
              </a:ext>
            </a:extLst>
          </p:cNvPr>
          <p:cNvPicPr>
            <a:picLocks noChangeAspect="1"/>
          </p:cNvPicPr>
          <p:nvPr/>
        </p:nvPicPr>
        <p:blipFill>
          <a:blip r:embed="rId3"/>
          <a:srcRect/>
          <a:stretch>
            <a:fillRect/>
          </a:stretch>
        </p:blipFill>
        <p:spPr>
          <a:xfrm>
            <a:off x="11140244" y="7855253"/>
            <a:ext cx="719952" cy="719952"/>
          </a:xfrm>
          <a:prstGeom prst="rect">
            <a:avLst/>
          </a:prstGeom>
          <a:noFill/>
          <a:ln cap="flat">
            <a:noFill/>
          </a:ln>
        </p:spPr>
      </p:pic>
      <p:pic>
        <p:nvPicPr>
          <p:cNvPr id="17" name="Picture 21">
            <a:extLst>
              <a:ext uri="{FF2B5EF4-FFF2-40B4-BE49-F238E27FC236}">
                <a16:creationId xmlns:a16="http://schemas.microsoft.com/office/drawing/2014/main" id="{5F25939A-4694-44D6-9A3C-56CF9BB7AFEA}"/>
              </a:ext>
            </a:extLst>
          </p:cNvPr>
          <p:cNvPicPr>
            <a:picLocks noChangeAspect="1"/>
          </p:cNvPicPr>
          <p:nvPr/>
        </p:nvPicPr>
        <p:blipFill>
          <a:blip r:embed="rId4"/>
          <a:srcRect t="906" b="906"/>
          <a:stretch>
            <a:fillRect/>
          </a:stretch>
        </p:blipFill>
        <p:spPr>
          <a:xfrm>
            <a:off x="1106698" y="7569439"/>
            <a:ext cx="1467035" cy="1585066"/>
          </a:xfrm>
          <a:prstGeom prst="rect">
            <a:avLst/>
          </a:prstGeom>
          <a:noFill/>
          <a:ln cap="flat">
            <a:noFill/>
          </a:ln>
        </p:spPr>
      </p:pic>
      <p:pic>
        <p:nvPicPr>
          <p:cNvPr id="18" name="Picture 22">
            <a:extLst>
              <a:ext uri="{FF2B5EF4-FFF2-40B4-BE49-F238E27FC236}">
                <a16:creationId xmlns:a16="http://schemas.microsoft.com/office/drawing/2014/main" id="{5512BAAC-AEDE-C0FC-97E2-1ED8AF37F188}"/>
              </a:ext>
            </a:extLst>
          </p:cNvPr>
          <p:cNvPicPr>
            <a:picLocks noChangeAspect="1"/>
          </p:cNvPicPr>
          <p:nvPr/>
        </p:nvPicPr>
        <p:blipFill>
          <a:blip r:embed="rId5"/>
          <a:srcRect/>
          <a:stretch>
            <a:fillRect/>
          </a:stretch>
        </p:blipFill>
        <p:spPr>
          <a:xfrm>
            <a:off x="15333354" y="7421617"/>
            <a:ext cx="1401976" cy="1587233"/>
          </a:xfrm>
          <a:prstGeom prst="rect">
            <a:avLst/>
          </a:prstGeom>
          <a:noFill/>
          <a:ln cap="flat">
            <a:noFill/>
          </a:ln>
        </p:spPr>
      </p:pic>
      <p:sp>
        <p:nvSpPr>
          <p:cNvPr id="19" name="TextBox 24">
            <a:extLst>
              <a:ext uri="{FF2B5EF4-FFF2-40B4-BE49-F238E27FC236}">
                <a16:creationId xmlns:a16="http://schemas.microsoft.com/office/drawing/2014/main" id="{1F34FD5B-1097-EA12-9432-F575974E5CE5}"/>
              </a:ext>
            </a:extLst>
          </p:cNvPr>
          <p:cNvSpPr txBox="1"/>
          <p:nvPr/>
        </p:nvSpPr>
        <p:spPr>
          <a:xfrm>
            <a:off x="4056049" y="474061"/>
            <a:ext cx="6597505" cy="718142"/>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5600"/>
              </a:lnSpc>
              <a:spcBef>
                <a:spcPts val="0"/>
              </a:spcBef>
              <a:spcAft>
                <a:spcPts val="0"/>
              </a:spcAft>
              <a:buNone/>
              <a:tabLst/>
              <a:defRPr sz="1800" b="0" i="0" u="none" strike="noStrike" kern="0" cap="none" spc="0" baseline="0">
                <a:solidFill>
                  <a:srgbClr val="000000"/>
                </a:solidFill>
                <a:uFillTx/>
              </a:defRPr>
            </a:pPr>
            <a:r>
              <a:rPr lang="en-US" sz="5600" b="0" i="0" u="none" strike="noStrike" kern="1200" cap="none" spc="0" baseline="0">
                <a:solidFill>
                  <a:srgbClr val="000000"/>
                </a:solidFill>
                <a:uFillTx/>
                <a:latin typeface="Bebas Neue Bold"/>
              </a:rPr>
              <a:t>Construction</a:t>
            </a:r>
          </a:p>
        </p:txBody>
      </p:sp>
      <p:sp>
        <p:nvSpPr>
          <p:cNvPr id="20" name="TextBox 25">
            <a:extLst>
              <a:ext uri="{FF2B5EF4-FFF2-40B4-BE49-F238E27FC236}">
                <a16:creationId xmlns:a16="http://schemas.microsoft.com/office/drawing/2014/main" id="{77A35EB6-02F0-D58B-47F5-31E55AE2A488}"/>
              </a:ext>
            </a:extLst>
          </p:cNvPr>
          <p:cNvSpPr txBox="1"/>
          <p:nvPr/>
        </p:nvSpPr>
        <p:spPr>
          <a:xfrm>
            <a:off x="11032720"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Average Salary:</a:t>
            </a:r>
          </a:p>
        </p:txBody>
      </p:sp>
      <p:sp>
        <p:nvSpPr>
          <p:cNvPr id="21" name="TextBox 26">
            <a:extLst>
              <a:ext uri="{FF2B5EF4-FFF2-40B4-BE49-F238E27FC236}">
                <a16:creationId xmlns:a16="http://schemas.microsoft.com/office/drawing/2014/main" id="{D7760945-0E05-FB1D-5A3B-F98F61167296}"/>
              </a:ext>
            </a:extLst>
          </p:cNvPr>
          <p:cNvSpPr txBox="1"/>
          <p:nvPr/>
        </p:nvSpPr>
        <p:spPr>
          <a:xfrm>
            <a:off x="1028700" y="464213"/>
            <a:ext cx="4537874" cy="82073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6400"/>
              </a:lnSpc>
              <a:spcBef>
                <a:spcPts val="0"/>
              </a:spcBef>
              <a:spcAft>
                <a:spcPts val="0"/>
              </a:spcAft>
              <a:buNone/>
              <a:tabLst/>
              <a:defRPr sz="1800" b="0" i="0" u="none" strike="noStrike" kern="0" cap="none" spc="0" baseline="0">
                <a:solidFill>
                  <a:srgbClr val="000000"/>
                </a:solidFill>
                <a:uFillTx/>
              </a:defRPr>
            </a:pPr>
            <a:r>
              <a:rPr lang="en-US" sz="6350" b="0" i="0" u="none" strike="noStrike" kern="1200" cap="none" spc="0" baseline="0">
                <a:solidFill>
                  <a:srgbClr val="4F81BD"/>
                </a:solidFill>
                <a:uFillTx/>
                <a:latin typeface="Bebas Neue Bold"/>
              </a:rPr>
              <a:t>CAREERS IN</a:t>
            </a:r>
          </a:p>
        </p:txBody>
      </p:sp>
      <p:sp>
        <p:nvSpPr>
          <p:cNvPr id="22" name="TextBox 27">
            <a:extLst>
              <a:ext uri="{FF2B5EF4-FFF2-40B4-BE49-F238E27FC236}">
                <a16:creationId xmlns:a16="http://schemas.microsoft.com/office/drawing/2014/main" id="{622CE8A5-88A8-7301-B580-5BEC5A81CDDB}"/>
              </a:ext>
            </a:extLst>
          </p:cNvPr>
          <p:cNvSpPr txBox="1"/>
          <p:nvPr/>
        </p:nvSpPr>
        <p:spPr>
          <a:xfrm>
            <a:off x="14654156" y="239746"/>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Number of Jobs:</a:t>
            </a:r>
          </a:p>
        </p:txBody>
      </p:sp>
      <p:sp>
        <p:nvSpPr>
          <p:cNvPr id="23" name="TextBox 28">
            <a:extLst>
              <a:ext uri="{FF2B5EF4-FFF2-40B4-BE49-F238E27FC236}">
                <a16:creationId xmlns:a16="http://schemas.microsoft.com/office/drawing/2014/main" id="{2C60DDB3-4265-601B-C63E-4796FFB84368}"/>
              </a:ext>
            </a:extLst>
          </p:cNvPr>
          <p:cNvSpPr txBox="1"/>
          <p:nvPr/>
        </p:nvSpPr>
        <p:spPr>
          <a:xfrm>
            <a:off x="7601132" y="1886324"/>
            <a:ext cx="9528"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4" name="TextBox 29">
            <a:extLst>
              <a:ext uri="{FF2B5EF4-FFF2-40B4-BE49-F238E27FC236}">
                <a16:creationId xmlns:a16="http://schemas.microsoft.com/office/drawing/2014/main" id="{7A1C2DEC-FEEE-DC80-772C-909A4D5DDCC4}"/>
              </a:ext>
            </a:extLst>
          </p:cNvPr>
          <p:cNvSpPr txBox="1"/>
          <p:nvPr/>
        </p:nvSpPr>
        <p:spPr>
          <a:xfrm>
            <a:off x="868689" y="1416743"/>
            <a:ext cx="8892210" cy="147585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50" b="0" i="0" u="none" strike="noStrike" kern="1200" cap="none" spc="0" baseline="0">
                <a:solidFill>
                  <a:srgbClr val="FFFFFF"/>
                </a:solidFill>
                <a:uFillTx/>
                <a:latin typeface="Poppins Bold Italics"/>
              </a:rPr>
              <a:t>The building of infrastructure for commercial and community use</a:t>
            </a:r>
            <a:endParaRPr lang="en-US" sz="2750" b="0" i="0" u="none" strike="noStrike" kern="1200" cap="none" spc="0" baseline="0">
              <a:solidFill>
                <a:srgbClr val="FFFFFF"/>
              </a:solidFill>
              <a:uFillTx/>
              <a:latin typeface="Poppins Bold Italics"/>
              <a:cs typeface="Poppins Bold Italics"/>
            </a:endParaRPr>
          </a:p>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endParaRPr lang="en-US" sz="2799" b="0" i="0" u="none" strike="noStrike" kern="1200" cap="none" spc="0" baseline="0">
              <a:solidFill>
                <a:srgbClr val="FFFFFF"/>
              </a:solidFill>
              <a:uFillTx/>
              <a:latin typeface="Poppins Bold Italics"/>
            </a:endParaRPr>
          </a:p>
        </p:txBody>
      </p:sp>
      <p:sp>
        <p:nvSpPr>
          <p:cNvPr id="25" name="TextBox 30">
            <a:extLst>
              <a:ext uri="{FF2B5EF4-FFF2-40B4-BE49-F238E27FC236}">
                <a16:creationId xmlns:a16="http://schemas.microsoft.com/office/drawing/2014/main" id="{BB40A8C0-02E3-F52B-443C-37A7C5FDFFC7}"/>
              </a:ext>
            </a:extLst>
          </p:cNvPr>
          <p:cNvSpPr txBox="1"/>
          <p:nvPr/>
        </p:nvSpPr>
        <p:spPr>
          <a:xfrm>
            <a:off x="958592" y="4480057"/>
            <a:ext cx="544138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Early Career Opportunities</a:t>
            </a:r>
          </a:p>
        </p:txBody>
      </p:sp>
      <p:sp>
        <p:nvSpPr>
          <p:cNvPr id="26" name="TextBox 31">
            <a:extLst>
              <a:ext uri="{FF2B5EF4-FFF2-40B4-BE49-F238E27FC236}">
                <a16:creationId xmlns:a16="http://schemas.microsoft.com/office/drawing/2014/main" id="{AE3AEB83-4C13-6142-2F4C-514702B28330}"/>
              </a:ext>
            </a:extLst>
          </p:cNvPr>
          <p:cNvSpPr txBox="1"/>
          <p:nvPr/>
        </p:nvSpPr>
        <p:spPr>
          <a:xfrm>
            <a:off x="1465216" y="5187263"/>
            <a:ext cx="4428137" cy="1895642"/>
          </a:xfrm>
          <a:prstGeom prst="rect">
            <a:avLst/>
          </a:prstGeom>
          <a:noFill/>
          <a:ln cap="flat">
            <a:noFill/>
          </a:ln>
        </p:spPr>
        <p:txBody>
          <a:bodyPr vert="horz" wrap="square" lIns="0" tIns="0" rIns="0" bIns="0" anchor="t" anchorCtr="0" compatLnSpc="1">
            <a:spAutoFit/>
          </a:bodyPr>
          <a:lstStyle/>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cs typeface="Poppins"/>
              </a:rPr>
              <a:t>Production Managers</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Electricians and Electrical Fitters</a:t>
            </a:r>
            <a:endParaRPr lang="en-US" sz="1900" b="0" i="0" u="none" strike="noStrike" kern="1200" cap="none" spc="0" baseline="0">
              <a:solidFill>
                <a:srgbClr val="000000"/>
              </a:solidFill>
              <a:uFillTx/>
              <a:latin typeface="Poppins"/>
              <a:cs typeface="Poppins"/>
            </a:endParaRP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Plumbers and Heating Engineers</a:t>
            </a:r>
            <a:endParaRPr lang="en-US" sz="1900" b="0" i="0" u="none" strike="noStrike" kern="1200" cap="none" spc="0" baseline="0">
              <a:solidFill>
                <a:srgbClr val="000000"/>
              </a:solidFill>
              <a:uFillTx/>
              <a:latin typeface="Poppins"/>
              <a:cs typeface="Poppins"/>
            </a:endParaRP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Carpenters and Joiners</a:t>
            </a: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Administrative Roles</a:t>
            </a:r>
            <a:endParaRPr lang="en-US" sz="1900" b="0" i="0" u="none" strike="noStrike" kern="1200" cap="none" spc="0" baseline="0">
              <a:solidFill>
                <a:srgbClr val="000000"/>
              </a:solidFill>
              <a:uFillTx/>
              <a:latin typeface="Poppins"/>
              <a:cs typeface="Poppins"/>
            </a:endParaRPr>
          </a:p>
        </p:txBody>
      </p:sp>
      <p:sp>
        <p:nvSpPr>
          <p:cNvPr id="27" name="TextBox 32">
            <a:extLst>
              <a:ext uri="{FF2B5EF4-FFF2-40B4-BE49-F238E27FC236}">
                <a16:creationId xmlns:a16="http://schemas.microsoft.com/office/drawing/2014/main" id="{692256BF-0793-377C-85CA-35D994C3AF76}"/>
              </a:ext>
            </a:extLst>
          </p:cNvPr>
          <p:cNvSpPr txBox="1"/>
          <p:nvPr/>
        </p:nvSpPr>
        <p:spPr>
          <a:xfrm>
            <a:off x="7404299" y="4480057"/>
            <a:ext cx="4164954" cy="481331"/>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920"/>
              </a:lnSpc>
              <a:spcBef>
                <a:spcPts val="0"/>
              </a:spcBef>
              <a:spcAft>
                <a:spcPts val="0"/>
              </a:spcAft>
              <a:buNone/>
              <a:tabLst/>
              <a:defRPr sz="1800" b="0" i="0" u="none" strike="noStrike" kern="0" cap="none" spc="0" baseline="0">
                <a:solidFill>
                  <a:srgbClr val="000000"/>
                </a:solidFill>
                <a:uFillTx/>
              </a:defRPr>
            </a:pPr>
            <a:r>
              <a:rPr lang="en-US" sz="2799" b="0" i="0" u="none" strike="noStrike" kern="1200" cap="none" spc="0" baseline="0">
                <a:solidFill>
                  <a:srgbClr val="000000"/>
                </a:solidFill>
                <a:uFillTx/>
                <a:latin typeface="Canva Sans 1 Bold"/>
              </a:rPr>
              <a:t>Essential Qualifications </a:t>
            </a:r>
          </a:p>
        </p:txBody>
      </p:sp>
      <p:sp>
        <p:nvSpPr>
          <p:cNvPr id="28" name="TextBox 33">
            <a:extLst>
              <a:ext uri="{FF2B5EF4-FFF2-40B4-BE49-F238E27FC236}">
                <a16:creationId xmlns:a16="http://schemas.microsoft.com/office/drawing/2014/main" id="{55E1287C-E5C9-B65C-2E4B-5AE8F36C88D5}"/>
              </a:ext>
            </a:extLst>
          </p:cNvPr>
          <p:cNvSpPr txBox="1"/>
          <p:nvPr/>
        </p:nvSpPr>
        <p:spPr>
          <a:xfrm>
            <a:off x="6872868" y="4906981"/>
            <a:ext cx="5308613" cy="2665091"/>
          </a:xfrm>
          <a:prstGeom prst="rect">
            <a:avLst/>
          </a:prstGeom>
          <a:noFill/>
          <a:ln cap="flat">
            <a:noFill/>
          </a:ln>
        </p:spPr>
        <p:txBody>
          <a:bodyPr vert="horz" wrap="square" lIns="0" tIns="0" rIns="0" bIns="0" anchor="t" anchorCtr="0" compatLnSpc="1">
            <a:spAutoFit/>
          </a:bodyPr>
          <a:lstStyle/>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For Engineering roles, a Science, Technology, Engineering or Maths (STEM) qualification will be required, either a degree, or T Levels and an Apprenticeship. </a:t>
            </a:r>
            <a:endParaRPr lang="en-US" sz="1800" b="0" i="0" u="none" strike="noStrike" kern="1200" cap="none" spc="0" baseline="0">
              <a:solidFill>
                <a:srgbClr val="000000"/>
              </a:solidFill>
              <a:uFillTx/>
              <a:latin typeface="Calibri"/>
            </a:endParaRPr>
          </a:p>
          <a:p>
            <a:pPr marL="410208" marR="0" lvl="1" indent="-205109" algn="l" defTabSz="914400" rtl="0" fontAlgn="auto" hangingPunct="1">
              <a:lnSpc>
                <a:spcPts val="304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900" b="0" i="0" u="none" strike="noStrike" kern="1200" cap="none" spc="0" baseline="0">
                <a:solidFill>
                  <a:srgbClr val="000000"/>
                </a:solidFill>
                <a:uFillTx/>
                <a:latin typeface="Poppins"/>
              </a:rPr>
              <a:t>Project Management and Business Administration skills are also in demand</a:t>
            </a:r>
            <a:endParaRPr lang="en-US" sz="1900" b="0" i="0" u="none" strike="noStrike" kern="1200" cap="none" spc="0" baseline="0">
              <a:solidFill>
                <a:srgbClr val="000000"/>
              </a:solidFill>
              <a:uFillTx/>
              <a:latin typeface="Poppins"/>
              <a:cs typeface="Poppins"/>
            </a:endParaRPr>
          </a:p>
        </p:txBody>
      </p:sp>
      <p:sp>
        <p:nvSpPr>
          <p:cNvPr id="29" name="TextBox 34">
            <a:extLst>
              <a:ext uri="{FF2B5EF4-FFF2-40B4-BE49-F238E27FC236}">
                <a16:creationId xmlns:a16="http://schemas.microsoft.com/office/drawing/2014/main" id="{0B918327-FBB9-8CB6-15E6-D0F6E9A34A34}"/>
              </a:ext>
            </a:extLst>
          </p:cNvPr>
          <p:cNvSpPr txBox="1"/>
          <p:nvPr/>
        </p:nvSpPr>
        <p:spPr>
          <a:xfrm>
            <a:off x="14666564"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cs typeface="Poppins Bold"/>
              </a:rPr>
              <a:t>21,400</a:t>
            </a:r>
            <a:endParaRPr lang="en-US" sz="4800" b="0" i="0" u="none" strike="noStrike" kern="1200" cap="none" spc="0" baseline="0">
              <a:solidFill>
                <a:srgbClr val="FFFFFF"/>
              </a:solidFill>
              <a:uFillTx/>
              <a:latin typeface="Poppins Bold"/>
            </a:endParaRPr>
          </a:p>
        </p:txBody>
      </p:sp>
      <p:sp>
        <p:nvSpPr>
          <p:cNvPr id="30" name="TextBox 35">
            <a:extLst>
              <a:ext uri="{FF2B5EF4-FFF2-40B4-BE49-F238E27FC236}">
                <a16:creationId xmlns:a16="http://schemas.microsoft.com/office/drawing/2014/main" id="{4F2D1637-648C-3AE2-1CD7-21EB3AF3A688}"/>
              </a:ext>
            </a:extLst>
          </p:cNvPr>
          <p:cNvSpPr txBox="1"/>
          <p:nvPr/>
        </p:nvSpPr>
        <p:spPr>
          <a:xfrm>
            <a:off x="11064047" y="1093887"/>
            <a:ext cx="3621435" cy="81676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672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Poppins Bold"/>
              </a:rPr>
              <a:t>£41,500</a:t>
            </a:r>
          </a:p>
        </p:txBody>
      </p:sp>
      <p:sp>
        <p:nvSpPr>
          <p:cNvPr id="31" name="TextBox 36">
            <a:extLst>
              <a:ext uri="{FF2B5EF4-FFF2-40B4-BE49-F238E27FC236}">
                <a16:creationId xmlns:a16="http://schemas.microsoft.com/office/drawing/2014/main" id="{F7D9D623-68FB-591C-7320-623FA0BFAE26}"/>
              </a:ext>
            </a:extLst>
          </p:cNvPr>
          <p:cNvSpPr txBox="1"/>
          <p:nvPr/>
        </p:nvSpPr>
        <p:spPr>
          <a:xfrm>
            <a:off x="2717203" y="8843637"/>
            <a:ext cx="3993404" cy="111363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50" b="0" i="0" u="none" strike="noStrike" kern="1200" cap="none" spc="0" baseline="0">
                <a:solidFill>
                  <a:srgbClr val="000000"/>
                </a:solidFill>
                <a:uFillTx/>
                <a:latin typeface="Poppins"/>
              </a:rPr>
              <a:t>A Levels</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50" b="0" i="0" u="none" strike="noStrike" kern="1200" cap="none" spc="0" baseline="0">
                <a:solidFill>
                  <a:srgbClr val="000000"/>
                </a:solidFill>
                <a:uFillTx/>
                <a:latin typeface="Poppins"/>
              </a:rPr>
              <a:t>In subjects such as Maths and science</a:t>
            </a:r>
            <a:endParaRPr lang="en-US" sz="1550" b="0" i="0" u="none" strike="noStrike" kern="1200" cap="none" spc="0" baseline="0">
              <a:solidFill>
                <a:srgbClr val="000000"/>
              </a:solidFill>
              <a:uFillTx/>
              <a:latin typeface="Poppins"/>
              <a:cs typeface="Poppins"/>
            </a:endParaRP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50" b="0" i="0" u="none" strike="noStrike" kern="1200" cap="none" spc="0" baseline="0">
                <a:solidFill>
                  <a:srgbClr val="000000"/>
                </a:solidFill>
                <a:uFillTx/>
                <a:latin typeface="Poppins"/>
              </a:rPr>
              <a:t>Or T Levels in Construction or Engineering</a:t>
            </a:r>
            <a:endParaRPr lang="en-US" sz="1550" b="0" i="0" u="none" strike="noStrike" kern="1200" cap="none" spc="0" baseline="0">
              <a:solidFill>
                <a:srgbClr val="000000"/>
              </a:solidFill>
              <a:uFillTx/>
              <a:latin typeface="Poppins"/>
              <a:cs typeface="Poppins"/>
            </a:endParaRPr>
          </a:p>
        </p:txBody>
      </p:sp>
      <p:sp>
        <p:nvSpPr>
          <p:cNvPr id="32" name="TextBox 37">
            <a:extLst>
              <a:ext uri="{FF2B5EF4-FFF2-40B4-BE49-F238E27FC236}">
                <a16:creationId xmlns:a16="http://schemas.microsoft.com/office/drawing/2014/main" id="{208FF222-0BC7-2FC9-F1D9-EF771FB55E27}"/>
              </a:ext>
            </a:extLst>
          </p:cNvPr>
          <p:cNvSpPr txBox="1"/>
          <p:nvPr/>
        </p:nvSpPr>
        <p:spPr>
          <a:xfrm>
            <a:off x="6710607" y="8816653"/>
            <a:ext cx="3345149" cy="83150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50" b="0" i="0" u="none" strike="noStrike" kern="1200" cap="none" spc="0" baseline="0">
                <a:solidFill>
                  <a:srgbClr val="000000"/>
                </a:solidFill>
                <a:uFillTx/>
                <a:latin typeface="Poppins"/>
              </a:rPr>
              <a:t>Degree or Apprenticeship</a:t>
            </a:r>
            <a:endParaRPr lang="en-US" sz="1599" b="0" i="0" u="none" strike="noStrike" kern="1200" cap="none" spc="0" baseline="0">
              <a:solidFill>
                <a:srgbClr val="000000"/>
              </a:solidFill>
              <a:uFillTx/>
              <a:latin typeface="Poppins"/>
            </a:endParaRP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50" b="0" i="0" u="none" strike="noStrike" kern="1200" cap="none" spc="0" baseline="0">
                <a:solidFill>
                  <a:srgbClr val="000000"/>
                </a:solidFill>
                <a:uFillTx/>
                <a:latin typeface="Poppins"/>
              </a:rPr>
              <a:t>In Engineering, Construction Management or Architecture</a:t>
            </a:r>
            <a:endParaRPr lang="en-US" sz="1550" b="0" i="0" u="none" strike="noStrike" kern="1200" cap="none" spc="0" baseline="0">
              <a:solidFill>
                <a:srgbClr val="000000"/>
              </a:solidFill>
              <a:uFillTx/>
              <a:latin typeface="Poppins"/>
              <a:cs typeface="Poppins"/>
            </a:endParaRPr>
          </a:p>
        </p:txBody>
      </p:sp>
      <p:sp>
        <p:nvSpPr>
          <p:cNvPr id="33" name="TextBox 38">
            <a:extLst>
              <a:ext uri="{FF2B5EF4-FFF2-40B4-BE49-F238E27FC236}">
                <a16:creationId xmlns:a16="http://schemas.microsoft.com/office/drawing/2014/main" id="{32EE7D97-6F0E-A5F8-B8F0-39B8C2C66E8A}"/>
              </a:ext>
            </a:extLst>
          </p:cNvPr>
          <p:cNvSpPr txBox="1"/>
          <p:nvPr/>
        </p:nvSpPr>
        <p:spPr>
          <a:xfrm>
            <a:off x="10207584" y="8816653"/>
            <a:ext cx="2624346" cy="139576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Poppins"/>
              </a:rPr>
              <a:t>Work experience</a:t>
            </a:r>
          </a:p>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50" b="0" i="0" u="none" strike="noStrike" kern="1200" cap="none" spc="0" baseline="0">
                <a:solidFill>
                  <a:srgbClr val="000000"/>
                </a:solidFill>
                <a:uFillTx/>
                <a:latin typeface="Poppins"/>
              </a:rPr>
              <a:t>In a construction or engineering company or project management role</a:t>
            </a:r>
            <a:endParaRPr lang="en-US" sz="1550" b="0" i="0" u="none" strike="noStrike" kern="1200" cap="none" spc="0" baseline="0">
              <a:solidFill>
                <a:srgbClr val="000000"/>
              </a:solidFill>
              <a:uFillTx/>
              <a:latin typeface="Poppins"/>
              <a:cs typeface="Poppins"/>
            </a:endParaRPr>
          </a:p>
        </p:txBody>
      </p:sp>
      <p:sp>
        <p:nvSpPr>
          <p:cNvPr id="34" name="TextBox 39">
            <a:extLst>
              <a:ext uri="{FF2B5EF4-FFF2-40B4-BE49-F238E27FC236}">
                <a16:creationId xmlns:a16="http://schemas.microsoft.com/office/drawing/2014/main" id="{B363E5E9-B912-5670-0CB8-1EED5BFB37A5}"/>
              </a:ext>
            </a:extLst>
          </p:cNvPr>
          <p:cNvSpPr txBox="1"/>
          <p:nvPr/>
        </p:nvSpPr>
        <p:spPr>
          <a:xfrm>
            <a:off x="177384" y="10006644"/>
            <a:ext cx="4865330" cy="19812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1"/>
              </a:rPr>
              <a:t>Sources: ONS, Parliament UK, Indeed, Vector Solutions</a:t>
            </a:r>
          </a:p>
        </p:txBody>
      </p:sp>
      <p:pic>
        <p:nvPicPr>
          <p:cNvPr id="35" name="Picture 40">
            <a:extLst>
              <a:ext uri="{FF2B5EF4-FFF2-40B4-BE49-F238E27FC236}">
                <a16:creationId xmlns:a16="http://schemas.microsoft.com/office/drawing/2014/main" id="{3497B5BB-ACA2-2B69-29C7-DA573B73EF86}"/>
              </a:ext>
            </a:extLst>
          </p:cNvPr>
          <p:cNvPicPr>
            <a:picLocks noChangeAspect="1"/>
          </p:cNvPicPr>
          <p:nvPr/>
        </p:nvPicPr>
        <p:blipFill>
          <a:blip r:embed="rId6"/>
          <a:srcRect/>
          <a:stretch>
            <a:fillRect/>
          </a:stretch>
        </p:blipFill>
        <p:spPr>
          <a:xfrm>
            <a:off x="7845268" y="7863044"/>
            <a:ext cx="719952" cy="719952"/>
          </a:xfrm>
          <a:prstGeom prst="rect">
            <a:avLst/>
          </a:prstGeom>
          <a:noFill/>
          <a:ln cap="flat">
            <a:noFill/>
          </a:ln>
        </p:spPr>
      </p:pic>
      <p:sp>
        <p:nvSpPr>
          <p:cNvPr id="36" name="TextBox 41">
            <a:extLst>
              <a:ext uri="{FF2B5EF4-FFF2-40B4-BE49-F238E27FC236}">
                <a16:creationId xmlns:a16="http://schemas.microsoft.com/office/drawing/2014/main" id="{1C3B9F6F-00EC-BF64-729E-6854028094DD}"/>
              </a:ext>
            </a:extLst>
          </p:cNvPr>
          <p:cNvSpPr txBox="1"/>
          <p:nvPr/>
        </p:nvSpPr>
        <p:spPr>
          <a:xfrm>
            <a:off x="11064047" y="2143179"/>
            <a:ext cx="3621435" cy="58038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FFFFFF"/>
                </a:solidFill>
                <a:uFillTx/>
                <a:latin typeface="Canva Sans 1 Bold"/>
              </a:rPr>
              <a:t>Per Year</a:t>
            </a:r>
          </a:p>
        </p:txBody>
      </p:sp>
      <p:grpSp>
        <p:nvGrpSpPr>
          <p:cNvPr id="37" name="Group 42">
            <a:extLst>
              <a:ext uri="{FF2B5EF4-FFF2-40B4-BE49-F238E27FC236}">
                <a16:creationId xmlns:a16="http://schemas.microsoft.com/office/drawing/2014/main" id="{B21DFE01-8C63-BF81-7E6D-39A23BF65C3B}"/>
              </a:ext>
            </a:extLst>
          </p:cNvPr>
          <p:cNvGrpSpPr/>
          <p:nvPr/>
        </p:nvGrpSpPr>
        <p:grpSpPr>
          <a:xfrm>
            <a:off x="794723" y="2406481"/>
            <a:ext cx="9040142" cy="3520083"/>
            <a:chOff x="794723" y="2406481"/>
            <a:chExt cx="9040142" cy="3520083"/>
          </a:xfrm>
        </p:grpSpPr>
        <p:sp>
          <p:nvSpPr>
            <p:cNvPr id="38" name="Freeform 43">
              <a:extLst>
                <a:ext uri="{FF2B5EF4-FFF2-40B4-BE49-F238E27FC236}">
                  <a16:creationId xmlns:a16="http://schemas.microsoft.com/office/drawing/2014/main" id="{B74A11A9-4245-A12C-6877-C5A1196FB419}"/>
                </a:ext>
              </a:extLst>
            </p:cNvPr>
            <p:cNvSpPr/>
            <p:nvPr/>
          </p:nvSpPr>
          <p:spPr>
            <a:xfrm>
              <a:off x="794723" y="2840464"/>
              <a:ext cx="9040142" cy="1382417"/>
            </a:xfrm>
            <a:custGeom>
              <a:avLst/>
              <a:gdLst>
                <a:gd name="f0" fmla="val w"/>
                <a:gd name="f1" fmla="val h"/>
                <a:gd name="f2" fmla="val 0"/>
                <a:gd name="f3" fmla="val 2380943"/>
                <a:gd name="f4" fmla="val 364094"/>
                <a:gd name="f5" fmla="val 43676"/>
                <a:gd name="f6" fmla="val 2337267"/>
                <a:gd name="f7" fmla="val 2348851"/>
                <a:gd name="f8" fmla="val 2359960"/>
                <a:gd name="f9" fmla="val 4602"/>
                <a:gd name="f10" fmla="val 2368151"/>
                <a:gd name="f11" fmla="val 12792"/>
                <a:gd name="f12" fmla="val 2376342"/>
                <a:gd name="f13" fmla="val 20983"/>
                <a:gd name="f14" fmla="val 32092"/>
                <a:gd name="f15" fmla="val 320418"/>
                <a:gd name="f16" fmla="val 332002"/>
                <a:gd name="f17" fmla="val 343111"/>
                <a:gd name="f18" fmla="val 351302"/>
                <a:gd name="f19" fmla="val 359493"/>
                <a:gd name="f20" fmla="*/ f0 1 2380943"/>
                <a:gd name="f21" fmla="*/ f1 1 364094"/>
                <a:gd name="f22" fmla="+- f4 0 f2"/>
                <a:gd name="f23" fmla="+- f3 0 f2"/>
                <a:gd name="f24" fmla="*/ f23 1 2380943"/>
                <a:gd name="f25" fmla="*/ f22 1 364094"/>
                <a:gd name="f26" fmla="*/ f2 1 f24"/>
                <a:gd name="f27" fmla="*/ f3 1 f24"/>
                <a:gd name="f28" fmla="*/ f2 1 f25"/>
                <a:gd name="f29" fmla="*/ f4 1 f25"/>
                <a:gd name="f30" fmla="*/ f26 f20 1"/>
                <a:gd name="f31" fmla="*/ f27 f20 1"/>
                <a:gd name="f32" fmla="*/ f29 f21 1"/>
                <a:gd name="f33" fmla="*/ f28 f21 1"/>
              </a:gdLst>
              <a:ahLst/>
              <a:cxnLst>
                <a:cxn ang="3cd4">
                  <a:pos x="hc" y="t"/>
                </a:cxn>
                <a:cxn ang="0">
                  <a:pos x="r" y="vc"/>
                </a:cxn>
                <a:cxn ang="cd4">
                  <a:pos x="hc" y="b"/>
                </a:cxn>
                <a:cxn ang="cd2">
                  <a:pos x="l" y="vc"/>
                </a:cxn>
              </a:cxnLst>
              <a:rect l="f30" t="f33" r="f31" b="f32"/>
              <a:pathLst>
                <a:path w="2380943" h="364094">
                  <a:moveTo>
                    <a:pt x="f5" y="f2"/>
                  </a:moveTo>
                  <a:lnTo>
                    <a:pt x="f6" y="f2"/>
                  </a:lnTo>
                  <a:cubicBezTo>
                    <a:pt x="f7" y="f2"/>
                    <a:pt x="f8" y="f9"/>
                    <a:pt x="f10" y="f11"/>
                  </a:cubicBezTo>
                  <a:cubicBezTo>
                    <a:pt x="f12" y="f13"/>
                    <a:pt x="f3" y="f14"/>
                    <a:pt x="f3" y="f5"/>
                  </a:cubicBezTo>
                  <a:lnTo>
                    <a:pt x="f3" y="f15"/>
                  </a:lnTo>
                  <a:cubicBezTo>
                    <a:pt x="f3" y="f16"/>
                    <a:pt x="f12" y="f17"/>
                    <a:pt x="f10" y="f18"/>
                  </a:cubicBezTo>
                  <a:cubicBezTo>
                    <a:pt x="f8" y="f19"/>
                    <a:pt x="f7" y="f4"/>
                    <a:pt x="f6" y="f4"/>
                  </a:cubicBezTo>
                  <a:lnTo>
                    <a:pt x="f5" y="f4"/>
                  </a:lnTo>
                  <a:cubicBezTo>
                    <a:pt x="f14" y="f4"/>
                    <a:pt x="f13" y="f19"/>
                    <a:pt x="f11" y="f18"/>
                  </a:cubicBezTo>
                  <a:cubicBezTo>
                    <a:pt x="f9" y="f17"/>
                    <a:pt x="f2" y="f16"/>
                    <a:pt x="f2" y="f15"/>
                  </a:cubicBezTo>
                  <a:lnTo>
                    <a:pt x="f2" y="f5"/>
                  </a:lnTo>
                  <a:cubicBezTo>
                    <a:pt x="f2" y="f14"/>
                    <a:pt x="f9" y="f13"/>
                    <a:pt x="f11" y="f11"/>
                  </a:cubicBezTo>
                  <a:cubicBezTo>
                    <a:pt x="f13" y="f9"/>
                    <a:pt x="f14" y="f2"/>
                    <a:pt x="f5" y="f2"/>
                  </a:cubicBezTo>
                  <a:close/>
                </a:path>
              </a:pathLst>
            </a:custGeom>
            <a:solidFill>
              <a:srgbClr val="231F2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9" name="TextBox 44">
              <a:extLst>
                <a:ext uri="{FF2B5EF4-FFF2-40B4-BE49-F238E27FC236}">
                  <a16:creationId xmlns:a16="http://schemas.microsoft.com/office/drawing/2014/main" id="{05143D70-B374-F2B1-646C-83E28A6CAB2C}"/>
                </a:ext>
              </a:extLst>
            </p:cNvPr>
            <p:cNvSpPr txBox="1"/>
            <p:nvPr/>
          </p:nvSpPr>
          <p:spPr>
            <a:xfrm>
              <a:off x="794723" y="2406481"/>
              <a:ext cx="3086099" cy="3520083"/>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40" name="TextBox 45">
            <a:extLst>
              <a:ext uri="{FF2B5EF4-FFF2-40B4-BE49-F238E27FC236}">
                <a16:creationId xmlns:a16="http://schemas.microsoft.com/office/drawing/2014/main" id="{A1A0921C-C0F9-E6EE-0F12-298BD21453EC}"/>
              </a:ext>
            </a:extLst>
          </p:cNvPr>
          <p:cNvSpPr txBox="1"/>
          <p:nvPr/>
        </p:nvSpPr>
        <p:spPr>
          <a:xfrm>
            <a:off x="958592" y="2893189"/>
            <a:ext cx="8892210" cy="121110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220"/>
              </a:lnSpc>
              <a:spcBef>
                <a:spcPts val="0"/>
              </a:spcBef>
              <a:spcAft>
                <a:spcPts val="0"/>
              </a:spcAft>
              <a:buNone/>
              <a:tabLst/>
              <a:defRPr sz="1800" b="0" i="0" u="none" strike="noStrike" kern="0" cap="none" spc="0" baseline="0">
                <a:solidFill>
                  <a:srgbClr val="000000"/>
                </a:solidFill>
                <a:uFillTx/>
              </a:defRPr>
            </a:pPr>
            <a:r>
              <a:rPr lang="en-US" sz="2300" b="0" i="0" u="none" strike="noStrike" kern="1200" cap="none" spc="0" baseline="0">
                <a:solidFill>
                  <a:srgbClr val="FFFFFF"/>
                </a:solidFill>
                <a:uFillTx/>
                <a:latin typeface="Poppins Italics"/>
                <a:cs typeface="Poppins Italics"/>
              </a:rPr>
              <a:t>Construction underpins economic growth across the region and requires a skilled workforce to assemble structures for various purposes.</a:t>
            </a:r>
          </a:p>
        </p:txBody>
      </p:sp>
      <p:pic>
        <p:nvPicPr>
          <p:cNvPr id="41" name="Graphic 46" descr="Hammer outline">
            <a:extLst>
              <a:ext uri="{FF2B5EF4-FFF2-40B4-BE49-F238E27FC236}">
                <a16:creationId xmlns:a16="http://schemas.microsoft.com/office/drawing/2014/main" id="{EB6EFE2C-FBAF-8DB6-2D1A-D1E54C95509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594713" y="248643"/>
            <a:ext cx="914400" cy="9144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47">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04542045-AFFA-F9B5-A8D1-0CFA36EBD29B}"/>
              </a:ext>
            </a:extLst>
          </p:cNvPr>
          <p:cNvSpPr txBox="1"/>
          <p:nvPr/>
        </p:nvSpPr>
        <p:spPr>
          <a:xfrm>
            <a:off x="7650684" y="543683"/>
            <a:ext cx="10263435" cy="715582"/>
          </a:xfrm>
          <a:prstGeom prst="rect">
            <a:avLst/>
          </a:prstGeom>
          <a:noFill/>
          <a:ln cap="flat">
            <a:noFill/>
          </a:ln>
        </p:spPr>
        <p:txBody>
          <a:bodyPr vert="horz" wrap="square" lIns="91440" tIns="45720" rIns="91440" bIns="45720" anchor="t" anchorCtr="0" compatLnSpc="1">
            <a:spAutoFit/>
          </a:bodyPr>
          <a:lstStyle/>
          <a:p>
            <a:pPr marL="0" marR="0" lvl="0" indent="0" algn="r"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050" b="1" i="0" u="none" strike="noStrike" kern="1200" cap="none" spc="0" baseline="0">
                <a:solidFill>
                  <a:srgbClr val="000000"/>
                </a:solidFill>
                <a:uFillTx/>
                <a:latin typeface="Poppins Italics"/>
                <a:cs typeface="Poppins Italics"/>
              </a:rPr>
              <a:t>CORNERSTONE EMPLOYER PROFILE </a:t>
            </a:r>
            <a:endParaRPr lang="en-GB" sz="4050" b="1" i="0" u="none" strike="noStrike" kern="1200" cap="none" spc="0" baseline="0">
              <a:solidFill>
                <a:srgbClr val="000000"/>
              </a:solidFill>
              <a:uFillTx/>
              <a:latin typeface="Poppins Italics"/>
              <a:cs typeface="Poppins Italics"/>
            </a:endParaRPr>
          </a:p>
        </p:txBody>
      </p:sp>
      <p:sp>
        <p:nvSpPr>
          <p:cNvPr id="3" name="TextBox 12">
            <a:extLst>
              <a:ext uri="{FF2B5EF4-FFF2-40B4-BE49-F238E27FC236}">
                <a16:creationId xmlns:a16="http://schemas.microsoft.com/office/drawing/2014/main" id="{DF1F260C-30B5-35CF-74F9-03D661E7893C}"/>
              </a:ext>
            </a:extLst>
          </p:cNvPr>
          <p:cNvSpPr txBox="1"/>
          <p:nvPr/>
        </p:nvSpPr>
        <p:spPr>
          <a:xfrm>
            <a:off x="469196" y="3021214"/>
            <a:ext cx="7977426" cy="6217087"/>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1" i="0" u="sng" strike="noStrike" kern="1200" cap="none" spc="0" baseline="0">
                <a:solidFill>
                  <a:srgbClr val="002060"/>
                </a:solidFill>
                <a:uFillTx/>
                <a:latin typeface="Poppins Italics"/>
                <a:cs typeface="Poppins Italics"/>
              </a:rPr>
              <a:t>Company Profile</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3200" b="1" i="0" u="sng" strike="noStrike" kern="1200" cap="none" spc="0" baseline="0">
              <a:solidFill>
                <a:srgbClr val="00206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1200" cap="none" spc="0" baseline="0">
                <a:solidFill>
                  <a:srgbClr val="000000"/>
                </a:solidFill>
                <a:uFillTx/>
                <a:latin typeface="Poppins Italics"/>
                <a:cs typeface="Poppins Italics"/>
              </a:rPr>
              <a:t>B+K is one of the largest and most successful privately owned construction and development groups in the UK as a result of their commitment to client satisfaction. Their dynamic regional office in Cambridge is rapidly expanding, powered by a talented and growing team. B+K are experts in managing the construction of large-scale projects, including cutting-edge schools and state-of-the-art laboratories.</a:t>
            </a:r>
            <a:endParaRPr lang="en-US" sz="2800" b="1" i="0" u="none" strike="noStrike" kern="1200" cap="none" spc="0" baseline="0">
              <a:solidFill>
                <a:srgbClr val="00000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1" i="0" u="none" strike="noStrike" kern="1200" cap="none" spc="0" baseline="0">
              <a:solidFill>
                <a:srgbClr val="00000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400" b="0" i="0" u="none" strike="noStrike" kern="1200" cap="none" spc="0" baseline="0">
              <a:solidFill>
                <a:srgbClr val="000000"/>
              </a:solidFill>
              <a:uFillTx/>
              <a:latin typeface="Poppins Italics"/>
              <a:cs typeface="Poppins Italics"/>
            </a:endParaRPr>
          </a:p>
        </p:txBody>
      </p:sp>
      <p:sp>
        <p:nvSpPr>
          <p:cNvPr id="4" name="TextBox 14">
            <a:extLst>
              <a:ext uri="{FF2B5EF4-FFF2-40B4-BE49-F238E27FC236}">
                <a16:creationId xmlns:a16="http://schemas.microsoft.com/office/drawing/2014/main" id="{483C3FF5-E26F-E988-B691-400A8D746E1F}"/>
              </a:ext>
            </a:extLst>
          </p:cNvPr>
          <p:cNvSpPr txBox="1"/>
          <p:nvPr/>
        </p:nvSpPr>
        <p:spPr>
          <a:xfrm>
            <a:off x="8475893" y="1837157"/>
            <a:ext cx="5770156" cy="4154987"/>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sng" strike="noStrike" kern="1200" cap="none" spc="0" baseline="0">
                <a:solidFill>
                  <a:srgbClr val="002060"/>
                </a:solidFill>
                <a:uFillTx/>
                <a:latin typeface="Poppins Italics"/>
                <a:cs typeface="Poppins Italics"/>
              </a:rPr>
              <a:t>Career Pathway Opportunities</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Bowmer and Kirkland offers degree apprenticeship in the following roles:</a:t>
            </a: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400" b="0" i="0" u="none" strike="noStrike" kern="1200" cap="none" spc="0" baseline="0">
              <a:solidFill>
                <a:srgbClr val="000000"/>
              </a:solidFill>
              <a:uFillTx/>
              <a:latin typeface="Poppins Italics"/>
              <a:cs typeface="Poppins Italics"/>
            </a:endParaRP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Design Management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Quantity Surveying</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Site Management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Site Engineering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Estimating </a:t>
            </a:r>
          </a:p>
          <a:p>
            <a:pPr marL="428625" marR="0" lvl="0" indent="-428625" algn="l" defTabSz="13716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Planning</a:t>
            </a:r>
          </a:p>
        </p:txBody>
      </p:sp>
      <p:sp>
        <p:nvSpPr>
          <p:cNvPr id="5" name="TextBox 15">
            <a:extLst>
              <a:ext uri="{FF2B5EF4-FFF2-40B4-BE49-F238E27FC236}">
                <a16:creationId xmlns:a16="http://schemas.microsoft.com/office/drawing/2014/main" id="{3C370996-B323-E95D-1BF7-38335A458F1A}"/>
              </a:ext>
            </a:extLst>
          </p:cNvPr>
          <p:cNvSpPr txBox="1"/>
          <p:nvPr/>
        </p:nvSpPr>
        <p:spPr>
          <a:xfrm>
            <a:off x="8475893" y="6379558"/>
            <a:ext cx="5044452" cy="3416317"/>
          </a:xfrm>
          <a:prstGeom prst="rect">
            <a:avLst/>
          </a:prstGeom>
          <a:noFill/>
          <a:ln cap="flat">
            <a:noFill/>
          </a:ln>
        </p:spPr>
        <p:txBody>
          <a:bodyPr vert="horz" wrap="square" lIns="91440" tIns="45720" rIns="91440" bIns="45720" anchor="t" anchorCtr="0" compatLnSpc="1">
            <a:spAutoFit/>
          </a:bodyPr>
          <a:lstStyle/>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sng" strike="noStrike" kern="1200" cap="none" spc="0" baseline="0">
                <a:solidFill>
                  <a:srgbClr val="002060"/>
                </a:solidFill>
                <a:uFillTx/>
                <a:latin typeface="Poppins Italics"/>
                <a:cs typeface="Poppins Italics"/>
              </a:rPr>
              <a:t>Outreach Programme</a:t>
            </a:r>
            <a:endParaRPr lang="en-US" sz="2400" b="0" i="0" u="sng" strike="noStrike" kern="1200" cap="none" spc="0" baseline="0">
              <a:solidFill>
                <a:srgbClr val="002060"/>
              </a:solidFill>
              <a:uFillTx/>
              <a:latin typeface="Poppins Italics"/>
              <a:cs typeface="Poppins Italics"/>
            </a:endParaRPr>
          </a:p>
          <a:p>
            <a:pPr marL="0" marR="0" lvl="0" indent="0" algn="l" defTabSz="13716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The company partners with schools, colleges and local community groups to bring learning to life. Through engaging site visits, career talks, workshops and hands-on work experience, they inspire future talents!</a:t>
            </a:r>
          </a:p>
        </p:txBody>
      </p:sp>
      <p:pic>
        <p:nvPicPr>
          <p:cNvPr id="6" name="Picture 4" descr="Blue text on a black background&#10;&#10;Description automatically generated">
            <a:extLst>
              <a:ext uri="{FF2B5EF4-FFF2-40B4-BE49-F238E27FC236}">
                <a16:creationId xmlns:a16="http://schemas.microsoft.com/office/drawing/2014/main" id="{A8C3DB9A-ACD0-BA32-1BA9-63C053F83299}"/>
              </a:ext>
            </a:extLst>
          </p:cNvPr>
          <p:cNvPicPr>
            <a:picLocks noChangeAspect="1"/>
          </p:cNvPicPr>
          <p:nvPr/>
        </p:nvPicPr>
        <p:blipFill>
          <a:blip r:embed="rId2"/>
          <a:srcRect l="8898" t="21212" r="5508" b="16667"/>
          <a:stretch>
            <a:fillRect/>
          </a:stretch>
        </p:blipFill>
        <p:spPr>
          <a:xfrm>
            <a:off x="466938" y="285649"/>
            <a:ext cx="6441335" cy="2724546"/>
          </a:xfrm>
          <a:prstGeom prst="rect">
            <a:avLst/>
          </a:prstGeom>
          <a:noFill/>
          <a:ln cap="flat">
            <a:noFill/>
          </a:ln>
        </p:spPr>
      </p:pic>
      <p:pic>
        <p:nvPicPr>
          <p:cNvPr id="7" name="Picture 5" descr="Qr code&#10;&#10;Description automatically generated">
            <a:extLst>
              <a:ext uri="{FF2B5EF4-FFF2-40B4-BE49-F238E27FC236}">
                <a16:creationId xmlns:a16="http://schemas.microsoft.com/office/drawing/2014/main" id="{A8F2CB27-FA6F-DA35-0FFA-56B95BCFDDCE}"/>
              </a:ext>
            </a:extLst>
          </p:cNvPr>
          <p:cNvPicPr>
            <a:picLocks noChangeAspect="1"/>
          </p:cNvPicPr>
          <p:nvPr/>
        </p:nvPicPr>
        <p:blipFill>
          <a:blip r:embed="rId3"/>
          <a:srcRect/>
          <a:stretch>
            <a:fillRect/>
          </a:stretch>
        </p:blipFill>
        <p:spPr>
          <a:xfrm>
            <a:off x="13876111" y="2830982"/>
            <a:ext cx="4017663" cy="5603525"/>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49">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B456BFB0-BAD6-1468-1D22-267C01019A6B}"/>
              </a:ext>
            </a:extLst>
          </p:cNvPr>
          <p:cNvSpPr txBox="1"/>
          <p:nvPr/>
        </p:nvSpPr>
        <p:spPr>
          <a:xfrm>
            <a:off x="398148" y="394719"/>
            <a:ext cx="7302361"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Poppins Italics"/>
                <a:cs typeface="Poppins Italics"/>
              </a:rPr>
              <a:t>CORNERSTONE EMPLOYER PROFILE </a:t>
            </a:r>
            <a:endParaRPr lang="en-GB" sz="2400" b="1" i="0" u="none" strike="noStrike" kern="1200" cap="none" spc="0" baseline="0">
              <a:solidFill>
                <a:srgbClr val="000000"/>
              </a:solidFill>
              <a:uFillTx/>
              <a:latin typeface="Poppins Italics"/>
              <a:cs typeface="Poppins Italics"/>
            </a:endParaRPr>
          </a:p>
        </p:txBody>
      </p:sp>
      <p:sp>
        <p:nvSpPr>
          <p:cNvPr id="3" name="TextBox 11">
            <a:extLst>
              <a:ext uri="{FF2B5EF4-FFF2-40B4-BE49-F238E27FC236}">
                <a16:creationId xmlns:a16="http://schemas.microsoft.com/office/drawing/2014/main" id="{90E19C07-D6D3-C182-7077-C593AB4097E0}"/>
              </a:ext>
            </a:extLst>
          </p:cNvPr>
          <p:cNvSpPr txBox="1"/>
          <p:nvPr/>
        </p:nvSpPr>
        <p:spPr>
          <a:xfrm>
            <a:off x="398148" y="1078955"/>
            <a:ext cx="9243303" cy="193899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6000" b="1" i="0" u="none" strike="noStrike" kern="1200" cap="none" spc="0" baseline="0">
                <a:solidFill>
                  <a:srgbClr val="000000"/>
                </a:solidFill>
                <a:uFillTx/>
                <a:latin typeface="Poppins Bold Italics"/>
                <a:cs typeface="Poppins Italics"/>
              </a:rPr>
              <a:t>Morgan Sindall Construction </a:t>
            </a:r>
            <a:endParaRPr lang="en-GB" sz="6000" b="1" i="0" u="none" strike="noStrike" kern="1200" cap="none" spc="0" baseline="0">
              <a:solidFill>
                <a:srgbClr val="000000"/>
              </a:solidFill>
              <a:uFillTx/>
              <a:latin typeface="Poppins Bold Italics"/>
              <a:cs typeface="Poppins Italics"/>
            </a:endParaRPr>
          </a:p>
        </p:txBody>
      </p:sp>
      <p:sp>
        <p:nvSpPr>
          <p:cNvPr id="4" name="TextBox 12">
            <a:extLst>
              <a:ext uri="{FF2B5EF4-FFF2-40B4-BE49-F238E27FC236}">
                <a16:creationId xmlns:a16="http://schemas.microsoft.com/office/drawing/2014/main" id="{22FEBB6D-4464-D826-B5E3-B64A50D11026}"/>
              </a:ext>
            </a:extLst>
          </p:cNvPr>
          <p:cNvSpPr txBox="1"/>
          <p:nvPr/>
        </p:nvSpPr>
        <p:spPr>
          <a:xfrm>
            <a:off x="405371" y="3417972"/>
            <a:ext cx="7172965" cy="655564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000000"/>
                </a:solidFill>
                <a:uFillTx/>
                <a:latin typeface="Poppins Italics"/>
                <a:cs typeface="Poppins Italics"/>
              </a:rPr>
              <a:t>We are a tier one contractor that manages the process of a build. We don’t actually build anything, but procure those services in that build the projects. We predominately build public sector buildings such as schools, hospitals etc. However in Cambridgeshire we also deliver for private clients, building labs, student accommodation and mixed use buildings. To find out more about who Morgan Sindall Construction are please look at our website https://www.morgansindallconstruction.com/</a:t>
            </a:r>
            <a:endParaRPr lang="en-US" sz="1800" b="0" i="0" u="none" strike="noStrike" kern="1200" cap="none" spc="0" baseline="0">
              <a:solidFill>
                <a:srgbClr val="000000"/>
              </a:solidFill>
              <a:uFillTx/>
              <a:latin typeface="Calibri"/>
            </a:endParaRPr>
          </a:p>
        </p:txBody>
      </p:sp>
      <p:sp>
        <p:nvSpPr>
          <p:cNvPr id="5" name="TextBox 14">
            <a:extLst>
              <a:ext uri="{FF2B5EF4-FFF2-40B4-BE49-F238E27FC236}">
                <a16:creationId xmlns:a16="http://schemas.microsoft.com/office/drawing/2014/main" id="{5165C38F-89A8-DD21-18C6-C6D95C31961F}"/>
              </a:ext>
            </a:extLst>
          </p:cNvPr>
          <p:cNvSpPr txBox="1"/>
          <p:nvPr/>
        </p:nvSpPr>
        <p:spPr>
          <a:xfrm>
            <a:off x="8101593" y="1488524"/>
            <a:ext cx="5857436" cy="45243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Poppins Italics"/>
                <a:cs typeface="Poppins Italics"/>
              </a:rPr>
              <a:t>Career Pathway Opportunities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We offer work  experience from Y10 upwards this is to support creating talent pipeline for our degree apprenticeships that we recruit at post 18 (end of 2</a:t>
            </a:r>
            <a:r>
              <a:rPr lang="en-US" sz="2400" b="0" i="0" u="none" strike="noStrike" kern="1200" cap="none" spc="0" baseline="30000">
                <a:solidFill>
                  <a:srgbClr val="000000"/>
                </a:solidFill>
                <a:uFillTx/>
                <a:latin typeface="Poppins Italics"/>
                <a:cs typeface="Poppins Italics"/>
              </a:rPr>
              <a:t>nd</a:t>
            </a:r>
            <a:r>
              <a:rPr lang="en-US" sz="2400" b="0" i="0" u="none" strike="noStrike" kern="1200" cap="none" spc="0" baseline="0">
                <a:solidFill>
                  <a:srgbClr val="000000"/>
                </a:solidFill>
                <a:uFillTx/>
                <a:latin typeface="Poppins Italics"/>
                <a:cs typeface="Poppins Italics"/>
              </a:rPr>
              <a:t> year college or Y13) Vacancies go live in September of each year and close November of the same year. You will find out more about our careers here;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hlinkClick r:id="rId2">
                  <a:extLst>
                    <a:ext uri="{A12FA001-AC4F-418D-AE19-62706E023703}">
                      <ahyp:hlinkClr xmlns:ahyp="http://schemas.microsoft.com/office/drawing/2018/hyperlinkcolor" val="tx"/>
                    </a:ext>
                  </a:extLst>
                </a:hlinkClick>
              </a:rPr>
              <a:t>https://www.morgansindallconstruction.com/careers/</a:t>
            </a:r>
            <a:r>
              <a:rPr lang="en-US" sz="2400" b="0" i="0" u="none" strike="noStrike" kern="1200" cap="none" spc="0" baseline="0">
                <a:solidFill>
                  <a:srgbClr val="000000"/>
                </a:solidFill>
                <a:uFillTx/>
                <a:latin typeface="Poppins Italics"/>
                <a:cs typeface="Poppins Italics"/>
              </a:rPr>
              <a:t> </a:t>
            </a:r>
          </a:p>
        </p:txBody>
      </p:sp>
      <p:sp>
        <p:nvSpPr>
          <p:cNvPr id="6" name="TextBox 15">
            <a:extLst>
              <a:ext uri="{FF2B5EF4-FFF2-40B4-BE49-F238E27FC236}">
                <a16:creationId xmlns:a16="http://schemas.microsoft.com/office/drawing/2014/main" id="{5313204C-B671-E590-89A8-1553C4EED99F}"/>
              </a:ext>
            </a:extLst>
          </p:cNvPr>
          <p:cNvSpPr txBox="1"/>
          <p:nvPr/>
        </p:nvSpPr>
        <p:spPr>
          <a:xfrm>
            <a:off x="8101593" y="6701098"/>
            <a:ext cx="5835874" cy="304699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Poppins Italics"/>
                <a:cs typeface="Poppins Italics"/>
              </a:rPr>
              <a:t>Outreach Programme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Poppins Italics"/>
                <a:cs typeface="Poppins Italics"/>
              </a:rPr>
              <a:t>We can support with activities for all year groups and are happy to support educators with their own activities. We decide which educators to support by their location in relation to live projects or our Sawston office</a:t>
            </a:r>
          </a:p>
        </p:txBody>
      </p:sp>
      <p:pic>
        <p:nvPicPr>
          <p:cNvPr id="7" name="Picture 6" descr="A logo for a company&#10;&#10;Description automatically generated">
            <a:extLst>
              <a:ext uri="{FF2B5EF4-FFF2-40B4-BE49-F238E27FC236}">
                <a16:creationId xmlns:a16="http://schemas.microsoft.com/office/drawing/2014/main" id="{7590120F-320B-060D-7BCB-A7E8078B3EDB}"/>
              </a:ext>
            </a:extLst>
          </p:cNvPr>
          <p:cNvPicPr>
            <a:picLocks noChangeAspect="1"/>
          </p:cNvPicPr>
          <p:nvPr/>
        </p:nvPicPr>
        <p:blipFill>
          <a:blip r:embed="rId3"/>
          <a:stretch>
            <a:fillRect/>
          </a:stretch>
        </p:blipFill>
        <p:spPr>
          <a:xfrm>
            <a:off x="14456005" y="6202576"/>
            <a:ext cx="3261683" cy="2067824"/>
          </a:xfrm>
          <a:prstGeom prst="rect">
            <a:avLst/>
          </a:prstGeom>
          <a:noFill/>
          <a:ln cap="flat">
            <a:noFill/>
          </a:ln>
        </p:spPr>
      </p:pic>
      <p:pic>
        <p:nvPicPr>
          <p:cNvPr id="8" name="Picture 7" descr="Construction &amp; Maintenance (Industry Level Icon: Tools)">
            <a:extLst>
              <a:ext uri="{FF2B5EF4-FFF2-40B4-BE49-F238E27FC236}">
                <a16:creationId xmlns:a16="http://schemas.microsoft.com/office/drawing/2014/main" id="{44D76620-1DB6-0F32-4C97-405A87768602}"/>
              </a:ext>
            </a:extLst>
          </p:cNvPr>
          <p:cNvPicPr>
            <a:picLocks noChangeAspect="1"/>
          </p:cNvPicPr>
          <p:nvPr/>
        </p:nvPicPr>
        <p:blipFill>
          <a:blip r:embed="rId4"/>
          <a:stretch>
            <a:fillRect/>
          </a:stretch>
        </p:blipFill>
        <p:spPr>
          <a:xfrm>
            <a:off x="14447922" y="2053815"/>
            <a:ext cx="3268696" cy="3398084"/>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3">
    <p:bg>
      <p:bgPr>
        <a:solidFill>
          <a:srgbClr val="FBF3E4"/>
        </a:solidFill>
        <a:effectLst/>
      </p:bgPr>
    </p:bg>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F06F656A-3E72-B632-2429-CCBB980D55E1}"/>
              </a:ext>
            </a:extLst>
          </p:cNvPr>
          <p:cNvGrpSpPr/>
          <p:nvPr/>
        </p:nvGrpSpPr>
        <p:grpSpPr>
          <a:xfrm>
            <a:off x="9909654" y="207075"/>
            <a:ext cx="7742471" cy="6072768"/>
            <a:chOff x="9909654" y="207075"/>
            <a:chExt cx="7742471" cy="6072768"/>
          </a:xfrm>
        </p:grpSpPr>
        <p:sp>
          <p:nvSpPr>
            <p:cNvPr id="3" name="Freeform 3">
              <a:extLst>
                <a:ext uri="{FF2B5EF4-FFF2-40B4-BE49-F238E27FC236}">
                  <a16:creationId xmlns:a16="http://schemas.microsoft.com/office/drawing/2014/main" id="{DC75CEC4-A9CE-78D5-EB12-73C8461F913F}"/>
                </a:ext>
              </a:extLst>
            </p:cNvPr>
            <p:cNvSpPr/>
            <p:nvPr/>
          </p:nvSpPr>
          <p:spPr>
            <a:xfrm>
              <a:off x="9933730" y="231151"/>
              <a:ext cx="7694319" cy="6024615"/>
            </a:xfrm>
            <a:custGeom>
              <a:avLst/>
              <a:gdLst>
                <a:gd name="f0" fmla="val w"/>
                <a:gd name="f1" fmla="val h"/>
                <a:gd name="f2" fmla="val 0"/>
                <a:gd name="f3" fmla="val 10146801"/>
                <a:gd name="f4" fmla="val 7944906"/>
                <a:gd name="f5" fmla="val 10054091"/>
                <a:gd name="f6" fmla="val 92710"/>
                <a:gd name="f7" fmla="val 41910"/>
                <a:gd name="f8" fmla="val 7902996"/>
                <a:gd name="f9" fmla="val 7852196"/>
                <a:gd name="f10" fmla="val 10052820"/>
                <a:gd name="f11" fmla="val 10103620"/>
                <a:gd name="f12" fmla="val 10145530"/>
                <a:gd name="f13" fmla="val 7850925"/>
                <a:gd name="f14" fmla="val 10104891"/>
                <a:gd name="f15" fmla="*/ f0 1 10146801"/>
                <a:gd name="f16" fmla="*/ f1 1 7944906"/>
                <a:gd name="f17" fmla="+- f4 0 f2"/>
                <a:gd name="f18" fmla="+- f3 0 f2"/>
                <a:gd name="f19" fmla="*/ f18 1 10146801"/>
                <a:gd name="f20" fmla="*/ f17 1 7944906"/>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7944906">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DFD8CA"/>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4">
              <a:extLst>
                <a:ext uri="{FF2B5EF4-FFF2-40B4-BE49-F238E27FC236}">
                  <a16:creationId xmlns:a16="http://schemas.microsoft.com/office/drawing/2014/main" id="{471F6853-A882-19CD-6314-4568066F7661}"/>
                </a:ext>
              </a:extLst>
            </p:cNvPr>
            <p:cNvSpPr/>
            <p:nvPr/>
          </p:nvSpPr>
          <p:spPr>
            <a:xfrm>
              <a:off x="9909654" y="207075"/>
              <a:ext cx="7742471" cy="6072768"/>
            </a:xfrm>
            <a:custGeom>
              <a:avLst/>
              <a:gdLst>
                <a:gd name="f0" fmla="val w"/>
                <a:gd name="f1" fmla="val h"/>
                <a:gd name="f2" fmla="val 0"/>
                <a:gd name="f3" fmla="val 10210301"/>
                <a:gd name="f4" fmla="val 8008406"/>
                <a:gd name="f5" fmla="val 10085841"/>
                <a:gd name="f6" fmla="val 59690"/>
                <a:gd name="f7" fmla="val 10121401"/>
                <a:gd name="f8" fmla="val 10150611"/>
                <a:gd name="f9" fmla="val 88900"/>
                <a:gd name="f10" fmla="val 124460"/>
                <a:gd name="f11" fmla="val 7883946"/>
                <a:gd name="f12" fmla="val 7919506"/>
                <a:gd name="f13" fmla="val 7948716"/>
                <a:gd name="f14" fmla="val 55880"/>
                <a:gd name="f15" fmla="val 7952526"/>
                <a:gd name="f16" fmla="val 10154420"/>
                <a:gd name="f17" fmla="*/ f0 1 10210301"/>
                <a:gd name="f18" fmla="*/ f1 1 8008406"/>
                <a:gd name="f19" fmla="+- f4 0 f2"/>
                <a:gd name="f20" fmla="+- f3 0 f2"/>
                <a:gd name="f21" fmla="*/ f20 1 10210301"/>
                <a:gd name="f22" fmla="*/ f19 1 8008406"/>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8008406">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5" name="AutoShape 5">
            <a:extLst>
              <a:ext uri="{FF2B5EF4-FFF2-40B4-BE49-F238E27FC236}">
                <a16:creationId xmlns:a16="http://schemas.microsoft.com/office/drawing/2014/main" id="{71C814A8-E503-BCCB-67FB-65A113307747}"/>
              </a:ext>
            </a:extLst>
          </p:cNvPr>
          <p:cNvSpPr/>
          <p:nvPr/>
        </p:nvSpPr>
        <p:spPr>
          <a:xfrm rot="4297">
            <a:off x="1028709" y="4047298"/>
            <a:ext cx="7614208"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9046"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6" name="Group 6">
            <a:extLst>
              <a:ext uri="{FF2B5EF4-FFF2-40B4-BE49-F238E27FC236}">
                <a16:creationId xmlns:a16="http://schemas.microsoft.com/office/drawing/2014/main" id="{D1D3757A-CA13-0FBB-CFF4-4444B753101D}"/>
              </a:ext>
            </a:extLst>
          </p:cNvPr>
          <p:cNvGrpSpPr/>
          <p:nvPr/>
        </p:nvGrpSpPr>
        <p:grpSpPr>
          <a:xfrm>
            <a:off x="10077748" y="1885428"/>
            <a:ext cx="7351639" cy="3637310"/>
            <a:chOff x="10077748" y="1885428"/>
            <a:chExt cx="7351639" cy="3637310"/>
          </a:xfrm>
        </p:grpSpPr>
        <p:sp>
          <p:nvSpPr>
            <p:cNvPr id="7" name="TextBox 7">
              <a:extLst>
                <a:ext uri="{FF2B5EF4-FFF2-40B4-BE49-F238E27FC236}">
                  <a16:creationId xmlns:a16="http://schemas.microsoft.com/office/drawing/2014/main" id="{71FF8859-B75D-0F4A-F05C-C35ABE740854}"/>
                </a:ext>
              </a:extLst>
            </p:cNvPr>
            <p:cNvSpPr txBox="1"/>
            <p:nvPr/>
          </p:nvSpPr>
          <p:spPr>
            <a:xfrm rot="18900010">
              <a:off x="10737285" y="5015151"/>
              <a:ext cx="1586950"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Education </a:t>
              </a:r>
            </a:p>
          </p:txBody>
        </p:sp>
        <p:sp>
          <p:nvSpPr>
            <p:cNvPr id="8" name="TextBox 8">
              <a:extLst>
                <a:ext uri="{FF2B5EF4-FFF2-40B4-BE49-F238E27FC236}">
                  <a16:creationId xmlns:a16="http://schemas.microsoft.com/office/drawing/2014/main" id="{CBDE0C00-6618-8A14-FECE-6BA98431C51B}"/>
                </a:ext>
              </a:extLst>
            </p:cNvPr>
            <p:cNvSpPr txBox="1"/>
            <p:nvPr/>
          </p:nvSpPr>
          <p:spPr>
            <a:xfrm rot="18900010">
              <a:off x="12379695" y="4835096"/>
              <a:ext cx="1077666"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Health </a:t>
              </a:r>
            </a:p>
          </p:txBody>
        </p:sp>
        <p:sp>
          <p:nvSpPr>
            <p:cNvPr id="9" name="TextBox 9">
              <a:extLst>
                <a:ext uri="{FF2B5EF4-FFF2-40B4-BE49-F238E27FC236}">
                  <a16:creationId xmlns:a16="http://schemas.microsoft.com/office/drawing/2014/main" id="{8765B7FC-E640-DC85-FC19-4EF27D26D71C}"/>
                </a:ext>
              </a:extLst>
            </p:cNvPr>
            <p:cNvSpPr txBox="1"/>
            <p:nvPr/>
          </p:nvSpPr>
          <p:spPr>
            <a:xfrm rot="18900010">
              <a:off x="12860899" y="5136020"/>
              <a:ext cx="1928817"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Professional </a:t>
              </a:r>
            </a:p>
          </p:txBody>
        </p:sp>
        <p:sp>
          <p:nvSpPr>
            <p:cNvPr id="10" name="TextBox 10">
              <a:extLst>
                <a:ext uri="{FF2B5EF4-FFF2-40B4-BE49-F238E27FC236}">
                  <a16:creationId xmlns:a16="http://schemas.microsoft.com/office/drawing/2014/main" id="{F2C51425-4BEB-04EF-C009-3BDC3E332DE2}"/>
                </a:ext>
              </a:extLst>
            </p:cNvPr>
            <p:cNvSpPr txBox="1"/>
            <p:nvPr/>
          </p:nvSpPr>
          <p:spPr>
            <a:xfrm rot="18900010">
              <a:off x="14124876" y="4944192"/>
              <a:ext cx="2061432"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Hospitality </a:t>
              </a:r>
            </a:p>
          </p:txBody>
        </p:sp>
        <p:sp>
          <p:nvSpPr>
            <p:cNvPr id="11" name="TextBox 11">
              <a:extLst>
                <a:ext uri="{FF2B5EF4-FFF2-40B4-BE49-F238E27FC236}">
                  <a16:creationId xmlns:a16="http://schemas.microsoft.com/office/drawing/2014/main" id="{BEB60AC0-9C0D-857C-0661-8B45CB3EA8EE}"/>
                </a:ext>
              </a:extLst>
            </p:cNvPr>
            <p:cNvSpPr txBox="1"/>
            <p:nvPr/>
          </p:nvSpPr>
          <p:spPr>
            <a:xfrm rot="18900010">
              <a:off x="15734649" y="4995756"/>
              <a:ext cx="1485031"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Digital</a:t>
              </a:r>
            </a:p>
          </p:txBody>
        </p:sp>
        <p:sp>
          <p:nvSpPr>
            <p:cNvPr id="12" name="TextBox 12">
              <a:extLst>
                <a:ext uri="{FF2B5EF4-FFF2-40B4-BE49-F238E27FC236}">
                  <a16:creationId xmlns:a16="http://schemas.microsoft.com/office/drawing/2014/main" id="{81C88797-6CDB-CEAC-6293-AAA8A96DC321}"/>
                </a:ext>
              </a:extLst>
            </p:cNvPr>
            <p:cNvSpPr txBox="1"/>
            <p:nvPr/>
          </p:nvSpPr>
          <p:spPr>
            <a:xfrm>
              <a:off x="10077748" y="1885428"/>
              <a:ext cx="1196876"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40,000 </a:t>
              </a:r>
            </a:p>
          </p:txBody>
        </p:sp>
        <p:sp>
          <p:nvSpPr>
            <p:cNvPr id="13" name="TextBox 13">
              <a:extLst>
                <a:ext uri="{FF2B5EF4-FFF2-40B4-BE49-F238E27FC236}">
                  <a16:creationId xmlns:a16="http://schemas.microsoft.com/office/drawing/2014/main" id="{25C0597C-8D6F-7EEF-D183-8FADBA756771}"/>
                </a:ext>
              </a:extLst>
            </p:cNvPr>
            <p:cNvSpPr txBox="1"/>
            <p:nvPr/>
          </p:nvSpPr>
          <p:spPr>
            <a:xfrm>
              <a:off x="10087276" y="2443679"/>
              <a:ext cx="1187348"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30,000 </a:t>
              </a:r>
            </a:p>
          </p:txBody>
        </p:sp>
        <p:sp>
          <p:nvSpPr>
            <p:cNvPr id="14" name="TextBox 14">
              <a:extLst>
                <a:ext uri="{FF2B5EF4-FFF2-40B4-BE49-F238E27FC236}">
                  <a16:creationId xmlns:a16="http://schemas.microsoft.com/office/drawing/2014/main" id="{D2E6FE40-59AA-8FC9-0E53-FC3F69BB289F}"/>
                </a:ext>
              </a:extLst>
            </p:cNvPr>
            <p:cNvSpPr txBox="1"/>
            <p:nvPr/>
          </p:nvSpPr>
          <p:spPr>
            <a:xfrm>
              <a:off x="10097545" y="3001929"/>
              <a:ext cx="1177079"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20,000 </a:t>
              </a:r>
            </a:p>
          </p:txBody>
        </p:sp>
        <p:sp>
          <p:nvSpPr>
            <p:cNvPr id="15" name="TextBox 15">
              <a:extLst>
                <a:ext uri="{FF2B5EF4-FFF2-40B4-BE49-F238E27FC236}">
                  <a16:creationId xmlns:a16="http://schemas.microsoft.com/office/drawing/2014/main" id="{2CCD6D06-D8E5-9DA8-6FDC-0F803A94AD36}"/>
                </a:ext>
              </a:extLst>
            </p:cNvPr>
            <p:cNvSpPr txBox="1"/>
            <p:nvPr/>
          </p:nvSpPr>
          <p:spPr>
            <a:xfrm>
              <a:off x="10106771" y="3560179"/>
              <a:ext cx="1167853"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10,000 </a:t>
              </a:r>
            </a:p>
          </p:txBody>
        </p:sp>
        <p:sp>
          <p:nvSpPr>
            <p:cNvPr id="16" name="TextBox 16">
              <a:extLst>
                <a:ext uri="{FF2B5EF4-FFF2-40B4-BE49-F238E27FC236}">
                  <a16:creationId xmlns:a16="http://schemas.microsoft.com/office/drawing/2014/main" id="{11CD430F-1C6F-D408-2C4A-1D74EC8E1DAC}"/>
                </a:ext>
              </a:extLst>
            </p:cNvPr>
            <p:cNvSpPr txBox="1"/>
            <p:nvPr/>
          </p:nvSpPr>
          <p:spPr>
            <a:xfrm>
              <a:off x="10990063" y="4118430"/>
              <a:ext cx="284561"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0 </a:t>
              </a:r>
            </a:p>
          </p:txBody>
        </p:sp>
        <p:grpSp>
          <p:nvGrpSpPr>
            <p:cNvPr id="17" name="Group 17">
              <a:extLst>
                <a:ext uri="{FF2B5EF4-FFF2-40B4-BE49-F238E27FC236}">
                  <a16:creationId xmlns:a16="http://schemas.microsoft.com/office/drawing/2014/main" id="{B9B2CC8F-2259-D3FE-9E88-39AA99F49C8D}"/>
                </a:ext>
              </a:extLst>
            </p:cNvPr>
            <p:cNvGrpSpPr/>
            <p:nvPr/>
          </p:nvGrpSpPr>
          <p:grpSpPr>
            <a:xfrm>
              <a:off x="11408292" y="3061118"/>
              <a:ext cx="6021095" cy="1377387"/>
              <a:chOff x="11408292" y="3061118"/>
              <a:chExt cx="6021095" cy="1377387"/>
            </a:xfrm>
          </p:grpSpPr>
          <p:sp>
            <p:nvSpPr>
              <p:cNvPr id="18" name="Freeform 18">
                <a:extLst>
                  <a:ext uri="{FF2B5EF4-FFF2-40B4-BE49-F238E27FC236}">
                    <a16:creationId xmlns:a16="http://schemas.microsoft.com/office/drawing/2014/main" id="{DDD2DE65-BA09-DAA3-D0F6-02C083323596}"/>
                  </a:ext>
                </a:extLst>
              </p:cNvPr>
              <p:cNvSpPr/>
              <p:nvPr/>
            </p:nvSpPr>
            <p:spPr>
              <a:xfrm>
                <a:off x="11408292" y="3061118"/>
                <a:ext cx="1077830" cy="1264962"/>
              </a:xfrm>
              <a:custGeom>
                <a:avLst/>
                <a:gdLst>
                  <a:gd name="f0" fmla="val w"/>
                  <a:gd name="f1" fmla="val h"/>
                  <a:gd name="f2" fmla="val 0"/>
                  <a:gd name="f3" fmla="val 1462093"/>
                  <a:gd name="f4" fmla="val 2685952"/>
                  <a:gd name="f5" fmla="val 116967"/>
                  <a:gd name="f6" fmla="val 52368"/>
                  <a:gd name="f7" fmla="val 1345125"/>
                  <a:gd name="f8" fmla="val 1409725"/>
                  <a:gd name="f9" fmla="*/ f0 1 1462093"/>
                  <a:gd name="f10" fmla="*/ f1 1 2685952"/>
                  <a:gd name="f11" fmla="+- f4 0 f2"/>
                  <a:gd name="f12" fmla="+- f3 0 f2"/>
                  <a:gd name="f13" fmla="*/ f12 1 1462093"/>
                  <a:gd name="f14" fmla="*/ f11 1 2685952"/>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462093" h="2685952">
                    <a:moveTo>
                      <a:pt x="f2" y="f4"/>
                    </a:moveTo>
                    <a:lnTo>
                      <a:pt x="f2" y="f5"/>
                    </a:lnTo>
                    <a:cubicBezTo>
                      <a:pt x="f2" y="f6"/>
                      <a:pt x="f6" y="f2"/>
                      <a:pt x="f5" y="f2"/>
                    </a:cubicBezTo>
                    <a:lnTo>
                      <a:pt x="f7" y="f2"/>
                    </a:lnTo>
                    <a:cubicBezTo>
                      <a:pt x="f8" y="f2"/>
                      <a:pt x="f3" y="f6"/>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19">
                <a:extLst>
                  <a:ext uri="{FF2B5EF4-FFF2-40B4-BE49-F238E27FC236}">
                    <a16:creationId xmlns:a16="http://schemas.microsoft.com/office/drawing/2014/main" id="{DE906D27-47BE-420D-1F8A-F8B8157ADA71}"/>
                  </a:ext>
                </a:extLst>
              </p:cNvPr>
              <p:cNvSpPr/>
              <p:nvPr/>
            </p:nvSpPr>
            <p:spPr>
              <a:xfrm>
                <a:off x="12690948" y="3429274"/>
                <a:ext cx="1021622" cy="953015"/>
              </a:xfrm>
              <a:custGeom>
                <a:avLst/>
                <a:gdLst>
                  <a:gd name="f0" fmla="val w"/>
                  <a:gd name="f1" fmla="val h"/>
                  <a:gd name="f2" fmla="val 0"/>
                  <a:gd name="f3" fmla="val 1462093"/>
                  <a:gd name="f4" fmla="val 1420585"/>
                  <a:gd name="f5" fmla="val 116968"/>
                  <a:gd name="f6" fmla="val 52368"/>
                  <a:gd name="f7" fmla="val 116967"/>
                  <a:gd name="f8" fmla="val 1345125"/>
                  <a:gd name="f9" fmla="val 1376147"/>
                  <a:gd name="f10" fmla="val 1405898"/>
                  <a:gd name="f11" fmla="val 12323"/>
                  <a:gd name="f12" fmla="val 1427834"/>
                  <a:gd name="f13" fmla="val 34259"/>
                  <a:gd name="f14" fmla="val 1449769"/>
                  <a:gd name="f15" fmla="val 56195"/>
                  <a:gd name="f16" fmla="val 85946"/>
                  <a:gd name="f17" fmla="*/ f0 1 1462093"/>
                  <a:gd name="f18" fmla="*/ f1 1 1420585"/>
                  <a:gd name="f19" fmla="+- f4 0 f2"/>
                  <a:gd name="f20" fmla="+- f3 0 f2"/>
                  <a:gd name="f21" fmla="*/ f20 1 1462093"/>
                  <a:gd name="f22" fmla="*/ f19 1 142058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462093" h="1420585">
                    <a:moveTo>
                      <a:pt x="f2" y="f4"/>
                    </a:moveTo>
                    <a:lnTo>
                      <a:pt x="f2" y="f5"/>
                    </a:lnTo>
                    <a:cubicBezTo>
                      <a:pt x="f2" y="f6"/>
                      <a:pt x="f6" y="f2"/>
                      <a:pt x="f7" y="f2"/>
                    </a:cubicBezTo>
                    <a:lnTo>
                      <a:pt x="f8" y="f2"/>
                    </a:lnTo>
                    <a:cubicBezTo>
                      <a:pt x="f9" y="f2"/>
                      <a:pt x="f10" y="f11"/>
                      <a:pt x="f12" y="f13"/>
                    </a:cubicBezTo>
                    <a:cubicBezTo>
                      <a:pt x="f14" y="f15"/>
                      <a:pt x="f3" y="f16"/>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0">
                <a:extLst>
                  <a:ext uri="{FF2B5EF4-FFF2-40B4-BE49-F238E27FC236}">
                    <a16:creationId xmlns:a16="http://schemas.microsoft.com/office/drawing/2014/main" id="{47AC7007-4996-FF0B-879E-4E41E843DD0A}"/>
                  </a:ext>
                </a:extLst>
              </p:cNvPr>
              <p:cNvSpPr/>
              <p:nvPr/>
            </p:nvSpPr>
            <p:spPr>
              <a:xfrm>
                <a:off x="13861179" y="3503843"/>
                <a:ext cx="984141" cy="915927"/>
              </a:xfrm>
              <a:custGeom>
                <a:avLst/>
                <a:gdLst>
                  <a:gd name="f0" fmla="val w"/>
                  <a:gd name="f1" fmla="val h"/>
                  <a:gd name="f2" fmla="val 0"/>
                  <a:gd name="f3" fmla="val 1462093"/>
                  <a:gd name="f4" fmla="val 1346151"/>
                  <a:gd name="f5" fmla="val 116967"/>
                  <a:gd name="f6" fmla="val 85945"/>
                  <a:gd name="f7" fmla="val 12323"/>
                  <a:gd name="f8" fmla="val 56194"/>
                  <a:gd name="f9" fmla="val 34259"/>
                  <a:gd name="f10" fmla="val 34258"/>
                  <a:gd name="f11" fmla="val 1345125"/>
                  <a:gd name="f12" fmla="val 1409724"/>
                  <a:gd name="f13" fmla="val 1462092"/>
                  <a:gd name="f14" fmla="val 52368"/>
                  <a:gd name="f15" fmla="*/ f0 1 1462093"/>
                  <a:gd name="f16" fmla="*/ f1 1 1346151"/>
                  <a:gd name="f17" fmla="+- f4 0 f2"/>
                  <a:gd name="f18" fmla="+- f3 0 f2"/>
                  <a:gd name="f19" fmla="*/ f18 1 1462093"/>
                  <a:gd name="f20" fmla="*/ f17 1 1346151"/>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462093" h="1346151">
                    <a:moveTo>
                      <a:pt x="f2" y="f4"/>
                    </a:moveTo>
                    <a:lnTo>
                      <a:pt x="f2" y="f5"/>
                    </a:lnTo>
                    <a:cubicBezTo>
                      <a:pt x="f2" y="f6"/>
                      <a:pt x="f7" y="f8"/>
                      <a:pt x="f9" y="f10"/>
                    </a:cubicBezTo>
                    <a:cubicBezTo>
                      <a:pt x="f8" y="f7"/>
                      <a:pt x="f6" y="f2"/>
                      <a:pt x="f5" y="f2"/>
                    </a:cubicBezTo>
                    <a:lnTo>
                      <a:pt x="f11" y="f2"/>
                    </a:lnTo>
                    <a:cubicBezTo>
                      <a:pt x="f12" y="f2"/>
                      <a:pt x="f13" y="f14"/>
                      <a:pt x="f13" y="f5"/>
                    </a:cubicBezTo>
                    <a:lnTo>
                      <a:pt x="f1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1">
                <a:extLst>
                  <a:ext uri="{FF2B5EF4-FFF2-40B4-BE49-F238E27FC236}">
                    <a16:creationId xmlns:a16="http://schemas.microsoft.com/office/drawing/2014/main" id="{1C7AEBD5-0D39-58AE-6759-AAA3F9FFB24A}"/>
                  </a:ext>
                </a:extLst>
              </p:cNvPr>
              <p:cNvSpPr/>
              <p:nvPr/>
            </p:nvSpPr>
            <p:spPr>
              <a:xfrm>
                <a:off x="15031410" y="3856756"/>
                <a:ext cx="1096566" cy="563014"/>
              </a:xfrm>
              <a:custGeom>
                <a:avLst/>
                <a:gdLst>
                  <a:gd name="f0" fmla="val w"/>
                  <a:gd name="f1" fmla="val h"/>
                  <a:gd name="f2" fmla="val 0"/>
                  <a:gd name="f3" fmla="val 1462093"/>
                  <a:gd name="f4" fmla="val 750684"/>
                  <a:gd name="f5" fmla="val 116967"/>
                  <a:gd name="f6" fmla="val 52368"/>
                  <a:gd name="f7" fmla="val 52369"/>
                  <a:gd name="f8" fmla="val 116968"/>
                  <a:gd name="f9" fmla="val 1345126"/>
                  <a:gd name="f10" fmla="val 1376147"/>
                  <a:gd name="f11" fmla="val 1405899"/>
                  <a:gd name="f12" fmla="val 12323"/>
                  <a:gd name="f13" fmla="val 1427834"/>
                  <a:gd name="f14" fmla="val 34259"/>
                  <a:gd name="f15" fmla="val 1449770"/>
                  <a:gd name="f16" fmla="val 56194"/>
                  <a:gd name="f17" fmla="val 85945"/>
                  <a:gd name="f18" fmla="*/ f0 1 1462093"/>
                  <a:gd name="f19" fmla="*/ f1 1 750684"/>
                  <a:gd name="f20" fmla="+- f4 0 f2"/>
                  <a:gd name="f21" fmla="+- f3 0 f2"/>
                  <a:gd name="f22" fmla="*/ f21 1 1462093"/>
                  <a:gd name="f23" fmla="*/ f20 1 750684"/>
                  <a:gd name="f24" fmla="*/ f2 1 f22"/>
                  <a:gd name="f25" fmla="*/ f3 1 f22"/>
                  <a:gd name="f26" fmla="*/ f2 1 f23"/>
                  <a:gd name="f27" fmla="*/ f4 1 f23"/>
                  <a:gd name="f28" fmla="*/ f24 f18 1"/>
                  <a:gd name="f29" fmla="*/ f25 f18 1"/>
                  <a:gd name="f30" fmla="*/ f27 f19 1"/>
                  <a:gd name="f31" fmla="*/ f26 f19 1"/>
                </a:gdLst>
                <a:ahLst/>
                <a:cxnLst>
                  <a:cxn ang="3cd4">
                    <a:pos x="hc" y="t"/>
                  </a:cxn>
                  <a:cxn ang="0">
                    <a:pos x="r" y="vc"/>
                  </a:cxn>
                  <a:cxn ang="cd4">
                    <a:pos x="hc" y="b"/>
                  </a:cxn>
                  <a:cxn ang="cd2">
                    <a:pos x="l" y="vc"/>
                  </a:cxn>
                </a:cxnLst>
                <a:rect l="f28" t="f31" r="f29" b="f30"/>
                <a:pathLst>
                  <a:path w="1462093" h="750684">
                    <a:moveTo>
                      <a:pt x="f2" y="f4"/>
                    </a:moveTo>
                    <a:lnTo>
                      <a:pt x="f2" y="f5"/>
                    </a:lnTo>
                    <a:cubicBezTo>
                      <a:pt x="f2" y="f6"/>
                      <a:pt x="f7" y="f2"/>
                      <a:pt x="f8" y="f2"/>
                    </a:cubicBezTo>
                    <a:lnTo>
                      <a:pt x="f9" y="f2"/>
                    </a:lnTo>
                    <a:cubicBezTo>
                      <a:pt x="f10" y="f2"/>
                      <a:pt x="f11" y="f12"/>
                      <a:pt x="f13" y="f14"/>
                    </a:cubicBezTo>
                    <a:cubicBezTo>
                      <a:pt x="f15" y="f16"/>
                      <a:pt x="f3" y="f17"/>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2">
                <a:extLst>
                  <a:ext uri="{FF2B5EF4-FFF2-40B4-BE49-F238E27FC236}">
                    <a16:creationId xmlns:a16="http://schemas.microsoft.com/office/drawing/2014/main" id="{52E85928-66B8-E94B-DFE8-C35D941BD9D9}"/>
                  </a:ext>
                </a:extLst>
              </p:cNvPr>
              <p:cNvSpPr/>
              <p:nvPr/>
            </p:nvSpPr>
            <p:spPr>
              <a:xfrm>
                <a:off x="16201650" y="4006653"/>
                <a:ext cx="1227737" cy="431852"/>
              </a:xfrm>
              <a:custGeom>
                <a:avLst/>
                <a:gdLst>
                  <a:gd name="f0" fmla="val w"/>
                  <a:gd name="f1" fmla="val h"/>
                  <a:gd name="f2" fmla="val 0"/>
                  <a:gd name="f3" fmla="val 1462093"/>
                  <a:gd name="f4" fmla="val 750684"/>
                  <a:gd name="f5" fmla="val 116967"/>
                  <a:gd name="f6" fmla="val 85945"/>
                  <a:gd name="f7" fmla="val 12323"/>
                  <a:gd name="f8" fmla="val 56194"/>
                  <a:gd name="f9" fmla="val 34259"/>
                  <a:gd name="f10" fmla="val 56195"/>
                  <a:gd name="f11" fmla="val 85946"/>
                  <a:gd name="f12" fmla="val 116968"/>
                  <a:gd name="f13" fmla="val 1345125"/>
                  <a:gd name="f14" fmla="val 1409725"/>
                  <a:gd name="f15" fmla="val 52368"/>
                  <a:gd name="f16" fmla="*/ f0 1 1462093"/>
                  <a:gd name="f17" fmla="*/ f1 1 750684"/>
                  <a:gd name="f18" fmla="+- f4 0 f2"/>
                  <a:gd name="f19" fmla="+- f3 0 f2"/>
                  <a:gd name="f20" fmla="*/ f19 1 1462093"/>
                  <a:gd name="f21" fmla="*/ f18 1 750684"/>
                  <a:gd name="f22" fmla="*/ f2 1 f20"/>
                  <a:gd name="f23" fmla="*/ f3 1 f20"/>
                  <a:gd name="f24" fmla="*/ f2 1 f21"/>
                  <a:gd name="f25" fmla="*/ f4 1 f21"/>
                  <a:gd name="f26" fmla="*/ f22 f16 1"/>
                  <a:gd name="f27" fmla="*/ f23 f16 1"/>
                  <a:gd name="f28" fmla="*/ f25 f17 1"/>
                  <a:gd name="f29" fmla="*/ f24 f17 1"/>
                </a:gdLst>
                <a:ahLst/>
                <a:cxnLst>
                  <a:cxn ang="3cd4">
                    <a:pos x="hc" y="t"/>
                  </a:cxn>
                  <a:cxn ang="0">
                    <a:pos x="r" y="vc"/>
                  </a:cxn>
                  <a:cxn ang="cd4">
                    <a:pos x="hc" y="b"/>
                  </a:cxn>
                  <a:cxn ang="cd2">
                    <a:pos x="l" y="vc"/>
                  </a:cxn>
                </a:cxnLst>
                <a:rect l="f26" t="f29" r="f27" b="f28"/>
                <a:pathLst>
                  <a:path w="1462093" h="750684">
                    <a:moveTo>
                      <a:pt x="f2" y="f4"/>
                    </a:moveTo>
                    <a:lnTo>
                      <a:pt x="f2" y="f5"/>
                    </a:lnTo>
                    <a:cubicBezTo>
                      <a:pt x="f2" y="f6"/>
                      <a:pt x="f7" y="f8"/>
                      <a:pt x="f9" y="f9"/>
                    </a:cubicBezTo>
                    <a:cubicBezTo>
                      <a:pt x="f10" y="f7"/>
                      <a:pt x="f11" y="f2"/>
                      <a:pt x="f12" y="f2"/>
                    </a:cubicBezTo>
                    <a:lnTo>
                      <a:pt x="f13" y="f2"/>
                    </a:lnTo>
                    <a:cubicBezTo>
                      <a:pt x="f14" y="f2"/>
                      <a:pt x="f3" y="f15"/>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pic>
        <p:nvPicPr>
          <p:cNvPr id="23" name="Picture 24">
            <a:extLst>
              <a:ext uri="{FF2B5EF4-FFF2-40B4-BE49-F238E27FC236}">
                <a16:creationId xmlns:a16="http://schemas.microsoft.com/office/drawing/2014/main" id="{8514646A-024C-BA2D-10EF-A408E2B74294}"/>
              </a:ext>
            </a:extLst>
          </p:cNvPr>
          <p:cNvPicPr>
            <a:picLocks noChangeAspect="1"/>
          </p:cNvPicPr>
          <p:nvPr/>
        </p:nvPicPr>
        <p:blipFill>
          <a:blip r:embed="rId2"/>
          <a:srcRect/>
          <a:stretch>
            <a:fillRect/>
          </a:stretch>
        </p:blipFill>
        <p:spPr>
          <a:xfrm>
            <a:off x="12771836" y="2259509"/>
            <a:ext cx="982175" cy="952411"/>
          </a:xfrm>
          <a:prstGeom prst="rect">
            <a:avLst/>
          </a:prstGeom>
          <a:noFill/>
          <a:ln cap="flat">
            <a:noFill/>
          </a:ln>
        </p:spPr>
      </p:pic>
      <p:pic>
        <p:nvPicPr>
          <p:cNvPr id="24" name="Picture 25">
            <a:extLst>
              <a:ext uri="{FF2B5EF4-FFF2-40B4-BE49-F238E27FC236}">
                <a16:creationId xmlns:a16="http://schemas.microsoft.com/office/drawing/2014/main" id="{5B1B7055-0967-5D5E-A365-CDBB3ACC3748}"/>
              </a:ext>
            </a:extLst>
          </p:cNvPr>
          <p:cNvPicPr>
            <a:picLocks noChangeAspect="1"/>
          </p:cNvPicPr>
          <p:nvPr/>
        </p:nvPicPr>
        <p:blipFill>
          <a:blip r:embed="rId3"/>
          <a:srcRect/>
          <a:stretch>
            <a:fillRect/>
          </a:stretch>
        </p:blipFill>
        <p:spPr>
          <a:xfrm>
            <a:off x="11083058" y="1603391"/>
            <a:ext cx="1697510" cy="1697510"/>
          </a:xfrm>
          <a:prstGeom prst="rect">
            <a:avLst/>
          </a:prstGeom>
          <a:noFill/>
          <a:ln cap="flat">
            <a:noFill/>
          </a:ln>
        </p:spPr>
      </p:pic>
      <p:pic>
        <p:nvPicPr>
          <p:cNvPr id="25" name="Picture 26">
            <a:extLst>
              <a:ext uri="{FF2B5EF4-FFF2-40B4-BE49-F238E27FC236}">
                <a16:creationId xmlns:a16="http://schemas.microsoft.com/office/drawing/2014/main" id="{C27E2699-9E26-EB3B-F822-FEA447B2E047}"/>
              </a:ext>
            </a:extLst>
          </p:cNvPr>
          <p:cNvPicPr>
            <a:picLocks noChangeAspect="1"/>
          </p:cNvPicPr>
          <p:nvPr/>
        </p:nvPicPr>
        <p:blipFill>
          <a:blip r:embed="rId4"/>
          <a:srcRect/>
          <a:stretch>
            <a:fillRect/>
          </a:stretch>
        </p:blipFill>
        <p:spPr>
          <a:xfrm>
            <a:off x="14730947" y="2536399"/>
            <a:ext cx="1506675" cy="1506675"/>
          </a:xfrm>
          <a:prstGeom prst="rect">
            <a:avLst/>
          </a:prstGeom>
          <a:noFill/>
          <a:ln cap="flat">
            <a:noFill/>
          </a:ln>
        </p:spPr>
      </p:pic>
      <p:grpSp>
        <p:nvGrpSpPr>
          <p:cNvPr id="26" name="Group 27">
            <a:extLst>
              <a:ext uri="{FF2B5EF4-FFF2-40B4-BE49-F238E27FC236}">
                <a16:creationId xmlns:a16="http://schemas.microsoft.com/office/drawing/2014/main" id="{BC777F67-FB2D-B134-E6D2-961D266CDD03}"/>
              </a:ext>
            </a:extLst>
          </p:cNvPr>
          <p:cNvGrpSpPr/>
          <p:nvPr/>
        </p:nvGrpSpPr>
        <p:grpSpPr>
          <a:xfrm>
            <a:off x="669953" y="6532391"/>
            <a:ext cx="8602483" cy="3200893"/>
            <a:chOff x="669953" y="6532391"/>
            <a:chExt cx="8602483" cy="3200893"/>
          </a:xfrm>
        </p:grpSpPr>
        <p:sp>
          <p:nvSpPr>
            <p:cNvPr id="27" name="Freeform 28">
              <a:extLst>
                <a:ext uri="{FF2B5EF4-FFF2-40B4-BE49-F238E27FC236}">
                  <a16:creationId xmlns:a16="http://schemas.microsoft.com/office/drawing/2014/main" id="{6812B27E-4BC3-21C9-D74C-F7CFB6ABB7EB}"/>
                </a:ext>
              </a:extLst>
            </p:cNvPr>
            <p:cNvSpPr/>
            <p:nvPr/>
          </p:nvSpPr>
          <p:spPr>
            <a:xfrm>
              <a:off x="694029" y="6556467"/>
              <a:ext cx="8554330" cy="3152741"/>
            </a:xfrm>
            <a:custGeom>
              <a:avLst/>
              <a:gdLst>
                <a:gd name="f0" fmla="val w"/>
                <a:gd name="f1" fmla="val h"/>
                <a:gd name="f2" fmla="val 0"/>
                <a:gd name="f3" fmla="val 11280938"/>
                <a:gd name="f4" fmla="val 4157645"/>
                <a:gd name="f5" fmla="val 11188228"/>
                <a:gd name="f6" fmla="val 92710"/>
                <a:gd name="f7" fmla="val 41910"/>
                <a:gd name="f8" fmla="val 4115735"/>
                <a:gd name="f9" fmla="val 4064935"/>
                <a:gd name="f10" fmla="val 11186957"/>
                <a:gd name="f11" fmla="val 11237757"/>
                <a:gd name="f12" fmla="val 11279668"/>
                <a:gd name="f13" fmla="val 4063665"/>
                <a:gd name="f14" fmla="val 11239028"/>
                <a:gd name="f15" fmla="*/ f0 1 11280938"/>
                <a:gd name="f16" fmla="*/ f1 1 4157645"/>
                <a:gd name="f17" fmla="+- f4 0 f2"/>
                <a:gd name="f18" fmla="+- f3 0 f2"/>
                <a:gd name="f19" fmla="*/ f18 1 11280938"/>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280938"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8" name="Freeform 29">
              <a:extLst>
                <a:ext uri="{FF2B5EF4-FFF2-40B4-BE49-F238E27FC236}">
                  <a16:creationId xmlns:a16="http://schemas.microsoft.com/office/drawing/2014/main" id="{97135F01-567A-135F-7C4B-27009CC9F2B4}"/>
                </a:ext>
              </a:extLst>
            </p:cNvPr>
            <p:cNvSpPr/>
            <p:nvPr/>
          </p:nvSpPr>
          <p:spPr>
            <a:xfrm>
              <a:off x="669953" y="6532391"/>
              <a:ext cx="8602483" cy="3200893"/>
            </a:xfrm>
            <a:custGeom>
              <a:avLst/>
              <a:gdLst>
                <a:gd name="f0" fmla="val w"/>
                <a:gd name="f1" fmla="val h"/>
                <a:gd name="f2" fmla="val 0"/>
                <a:gd name="f3" fmla="val 11344438"/>
                <a:gd name="f4" fmla="val 4221145"/>
                <a:gd name="f5" fmla="val 11219978"/>
                <a:gd name="f6" fmla="val 59690"/>
                <a:gd name="f7" fmla="val 11255538"/>
                <a:gd name="f8" fmla="val 11284748"/>
                <a:gd name="f9" fmla="val 88900"/>
                <a:gd name="f10" fmla="val 124460"/>
                <a:gd name="f11" fmla="val 4096685"/>
                <a:gd name="f12" fmla="val 4132245"/>
                <a:gd name="f13" fmla="val 4161455"/>
                <a:gd name="f14" fmla="val 55880"/>
                <a:gd name="f15" fmla="val 4165265"/>
                <a:gd name="f16" fmla="val 11288557"/>
                <a:gd name="f17" fmla="*/ f0 1 11344438"/>
                <a:gd name="f18" fmla="*/ f1 1 4221145"/>
                <a:gd name="f19" fmla="+- f4 0 f2"/>
                <a:gd name="f20" fmla="+- f3 0 f2"/>
                <a:gd name="f21" fmla="*/ f20 1 11344438"/>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1344438"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9" name="TextBox 30">
            <a:extLst>
              <a:ext uri="{FF2B5EF4-FFF2-40B4-BE49-F238E27FC236}">
                <a16:creationId xmlns:a16="http://schemas.microsoft.com/office/drawing/2014/main" id="{6A00F3F6-8F98-5A56-C6BD-585533E6386E}"/>
              </a:ext>
            </a:extLst>
          </p:cNvPr>
          <p:cNvSpPr txBox="1"/>
          <p:nvPr/>
        </p:nvSpPr>
        <p:spPr>
          <a:xfrm>
            <a:off x="1028709"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£33,700</a:t>
            </a:r>
            <a:endParaRPr lang="en-US" sz="9399" b="0" i="0" u="none" strike="noStrike" kern="1200" cap="none" spc="0" baseline="0">
              <a:solidFill>
                <a:srgbClr val="105652"/>
              </a:solidFill>
              <a:uFillTx/>
              <a:latin typeface="Bebas Neue Bold"/>
            </a:endParaRPr>
          </a:p>
        </p:txBody>
      </p:sp>
      <p:sp>
        <p:nvSpPr>
          <p:cNvPr id="30" name="TextBox 31">
            <a:extLst>
              <a:ext uri="{FF2B5EF4-FFF2-40B4-BE49-F238E27FC236}">
                <a16:creationId xmlns:a16="http://schemas.microsoft.com/office/drawing/2014/main" id="{9709DA28-7625-5844-139B-ECD37E645293}"/>
              </a:ext>
            </a:extLst>
          </p:cNvPr>
          <p:cNvSpPr txBox="1"/>
          <p:nvPr/>
        </p:nvSpPr>
        <p:spPr>
          <a:xfrm>
            <a:off x="5327385" y="1721348"/>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60%</a:t>
            </a:r>
          </a:p>
        </p:txBody>
      </p:sp>
      <p:sp>
        <p:nvSpPr>
          <p:cNvPr id="31" name="TextBox 32">
            <a:extLst>
              <a:ext uri="{FF2B5EF4-FFF2-40B4-BE49-F238E27FC236}">
                <a16:creationId xmlns:a16="http://schemas.microsoft.com/office/drawing/2014/main" id="{3055EA79-D83D-0937-CCD4-F54FED99B43F}"/>
              </a:ext>
            </a:extLst>
          </p:cNvPr>
          <p:cNvSpPr txBox="1"/>
          <p:nvPr/>
        </p:nvSpPr>
        <p:spPr>
          <a:xfrm>
            <a:off x="5327385"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5,400</a:t>
            </a:r>
          </a:p>
        </p:txBody>
      </p:sp>
      <p:sp>
        <p:nvSpPr>
          <p:cNvPr id="32" name="TextBox 33">
            <a:extLst>
              <a:ext uri="{FF2B5EF4-FFF2-40B4-BE49-F238E27FC236}">
                <a16:creationId xmlns:a16="http://schemas.microsoft.com/office/drawing/2014/main" id="{FE65A632-3E39-8768-EB7B-965EB6E05553}"/>
              </a:ext>
            </a:extLst>
          </p:cNvPr>
          <p:cNvSpPr txBox="1"/>
          <p:nvPr/>
        </p:nvSpPr>
        <p:spPr>
          <a:xfrm>
            <a:off x="1028700" y="3010515"/>
            <a:ext cx="2038855"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Jobs</a:t>
            </a:r>
          </a:p>
        </p:txBody>
      </p:sp>
      <p:sp>
        <p:nvSpPr>
          <p:cNvPr id="33" name="TextBox 34">
            <a:extLst>
              <a:ext uri="{FF2B5EF4-FFF2-40B4-BE49-F238E27FC236}">
                <a16:creationId xmlns:a16="http://schemas.microsoft.com/office/drawing/2014/main" id="{C3F50D44-D598-9D69-5B6F-F182EC4AA35D}"/>
              </a:ext>
            </a:extLst>
          </p:cNvPr>
          <p:cNvSpPr txBox="1"/>
          <p:nvPr/>
        </p:nvSpPr>
        <p:spPr>
          <a:xfrm>
            <a:off x="1028709" y="5443222"/>
            <a:ext cx="2435787"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Median Salary </a:t>
            </a:r>
          </a:p>
        </p:txBody>
      </p:sp>
      <p:sp>
        <p:nvSpPr>
          <p:cNvPr id="34" name="TextBox 36">
            <a:extLst>
              <a:ext uri="{FF2B5EF4-FFF2-40B4-BE49-F238E27FC236}">
                <a16:creationId xmlns:a16="http://schemas.microsoft.com/office/drawing/2014/main" id="{52956709-DA7A-24CF-8FA9-BDBE299486B0}"/>
              </a:ext>
            </a:extLst>
          </p:cNvPr>
          <p:cNvSpPr txBox="1"/>
          <p:nvPr/>
        </p:nvSpPr>
        <p:spPr>
          <a:xfrm>
            <a:off x="5327385" y="5443222"/>
            <a:ext cx="3315532"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Businesses</a:t>
            </a:r>
          </a:p>
        </p:txBody>
      </p:sp>
      <p:sp>
        <p:nvSpPr>
          <p:cNvPr id="35" name="TextBox 37">
            <a:extLst>
              <a:ext uri="{FF2B5EF4-FFF2-40B4-BE49-F238E27FC236}">
                <a16:creationId xmlns:a16="http://schemas.microsoft.com/office/drawing/2014/main" id="{D8DC7FD1-ED20-1BD0-12CA-1214FB94A768}"/>
              </a:ext>
            </a:extLst>
          </p:cNvPr>
          <p:cNvSpPr txBox="1"/>
          <p:nvPr/>
        </p:nvSpPr>
        <p:spPr>
          <a:xfrm>
            <a:off x="1028700" y="331040"/>
            <a:ext cx="5327431"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Jobs in </a:t>
            </a:r>
            <a:r>
              <a:rPr lang="en-US" sz="5700" b="0" i="0" u="none" strike="noStrike" kern="1200" cap="none" spc="0" baseline="0">
                <a:solidFill>
                  <a:srgbClr val="B91646"/>
                </a:solidFill>
                <a:uFillTx/>
                <a:latin typeface="Bebas Neue Bold"/>
              </a:rPr>
              <a:t>Cambridge</a:t>
            </a:r>
          </a:p>
        </p:txBody>
      </p:sp>
      <p:sp>
        <p:nvSpPr>
          <p:cNvPr id="36" name="TextBox 38">
            <a:extLst>
              <a:ext uri="{FF2B5EF4-FFF2-40B4-BE49-F238E27FC236}">
                <a16:creationId xmlns:a16="http://schemas.microsoft.com/office/drawing/2014/main" id="{BAF4249D-C5D9-2AA0-C49B-5A995A17C5C8}"/>
              </a:ext>
            </a:extLst>
          </p:cNvPr>
          <p:cNvSpPr txBox="1"/>
          <p:nvPr/>
        </p:nvSpPr>
        <p:spPr>
          <a:xfrm>
            <a:off x="1028700" y="1754157"/>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109,700</a:t>
            </a:r>
          </a:p>
        </p:txBody>
      </p:sp>
      <p:sp>
        <p:nvSpPr>
          <p:cNvPr id="37" name="TextBox 39">
            <a:extLst>
              <a:ext uri="{FF2B5EF4-FFF2-40B4-BE49-F238E27FC236}">
                <a16:creationId xmlns:a16="http://schemas.microsoft.com/office/drawing/2014/main" id="{F370AFD4-D5A4-2859-39E4-935DE7776AE1}"/>
              </a:ext>
            </a:extLst>
          </p:cNvPr>
          <p:cNvSpPr txBox="1"/>
          <p:nvPr/>
        </p:nvSpPr>
        <p:spPr>
          <a:xfrm>
            <a:off x="10203460" y="360465"/>
            <a:ext cx="7275789" cy="58991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000000"/>
                </a:solidFill>
                <a:uFillTx/>
                <a:latin typeface="Bebas Neue Bold"/>
              </a:rPr>
              <a:t>Top Sectors in cambridge</a:t>
            </a:r>
          </a:p>
        </p:txBody>
      </p:sp>
      <p:sp>
        <p:nvSpPr>
          <p:cNvPr id="38" name="TextBox 40">
            <a:extLst>
              <a:ext uri="{FF2B5EF4-FFF2-40B4-BE49-F238E27FC236}">
                <a16:creationId xmlns:a16="http://schemas.microsoft.com/office/drawing/2014/main" id="{F98494BC-13D5-AD8A-8F48-27667AA0C6AE}"/>
              </a:ext>
            </a:extLst>
          </p:cNvPr>
          <p:cNvSpPr txBox="1"/>
          <p:nvPr/>
        </p:nvSpPr>
        <p:spPr>
          <a:xfrm>
            <a:off x="2808479" y="6675165"/>
            <a:ext cx="4325422"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MAJOR EMPLOYERS </a:t>
            </a:r>
          </a:p>
        </p:txBody>
      </p:sp>
      <p:sp>
        <p:nvSpPr>
          <p:cNvPr id="39" name="TextBox 41">
            <a:extLst>
              <a:ext uri="{FF2B5EF4-FFF2-40B4-BE49-F238E27FC236}">
                <a16:creationId xmlns:a16="http://schemas.microsoft.com/office/drawing/2014/main" id="{374A94A2-FEFB-0D68-D40C-97D0A101D055}"/>
              </a:ext>
            </a:extLst>
          </p:cNvPr>
          <p:cNvSpPr txBox="1"/>
          <p:nvPr/>
        </p:nvSpPr>
        <p:spPr>
          <a:xfrm>
            <a:off x="1021768" y="7966956"/>
            <a:ext cx="203886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ASTRAZENECA</a:t>
            </a:r>
          </a:p>
        </p:txBody>
      </p:sp>
      <p:sp>
        <p:nvSpPr>
          <p:cNvPr id="40" name="TextBox 42">
            <a:extLst>
              <a:ext uri="{FF2B5EF4-FFF2-40B4-BE49-F238E27FC236}">
                <a16:creationId xmlns:a16="http://schemas.microsoft.com/office/drawing/2014/main" id="{97FD4003-E3B9-07F5-BA69-123EB7557982}"/>
              </a:ext>
            </a:extLst>
          </p:cNvPr>
          <p:cNvSpPr txBox="1"/>
          <p:nvPr/>
        </p:nvSpPr>
        <p:spPr>
          <a:xfrm>
            <a:off x="1021768" y="8788664"/>
            <a:ext cx="2038865" cy="82423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UNIVERSITY OF CAMBRIDGE</a:t>
            </a:r>
          </a:p>
        </p:txBody>
      </p:sp>
      <p:sp>
        <p:nvSpPr>
          <p:cNvPr id="41" name="TextBox 43">
            <a:extLst>
              <a:ext uri="{FF2B5EF4-FFF2-40B4-BE49-F238E27FC236}">
                <a16:creationId xmlns:a16="http://schemas.microsoft.com/office/drawing/2014/main" id="{E3936EF3-94CF-D060-CBCC-34C9940B7FD6}"/>
              </a:ext>
            </a:extLst>
          </p:cNvPr>
          <p:cNvSpPr txBox="1"/>
          <p:nvPr/>
        </p:nvSpPr>
        <p:spPr>
          <a:xfrm>
            <a:off x="2939082" y="7710248"/>
            <a:ext cx="6003136" cy="8166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is a major global pharmaceutical company with a huge presence in Cambridge, with opportunities in life sciences, digital and research.</a:t>
            </a:r>
          </a:p>
        </p:txBody>
      </p:sp>
      <p:sp>
        <p:nvSpPr>
          <p:cNvPr id="42" name="TextBox 44">
            <a:extLst>
              <a:ext uri="{FF2B5EF4-FFF2-40B4-BE49-F238E27FC236}">
                <a16:creationId xmlns:a16="http://schemas.microsoft.com/office/drawing/2014/main" id="{6660B6BE-7FD1-948B-A74B-88DB005C9F62}"/>
              </a:ext>
            </a:extLst>
          </p:cNvPr>
          <p:cNvSpPr txBox="1"/>
          <p:nvPr/>
        </p:nvSpPr>
        <p:spPr>
          <a:xfrm>
            <a:off x="3060624" y="8749610"/>
            <a:ext cx="6003136" cy="8166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is one of the largest employers in Cambridge, with opportunities in professional services, digital, academia and student services including mental health support.</a:t>
            </a:r>
          </a:p>
        </p:txBody>
      </p:sp>
      <p:grpSp>
        <p:nvGrpSpPr>
          <p:cNvPr id="43" name="Group 45">
            <a:extLst>
              <a:ext uri="{FF2B5EF4-FFF2-40B4-BE49-F238E27FC236}">
                <a16:creationId xmlns:a16="http://schemas.microsoft.com/office/drawing/2014/main" id="{18F9729B-54DD-B54F-DE2B-DA57777F0F0E}"/>
              </a:ext>
            </a:extLst>
          </p:cNvPr>
          <p:cNvGrpSpPr/>
          <p:nvPr/>
        </p:nvGrpSpPr>
        <p:grpSpPr>
          <a:xfrm>
            <a:off x="9909654" y="6522863"/>
            <a:ext cx="7742471" cy="3200893"/>
            <a:chOff x="9909654" y="6522863"/>
            <a:chExt cx="7742471" cy="3200893"/>
          </a:xfrm>
        </p:grpSpPr>
        <p:sp>
          <p:nvSpPr>
            <p:cNvPr id="44" name="Freeform 46">
              <a:extLst>
                <a:ext uri="{FF2B5EF4-FFF2-40B4-BE49-F238E27FC236}">
                  <a16:creationId xmlns:a16="http://schemas.microsoft.com/office/drawing/2014/main" id="{BE87DB57-04E1-71F5-967F-C87287CBB97E}"/>
                </a:ext>
              </a:extLst>
            </p:cNvPr>
            <p:cNvSpPr/>
            <p:nvPr/>
          </p:nvSpPr>
          <p:spPr>
            <a:xfrm>
              <a:off x="9933730" y="6546939"/>
              <a:ext cx="7694319" cy="3152741"/>
            </a:xfrm>
            <a:custGeom>
              <a:avLst/>
              <a:gdLst>
                <a:gd name="f0" fmla="val w"/>
                <a:gd name="f1" fmla="val h"/>
                <a:gd name="f2" fmla="val 0"/>
                <a:gd name="f3" fmla="val 10146801"/>
                <a:gd name="f4" fmla="val 4157645"/>
                <a:gd name="f5" fmla="val 10054091"/>
                <a:gd name="f6" fmla="val 92710"/>
                <a:gd name="f7" fmla="val 41910"/>
                <a:gd name="f8" fmla="val 4115735"/>
                <a:gd name="f9" fmla="val 4064935"/>
                <a:gd name="f10" fmla="val 10052820"/>
                <a:gd name="f11" fmla="val 10103620"/>
                <a:gd name="f12" fmla="val 10145530"/>
                <a:gd name="f13" fmla="val 4063665"/>
                <a:gd name="f14" fmla="val 10104891"/>
                <a:gd name="f15" fmla="*/ f0 1 10146801"/>
                <a:gd name="f16" fmla="*/ f1 1 4157645"/>
                <a:gd name="f17" fmla="+- f4 0 f2"/>
                <a:gd name="f18" fmla="+- f3 0 f2"/>
                <a:gd name="f19" fmla="*/ f18 1 10146801"/>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5" name="Freeform 47">
              <a:extLst>
                <a:ext uri="{FF2B5EF4-FFF2-40B4-BE49-F238E27FC236}">
                  <a16:creationId xmlns:a16="http://schemas.microsoft.com/office/drawing/2014/main" id="{E4510DF3-9B19-62E1-CC4D-33AC39489186}"/>
                </a:ext>
              </a:extLst>
            </p:cNvPr>
            <p:cNvSpPr/>
            <p:nvPr/>
          </p:nvSpPr>
          <p:spPr>
            <a:xfrm>
              <a:off x="9909654" y="6522863"/>
              <a:ext cx="7742471" cy="3200893"/>
            </a:xfrm>
            <a:custGeom>
              <a:avLst/>
              <a:gdLst>
                <a:gd name="f0" fmla="val w"/>
                <a:gd name="f1" fmla="val h"/>
                <a:gd name="f2" fmla="val 0"/>
                <a:gd name="f3" fmla="val 10210301"/>
                <a:gd name="f4" fmla="val 4221145"/>
                <a:gd name="f5" fmla="val 10085841"/>
                <a:gd name="f6" fmla="val 59690"/>
                <a:gd name="f7" fmla="val 10121401"/>
                <a:gd name="f8" fmla="val 10150611"/>
                <a:gd name="f9" fmla="val 88900"/>
                <a:gd name="f10" fmla="val 124460"/>
                <a:gd name="f11" fmla="val 4096685"/>
                <a:gd name="f12" fmla="val 4132245"/>
                <a:gd name="f13" fmla="val 4161455"/>
                <a:gd name="f14" fmla="val 55880"/>
                <a:gd name="f15" fmla="val 4165265"/>
                <a:gd name="f16" fmla="val 10154420"/>
                <a:gd name="f17" fmla="*/ f0 1 10210301"/>
                <a:gd name="f18" fmla="*/ f1 1 4221145"/>
                <a:gd name="f19" fmla="+- f4 0 f2"/>
                <a:gd name="f20" fmla="+- f3 0 f2"/>
                <a:gd name="f21" fmla="*/ f20 1 10210301"/>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46" name="TextBox 48">
            <a:extLst>
              <a:ext uri="{FF2B5EF4-FFF2-40B4-BE49-F238E27FC236}">
                <a16:creationId xmlns:a16="http://schemas.microsoft.com/office/drawing/2014/main" id="{AFA6903E-377E-7991-608E-4EF7BEE35ECC}"/>
              </a:ext>
            </a:extLst>
          </p:cNvPr>
          <p:cNvSpPr txBox="1"/>
          <p:nvPr/>
        </p:nvSpPr>
        <p:spPr>
          <a:xfrm>
            <a:off x="10077748" y="6760524"/>
            <a:ext cx="185405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EDUCATION</a:t>
            </a:r>
          </a:p>
        </p:txBody>
      </p:sp>
      <p:sp>
        <p:nvSpPr>
          <p:cNvPr id="47" name="TextBox 49">
            <a:extLst>
              <a:ext uri="{FF2B5EF4-FFF2-40B4-BE49-F238E27FC236}">
                <a16:creationId xmlns:a16="http://schemas.microsoft.com/office/drawing/2014/main" id="{68D88575-D164-A7F3-4573-699DBEABDF3D}"/>
              </a:ext>
            </a:extLst>
          </p:cNvPr>
          <p:cNvSpPr txBox="1"/>
          <p:nvPr/>
        </p:nvSpPr>
        <p:spPr>
          <a:xfrm>
            <a:off x="10063621" y="7283817"/>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HEALTH</a:t>
            </a:r>
          </a:p>
        </p:txBody>
      </p:sp>
      <p:sp>
        <p:nvSpPr>
          <p:cNvPr id="48" name="TextBox 50">
            <a:extLst>
              <a:ext uri="{FF2B5EF4-FFF2-40B4-BE49-F238E27FC236}">
                <a16:creationId xmlns:a16="http://schemas.microsoft.com/office/drawing/2014/main" id="{C3EB1A9D-3328-77A2-C7C3-6B697497E52E}"/>
              </a:ext>
            </a:extLst>
          </p:cNvPr>
          <p:cNvSpPr txBox="1"/>
          <p:nvPr/>
        </p:nvSpPr>
        <p:spPr>
          <a:xfrm>
            <a:off x="11931813" y="6771973"/>
            <a:ext cx="5598706"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teaching, teaching assistants</a:t>
            </a:r>
          </a:p>
        </p:txBody>
      </p:sp>
      <p:sp>
        <p:nvSpPr>
          <p:cNvPr id="49" name="TextBox 51">
            <a:extLst>
              <a:ext uri="{FF2B5EF4-FFF2-40B4-BE49-F238E27FC236}">
                <a16:creationId xmlns:a16="http://schemas.microsoft.com/office/drawing/2014/main" id="{FEC8D04A-B23D-5487-D52E-FB50D6EA2021}"/>
              </a:ext>
            </a:extLst>
          </p:cNvPr>
          <p:cNvSpPr txBox="1"/>
          <p:nvPr/>
        </p:nvSpPr>
        <p:spPr>
          <a:xfrm>
            <a:off x="11931813" y="7300907"/>
            <a:ext cx="5598706"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nursing, social care, medical practitioners</a:t>
            </a:r>
          </a:p>
        </p:txBody>
      </p:sp>
      <p:sp>
        <p:nvSpPr>
          <p:cNvPr id="50" name="TextBox 52">
            <a:extLst>
              <a:ext uri="{FF2B5EF4-FFF2-40B4-BE49-F238E27FC236}">
                <a16:creationId xmlns:a16="http://schemas.microsoft.com/office/drawing/2014/main" id="{D7E5D342-C0A0-15B1-A34F-0567BC8529A9}"/>
              </a:ext>
            </a:extLst>
          </p:cNvPr>
          <p:cNvSpPr txBox="1"/>
          <p:nvPr/>
        </p:nvSpPr>
        <p:spPr>
          <a:xfrm>
            <a:off x="10063621" y="7826157"/>
            <a:ext cx="1868192" cy="82423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PROFESSIONAL SERVICES</a:t>
            </a:r>
          </a:p>
        </p:txBody>
      </p:sp>
      <p:sp>
        <p:nvSpPr>
          <p:cNvPr id="51" name="TextBox 53">
            <a:extLst>
              <a:ext uri="{FF2B5EF4-FFF2-40B4-BE49-F238E27FC236}">
                <a16:creationId xmlns:a16="http://schemas.microsoft.com/office/drawing/2014/main" id="{69B514FA-186F-9C37-1029-5B1AB643744C}"/>
              </a:ext>
            </a:extLst>
          </p:cNvPr>
          <p:cNvSpPr txBox="1"/>
          <p:nvPr/>
        </p:nvSpPr>
        <p:spPr>
          <a:xfrm>
            <a:off x="10063621" y="8726439"/>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HOSPITALITY</a:t>
            </a:r>
          </a:p>
        </p:txBody>
      </p:sp>
      <p:sp>
        <p:nvSpPr>
          <p:cNvPr id="52" name="TextBox 54">
            <a:extLst>
              <a:ext uri="{FF2B5EF4-FFF2-40B4-BE49-F238E27FC236}">
                <a16:creationId xmlns:a16="http://schemas.microsoft.com/office/drawing/2014/main" id="{05079A13-8166-3BDF-0D8A-7C56408119AB}"/>
              </a:ext>
            </a:extLst>
          </p:cNvPr>
          <p:cNvSpPr txBox="1"/>
          <p:nvPr/>
        </p:nvSpPr>
        <p:spPr>
          <a:xfrm>
            <a:off x="10077748" y="9207770"/>
            <a:ext cx="185405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DIGITAL</a:t>
            </a:r>
          </a:p>
        </p:txBody>
      </p:sp>
      <p:sp>
        <p:nvSpPr>
          <p:cNvPr id="53" name="TextBox 55">
            <a:extLst>
              <a:ext uri="{FF2B5EF4-FFF2-40B4-BE49-F238E27FC236}">
                <a16:creationId xmlns:a16="http://schemas.microsoft.com/office/drawing/2014/main" id="{B5A8D29D-929F-FFDE-86FB-35C533264528}"/>
              </a:ext>
            </a:extLst>
          </p:cNvPr>
          <p:cNvSpPr txBox="1"/>
          <p:nvPr/>
        </p:nvSpPr>
        <p:spPr>
          <a:xfrm>
            <a:off x="11931813" y="8026932"/>
            <a:ext cx="5598706"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engineering, law, science, technology</a:t>
            </a:r>
          </a:p>
        </p:txBody>
      </p:sp>
      <p:sp>
        <p:nvSpPr>
          <p:cNvPr id="54" name="TextBox 57">
            <a:extLst>
              <a:ext uri="{FF2B5EF4-FFF2-40B4-BE49-F238E27FC236}">
                <a16:creationId xmlns:a16="http://schemas.microsoft.com/office/drawing/2014/main" id="{4B27A555-870A-8E20-9E61-BFA76CAD0B1F}"/>
              </a:ext>
            </a:extLst>
          </p:cNvPr>
          <p:cNvSpPr txBox="1"/>
          <p:nvPr/>
        </p:nvSpPr>
        <p:spPr>
          <a:xfrm>
            <a:off x="11875596" y="8751073"/>
            <a:ext cx="5598706"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50" b="0" i="0" u="none" strike="noStrike" kern="1200" cap="none" spc="0" baseline="0">
                <a:solidFill>
                  <a:srgbClr val="000000"/>
                </a:solidFill>
                <a:uFillTx/>
                <a:latin typeface="Canva Sans 1"/>
              </a:rPr>
              <a:t>Including: food and accommodation services</a:t>
            </a:r>
            <a:endParaRPr lang="en-US" sz="1389" b="0" i="0" u="none" strike="noStrike" kern="1200" cap="none" spc="0" baseline="0">
              <a:solidFill>
                <a:srgbClr val="000000"/>
              </a:solidFill>
              <a:uFillTx/>
              <a:latin typeface="Canva Sans 1"/>
            </a:endParaRPr>
          </a:p>
        </p:txBody>
      </p:sp>
      <p:pic>
        <p:nvPicPr>
          <p:cNvPr id="55" name="Picture 58">
            <a:extLst>
              <a:ext uri="{FF2B5EF4-FFF2-40B4-BE49-F238E27FC236}">
                <a16:creationId xmlns:a16="http://schemas.microsoft.com/office/drawing/2014/main" id="{EF4EC133-8D46-7F47-9C69-00BC039C6A7B}"/>
              </a:ext>
            </a:extLst>
          </p:cNvPr>
          <p:cNvPicPr>
            <a:picLocks noChangeAspect="1"/>
          </p:cNvPicPr>
          <p:nvPr/>
        </p:nvPicPr>
        <p:blipFill>
          <a:blip r:embed="rId5"/>
          <a:srcRect/>
          <a:stretch>
            <a:fillRect/>
          </a:stretch>
        </p:blipFill>
        <p:spPr>
          <a:xfrm>
            <a:off x="13864708" y="2489536"/>
            <a:ext cx="870472" cy="870472"/>
          </a:xfrm>
          <a:prstGeom prst="rect">
            <a:avLst/>
          </a:prstGeom>
          <a:noFill/>
          <a:ln cap="flat">
            <a:noFill/>
          </a:ln>
        </p:spPr>
      </p:pic>
      <p:sp>
        <p:nvSpPr>
          <p:cNvPr id="56" name="TextBox 59">
            <a:extLst>
              <a:ext uri="{FF2B5EF4-FFF2-40B4-BE49-F238E27FC236}">
                <a16:creationId xmlns:a16="http://schemas.microsoft.com/office/drawing/2014/main" id="{1C33E111-87D1-839C-E836-AD55E04BC7C2}"/>
              </a:ext>
            </a:extLst>
          </p:cNvPr>
          <p:cNvSpPr txBox="1"/>
          <p:nvPr/>
        </p:nvSpPr>
        <p:spPr>
          <a:xfrm>
            <a:off x="10063621" y="1500365"/>
            <a:ext cx="1346920" cy="198123"/>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2 Bold"/>
              </a:rPr>
              <a:t>Number of jobs</a:t>
            </a:r>
          </a:p>
        </p:txBody>
      </p:sp>
      <p:sp>
        <p:nvSpPr>
          <p:cNvPr id="57" name="TextBox 50">
            <a:extLst>
              <a:ext uri="{FF2B5EF4-FFF2-40B4-BE49-F238E27FC236}">
                <a16:creationId xmlns:a16="http://schemas.microsoft.com/office/drawing/2014/main" id="{2DD40B5E-18EE-3B8A-3442-C90F32DC428E}"/>
              </a:ext>
            </a:extLst>
          </p:cNvPr>
          <p:cNvSpPr txBox="1"/>
          <p:nvPr/>
        </p:nvSpPr>
        <p:spPr>
          <a:xfrm>
            <a:off x="11932298" y="9304559"/>
            <a:ext cx="5233623"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data science, IT, digital marketing</a:t>
            </a:r>
          </a:p>
        </p:txBody>
      </p:sp>
      <p:pic>
        <p:nvPicPr>
          <p:cNvPr id="58" name="Picture 54" descr="A computer mouse with a cord&#10;&#10;Description automatically generated">
            <a:extLst>
              <a:ext uri="{FF2B5EF4-FFF2-40B4-BE49-F238E27FC236}">
                <a16:creationId xmlns:a16="http://schemas.microsoft.com/office/drawing/2014/main" id="{98B40E36-9820-FCD9-C190-6AF122B0FC23}"/>
              </a:ext>
            </a:extLst>
          </p:cNvPr>
          <p:cNvPicPr>
            <a:picLocks noChangeAspect="1"/>
          </p:cNvPicPr>
          <p:nvPr/>
        </p:nvPicPr>
        <p:blipFill>
          <a:blip r:embed="rId6"/>
          <a:srcRect/>
          <a:stretch>
            <a:fillRect/>
          </a:stretch>
        </p:blipFill>
        <p:spPr>
          <a:xfrm>
            <a:off x="16231706" y="2760591"/>
            <a:ext cx="1427753" cy="1427753"/>
          </a:xfrm>
          <a:prstGeom prst="rect">
            <a:avLst/>
          </a:prstGeom>
          <a:noFill/>
          <a:ln cap="flat">
            <a:noFill/>
          </a:ln>
        </p:spPr>
      </p:pic>
      <p:sp>
        <p:nvSpPr>
          <p:cNvPr id="59" name="TextBox 58">
            <a:extLst>
              <a:ext uri="{FF2B5EF4-FFF2-40B4-BE49-F238E27FC236}">
                <a16:creationId xmlns:a16="http://schemas.microsoft.com/office/drawing/2014/main" id="{13968982-C5ED-6F70-3CF1-45B63CE04994}"/>
              </a:ext>
            </a:extLst>
          </p:cNvPr>
          <p:cNvSpPr txBox="1"/>
          <p:nvPr/>
        </p:nvSpPr>
        <p:spPr>
          <a:xfrm>
            <a:off x="5327385" y="2959455"/>
            <a:ext cx="4566358" cy="93891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Of people have a university level qualification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4">
    <p:bg>
      <p:bgPr>
        <a:solidFill>
          <a:srgbClr val="FBF3E4"/>
        </a:solidFill>
        <a:effectLst/>
      </p:bgPr>
    </p:bg>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6290DDFD-DFDA-F3BA-BED6-CFC5CF0BB79A}"/>
              </a:ext>
            </a:extLst>
          </p:cNvPr>
          <p:cNvGrpSpPr/>
          <p:nvPr/>
        </p:nvGrpSpPr>
        <p:grpSpPr>
          <a:xfrm>
            <a:off x="9909654" y="207075"/>
            <a:ext cx="7742471" cy="6072768"/>
            <a:chOff x="9909654" y="207075"/>
            <a:chExt cx="7742471" cy="6072768"/>
          </a:xfrm>
        </p:grpSpPr>
        <p:sp>
          <p:nvSpPr>
            <p:cNvPr id="3" name="Freeform 3">
              <a:extLst>
                <a:ext uri="{FF2B5EF4-FFF2-40B4-BE49-F238E27FC236}">
                  <a16:creationId xmlns:a16="http://schemas.microsoft.com/office/drawing/2014/main" id="{7BBD62E3-02E8-E271-4EAF-B0ABC033372D}"/>
                </a:ext>
              </a:extLst>
            </p:cNvPr>
            <p:cNvSpPr/>
            <p:nvPr/>
          </p:nvSpPr>
          <p:spPr>
            <a:xfrm>
              <a:off x="9933730" y="231151"/>
              <a:ext cx="7694319" cy="6024615"/>
            </a:xfrm>
            <a:custGeom>
              <a:avLst/>
              <a:gdLst>
                <a:gd name="f0" fmla="val w"/>
                <a:gd name="f1" fmla="val h"/>
                <a:gd name="f2" fmla="val 0"/>
                <a:gd name="f3" fmla="val 10146801"/>
                <a:gd name="f4" fmla="val 7944906"/>
                <a:gd name="f5" fmla="val 10054091"/>
                <a:gd name="f6" fmla="val 92710"/>
                <a:gd name="f7" fmla="val 41910"/>
                <a:gd name="f8" fmla="val 7902996"/>
                <a:gd name="f9" fmla="val 7852196"/>
                <a:gd name="f10" fmla="val 10052820"/>
                <a:gd name="f11" fmla="val 10103620"/>
                <a:gd name="f12" fmla="val 10145530"/>
                <a:gd name="f13" fmla="val 7850925"/>
                <a:gd name="f14" fmla="val 10104891"/>
                <a:gd name="f15" fmla="*/ f0 1 10146801"/>
                <a:gd name="f16" fmla="*/ f1 1 7944906"/>
                <a:gd name="f17" fmla="+- f4 0 f2"/>
                <a:gd name="f18" fmla="+- f3 0 f2"/>
                <a:gd name="f19" fmla="*/ f18 1 10146801"/>
                <a:gd name="f20" fmla="*/ f17 1 7944906"/>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7944906">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DFD8CA"/>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4">
              <a:extLst>
                <a:ext uri="{FF2B5EF4-FFF2-40B4-BE49-F238E27FC236}">
                  <a16:creationId xmlns:a16="http://schemas.microsoft.com/office/drawing/2014/main" id="{9385C11A-0E5A-2678-4B41-8D0FCFD02186}"/>
                </a:ext>
              </a:extLst>
            </p:cNvPr>
            <p:cNvSpPr/>
            <p:nvPr/>
          </p:nvSpPr>
          <p:spPr>
            <a:xfrm>
              <a:off x="9909654" y="207075"/>
              <a:ext cx="7742471" cy="6072768"/>
            </a:xfrm>
            <a:custGeom>
              <a:avLst/>
              <a:gdLst>
                <a:gd name="f0" fmla="val w"/>
                <a:gd name="f1" fmla="val h"/>
                <a:gd name="f2" fmla="val 0"/>
                <a:gd name="f3" fmla="val 10210301"/>
                <a:gd name="f4" fmla="val 8008406"/>
                <a:gd name="f5" fmla="val 10085841"/>
                <a:gd name="f6" fmla="val 59690"/>
                <a:gd name="f7" fmla="val 10121401"/>
                <a:gd name="f8" fmla="val 10150611"/>
                <a:gd name="f9" fmla="val 88900"/>
                <a:gd name="f10" fmla="val 124460"/>
                <a:gd name="f11" fmla="val 7883946"/>
                <a:gd name="f12" fmla="val 7919506"/>
                <a:gd name="f13" fmla="val 7948716"/>
                <a:gd name="f14" fmla="val 55880"/>
                <a:gd name="f15" fmla="val 7952526"/>
                <a:gd name="f16" fmla="val 10154420"/>
                <a:gd name="f17" fmla="*/ f0 1 10210301"/>
                <a:gd name="f18" fmla="*/ f1 1 8008406"/>
                <a:gd name="f19" fmla="+- f4 0 f2"/>
                <a:gd name="f20" fmla="+- f3 0 f2"/>
                <a:gd name="f21" fmla="*/ f20 1 10210301"/>
                <a:gd name="f22" fmla="*/ f19 1 8008406"/>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8008406">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5" name="AutoShape 5">
            <a:extLst>
              <a:ext uri="{FF2B5EF4-FFF2-40B4-BE49-F238E27FC236}">
                <a16:creationId xmlns:a16="http://schemas.microsoft.com/office/drawing/2014/main" id="{6CDF7958-9555-A364-60DF-507FB6B57D30}"/>
              </a:ext>
            </a:extLst>
          </p:cNvPr>
          <p:cNvSpPr/>
          <p:nvPr/>
        </p:nvSpPr>
        <p:spPr>
          <a:xfrm rot="4297">
            <a:off x="1028709" y="4047298"/>
            <a:ext cx="7614208"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9046"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6" name="Group 6">
            <a:extLst>
              <a:ext uri="{FF2B5EF4-FFF2-40B4-BE49-F238E27FC236}">
                <a16:creationId xmlns:a16="http://schemas.microsoft.com/office/drawing/2014/main" id="{D062D815-D36B-8516-8376-32859B135DC8}"/>
              </a:ext>
            </a:extLst>
          </p:cNvPr>
          <p:cNvGrpSpPr/>
          <p:nvPr/>
        </p:nvGrpSpPr>
        <p:grpSpPr>
          <a:xfrm>
            <a:off x="10097545" y="1810475"/>
            <a:ext cx="7256879" cy="3711457"/>
            <a:chOff x="10097545" y="1810475"/>
            <a:chExt cx="7256879" cy="3711457"/>
          </a:xfrm>
        </p:grpSpPr>
        <p:sp>
          <p:nvSpPr>
            <p:cNvPr id="7" name="TextBox 7">
              <a:extLst>
                <a:ext uri="{FF2B5EF4-FFF2-40B4-BE49-F238E27FC236}">
                  <a16:creationId xmlns:a16="http://schemas.microsoft.com/office/drawing/2014/main" id="{1DC67A9C-DCDB-FDC8-9176-12147E4449ED}"/>
                </a:ext>
              </a:extLst>
            </p:cNvPr>
            <p:cNvSpPr txBox="1"/>
            <p:nvPr/>
          </p:nvSpPr>
          <p:spPr>
            <a:xfrm rot="18900010">
              <a:off x="11353262" y="4685053"/>
              <a:ext cx="865287"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Retail</a:t>
              </a:r>
            </a:p>
          </p:txBody>
        </p:sp>
        <p:sp>
          <p:nvSpPr>
            <p:cNvPr id="8" name="TextBox 8">
              <a:extLst>
                <a:ext uri="{FF2B5EF4-FFF2-40B4-BE49-F238E27FC236}">
                  <a16:creationId xmlns:a16="http://schemas.microsoft.com/office/drawing/2014/main" id="{9FA596A7-3828-ACE8-EDDD-3AA3DF8FDC13}"/>
                </a:ext>
              </a:extLst>
            </p:cNvPr>
            <p:cNvSpPr txBox="1"/>
            <p:nvPr/>
          </p:nvSpPr>
          <p:spPr>
            <a:xfrm rot="18900010">
              <a:off x="12379695" y="4760115"/>
              <a:ext cx="1077666"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Health </a:t>
              </a:r>
            </a:p>
          </p:txBody>
        </p:sp>
        <p:sp>
          <p:nvSpPr>
            <p:cNvPr id="9" name="TextBox 9">
              <a:extLst>
                <a:ext uri="{FF2B5EF4-FFF2-40B4-BE49-F238E27FC236}">
                  <a16:creationId xmlns:a16="http://schemas.microsoft.com/office/drawing/2014/main" id="{098AB3D7-1FB5-3859-452B-1924714F0C36}"/>
                </a:ext>
              </a:extLst>
            </p:cNvPr>
            <p:cNvSpPr txBox="1"/>
            <p:nvPr/>
          </p:nvSpPr>
          <p:spPr>
            <a:xfrm rot="18900010">
              <a:off x="13680068" y="4683738"/>
              <a:ext cx="1134989"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Admin</a:t>
              </a:r>
            </a:p>
          </p:txBody>
        </p:sp>
        <p:sp>
          <p:nvSpPr>
            <p:cNvPr id="10" name="TextBox 10">
              <a:extLst>
                <a:ext uri="{FF2B5EF4-FFF2-40B4-BE49-F238E27FC236}">
                  <a16:creationId xmlns:a16="http://schemas.microsoft.com/office/drawing/2014/main" id="{7BE7957A-CB26-F1E8-E700-418288463216}"/>
                </a:ext>
              </a:extLst>
            </p:cNvPr>
            <p:cNvSpPr txBox="1"/>
            <p:nvPr/>
          </p:nvSpPr>
          <p:spPr>
            <a:xfrm rot="18900010">
              <a:off x="14399284" y="4924105"/>
              <a:ext cx="1541413"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Transport </a:t>
              </a:r>
            </a:p>
          </p:txBody>
        </p:sp>
        <p:sp>
          <p:nvSpPr>
            <p:cNvPr id="11" name="TextBox 11">
              <a:extLst>
                <a:ext uri="{FF2B5EF4-FFF2-40B4-BE49-F238E27FC236}">
                  <a16:creationId xmlns:a16="http://schemas.microsoft.com/office/drawing/2014/main" id="{6B7C537B-3F97-3AF4-E98B-531D1118E386}"/>
                </a:ext>
              </a:extLst>
            </p:cNvPr>
            <p:cNvSpPr txBox="1"/>
            <p:nvPr/>
          </p:nvSpPr>
          <p:spPr>
            <a:xfrm rot="18900010">
              <a:off x="15037083" y="5115473"/>
              <a:ext cx="2278373"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Manufacturing</a:t>
              </a:r>
            </a:p>
          </p:txBody>
        </p:sp>
        <p:sp>
          <p:nvSpPr>
            <p:cNvPr id="12" name="TextBox 12">
              <a:extLst>
                <a:ext uri="{FF2B5EF4-FFF2-40B4-BE49-F238E27FC236}">
                  <a16:creationId xmlns:a16="http://schemas.microsoft.com/office/drawing/2014/main" id="{43700FC4-13DB-AE63-B6AE-628C8514BA45}"/>
                </a:ext>
              </a:extLst>
            </p:cNvPr>
            <p:cNvSpPr txBox="1"/>
            <p:nvPr/>
          </p:nvSpPr>
          <p:spPr>
            <a:xfrm>
              <a:off x="10126861" y="1810475"/>
              <a:ext cx="1147764"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25,000 </a:t>
              </a:r>
            </a:p>
          </p:txBody>
        </p:sp>
        <p:sp>
          <p:nvSpPr>
            <p:cNvPr id="13" name="TextBox 13">
              <a:extLst>
                <a:ext uri="{FF2B5EF4-FFF2-40B4-BE49-F238E27FC236}">
                  <a16:creationId xmlns:a16="http://schemas.microsoft.com/office/drawing/2014/main" id="{72A7AE30-55F8-AB76-C6B8-8A13AFF7306F}"/>
                </a:ext>
              </a:extLst>
            </p:cNvPr>
            <p:cNvSpPr txBox="1"/>
            <p:nvPr/>
          </p:nvSpPr>
          <p:spPr>
            <a:xfrm>
              <a:off x="10097545" y="2257077"/>
              <a:ext cx="1177079"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20,000 </a:t>
              </a:r>
            </a:p>
          </p:txBody>
        </p:sp>
        <p:sp>
          <p:nvSpPr>
            <p:cNvPr id="14" name="TextBox 14">
              <a:extLst>
                <a:ext uri="{FF2B5EF4-FFF2-40B4-BE49-F238E27FC236}">
                  <a16:creationId xmlns:a16="http://schemas.microsoft.com/office/drawing/2014/main" id="{DD04889C-A6E8-D5DA-3633-FF0F4A4F3CD0}"/>
                </a:ext>
              </a:extLst>
            </p:cNvPr>
            <p:cNvSpPr txBox="1"/>
            <p:nvPr/>
          </p:nvSpPr>
          <p:spPr>
            <a:xfrm>
              <a:off x="10136087" y="2703679"/>
              <a:ext cx="1138537"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15,000 </a:t>
              </a:r>
            </a:p>
          </p:txBody>
        </p:sp>
        <p:sp>
          <p:nvSpPr>
            <p:cNvPr id="15" name="TextBox 15">
              <a:extLst>
                <a:ext uri="{FF2B5EF4-FFF2-40B4-BE49-F238E27FC236}">
                  <a16:creationId xmlns:a16="http://schemas.microsoft.com/office/drawing/2014/main" id="{72BAD821-C320-D3B2-9098-2D9CA72DF468}"/>
                </a:ext>
              </a:extLst>
            </p:cNvPr>
            <p:cNvSpPr txBox="1"/>
            <p:nvPr/>
          </p:nvSpPr>
          <p:spPr>
            <a:xfrm>
              <a:off x="10106771" y="3150281"/>
              <a:ext cx="1167853"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10,000 </a:t>
              </a:r>
            </a:p>
          </p:txBody>
        </p:sp>
        <p:sp>
          <p:nvSpPr>
            <p:cNvPr id="16" name="TextBox 16">
              <a:extLst>
                <a:ext uri="{FF2B5EF4-FFF2-40B4-BE49-F238E27FC236}">
                  <a16:creationId xmlns:a16="http://schemas.microsoft.com/office/drawing/2014/main" id="{F8323791-C9A3-44E8-F649-EB0324327F14}"/>
                </a:ext>
              </a:extLst>
            </p:cNvPr>
            <p:cNvSpPr txBox="1"/>
            <p:nvPr/>
          </p:nvSpPr>
          <p:spPr>
            <a:xfrm>
              <a:off x="10296674" y="3596883"/>
              <a:ext cx="977950"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5,000 </a:t>
              </a:r>
            </a:p>
          </p:txBody>
        </p:sp>
        <p:sp>
          <p:nvSpPr>
            <p:cNvPr id="17" name="TextBox 17">
              <a:extLst>
                <a:ext uri="{FF2B5EF4-FFF2-40B4-BE49-F238E27FC236}">
                  <a16:creationId xmlns:a16="http://schemas.microsoft.com/office/drawing/2014/main" id="{45B15304-76D6-CB21-E0B8-D77741628DC8}"/>
                </a:ext>
              </a:extLst>
            </p:cNvPr>
            <p:cNvSpPr txBox="1"/>
            <p:nvPr/>
          </p:nvSpPr>
          <p:spPr>
            <a:xfrm>
              <a:off x="10990063" y="4043476"/>
              <a:ext cx="284561"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0 </a:t>
              </a:r>
            </a:p>
          </p:txBody>
        </p:sp>
        <p:grpSp>
          <p:nvGrpSpPr>
            <p:cNvPr id="18" name="Group 18">
              <a:extLst>
                <a:ext uri="{FF2B5EF4-FFF2-40B4-BE49-F238E27FC236}">
                  <a16:creationId xmlns:a16="http://schemas.microsoft.com/office/drawing/2014/main" id="{0E3B67BF-0E20-4D9A-E164-1CCC89B3F773}"/>
                </a:ext>
              </a:extLst>
            </p:cNvPr>
            <p:cNvGrpSpPr/>
            <p:nvPr/>
          </p:nvGrpSpPr>
          <p:grpSpPr>
            <a:xfrm>
              <a:off x="11427028" y="2464326"/>
              <a:ext cx="5927396" cy="1786801"/>
              <a:chOff x="11427028" y="2464326"/>
              <a:chExt cx="5927396" cy="1786801"/>
            </a:xfrm>
          </p:grpSpPr>
          <p:sp>
            <p:nvSpPr>
              <p:cNvPr id="19" name="Freeform 19">
                <a:extLst>
                  <a:ext uri="{FF2B5EF4-FFF2-40B4-BE49-F238E27FC236}">
                    <a16:creationId xmlns:a16="http://schemas.microsoft.com/office/drawing/2014/main" id="{CD60CF44-8914-783E-1EF3-D70570A34228}"/>
                  </a:ext>
                </a:extLst>
              </p:cNvPr>
              <p:cNvSpPr/>
              <p:nvPr/>
            </p:nvSpPr>
            <p:spPr>
              <a:xfrm>
                <a:off x="11427028" y="2464326"/>
                <a:ext cx="1077830" cy="1730584"/>
              </a:xfrm>
              <a:custGeom>
                <a:avLst/>
                <a:gdLst>
                  <a:gd name="f0" fmla="val w"/>
                  <a:gd name="f1" fmla="val h"/>
                  <a:gd name="f2" fmla="val 0"/>
                  <a:gd name="f3" fmla="val 1462093"/>
                  <a:gd name="f4" fmla="val 2507312"/>
                  <a:gd name="f5" fmla="val 116967"/>
                  <a:gd name="f6" fmla="val 52368"/>
                  <a:gd name="f7" fmla="val 1345125"/>
                  <a:gd name="f8" fmla="val 1409725"/>
                  <a:gd name="f9" fmla="*/ f0 1 1462093"/>
                  <a:gd name="f10" fmla="*/ f1 1 2507312"/>
                  <a:gd name="f11" fmla="+- f4 0 f2"/>
                  <a:gd name="f12" fmla="+- f3 0 f2"/>
                  <a:gd name="f13" fmla="*/ f12 1 1462093"/>
                  <a:gd name="f14" fmla="*/ f11 1 2507312"/>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462093" h="2507312">
                    <a:moveTo>
                      <a:pt x="f2" y="f4"/>
                    </a:moveTo>
                    <a:lnTo>
                      <a:pt x="f2" y="f5"/>
                    </a:lnTo>
                    <a:cubicBezTo>
                      <a:pt x="f2" y="f6"/>
                      <a:pt x="f6" y="f2"/>
                      <a:pt x="f5" y="f2"/>
                    </a:cubicBezTo>
                    <a:lnTo>
                      <a:pt x="f7" y="f2"/>
                    </a:lnTo>
                    <a:cubicBezTo>
                      <a:pt x="f8" y="f2"/>
                      <a:pt x="f3" y="f6"/>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0">
                <a:extLst>
                  <a:ext uri="{FF2B5EF4-FFF2-40B4-BE49-F238E27FC236}">
                    <a16:creationId xmlns:a16="http://schemas.microsoft.com/office/drawing/2014/main" id="{6C0D4883-2018-1CAE-3C95-CEB0C308DD04}"/>
                  </a:ext>
                </a:extLst>
              </p:cNvPr>
              <p:cNvSpPr/>
              <p:nvPr/>
            </p:nvSpPr>
            <p:spPr>
              <a:xfrm>
                <a:off x="12690948" y="2662970"/>
                <a:ext cx="1040358" cy="1531940"/>
              </a:xfrm>
              <a:custGeom>
                <a:avLst/>
                <a:gdLst>
                  <a:gd name="f0" fmla="val w"/>
                  <a:gd name="f1" fmla="val h"/>
                  <a:gd name="f2" fmla="val 0"/>
                  <a:gd name="f3" fmla="val 1462093"/>
                  <a:gd name="f4" fmla="val 1792751"/>
                  <a:gd name="f5" fmla="val 1792752"/>
                  <a:gd name="f6" fmla="val 116968"/>
                  <a:gd name="f7" fmla="val 52368"/>
                  <a:gd name="f8" fmla="val 116967"/>
                  <a:gd name="f9" fmla="val 1345125"/>
                  <a:gd name="f10" fmla="val 1376147"/>
                  <a:gd name="f11" fmla="val 1405898"/>
                  <a:gd name="f12" fmla="val 12324"/>
                  <a:gd name="f13" fmla="val 1427834"/>
                  <a:gd name="f14" fmla="val 34259"/>
                  <a:gd name="f15" fmla="val 1449769"/>
                  <a:gd name="f16" fmla="val 56195"/>
                  <a:gd name="f17" fmla="val 85946"/>
                  <a:gd name="f18" fmla="*/ f0 1 1462093"/>
                  <a:gd name="f19" fmla="*/ f1 1 1792751"/>
                  <a:gd name="f20" fmla="+- f4 0 f2"/>
                  <a:gd name="f21" fmla="+- f3 0 f2"/>
                  <a:gd name="f22" fmla="*/ f21 1 1462093"/>
                  <a:gd name="f23" fmla="*/ f20 1 1792751"/>
                  <a:gd name="f24" fmla="*/ f2 1 f22"/>
                  <a:gd name="f25" fmla="*/ f3 1 f22"/>
                  <a:gd name="f26" fmla="*/ f2 1 f23"/>
                  <a:gd name="f27" fmla="*/ f4 1 f23"/>
                  <a:gd name="f28" fmla="*/ f24 f18 1"/>
                  <a:gd name="f29" fmla="*/ f25 f18 1"/>
                  <a:gd name="f30" fmla="*/ f27 f19 1"/>
                  <a:gd name="f31" fmla="*/ f26 f19 1"/>
                </a:gdLst>
                <a:ahLst/>
                <a:cxnLst>
                  <a:cxn ang="3cd4">
                    <a:pos x="hc" y="t"/>
                  </a:cxn>
                  <a:cxn ang="0">
                    <a:pos x="r" y="vc"/>
                  </a:cxn>
                  <a:cxn ang="cd4">
                    <a:pos x="hc" y="b"/>
                  </a:cxn>
                  <a:cxn ang="cd2">
                    <a:pos x="l" y="vc"/>
                  </a:cxn>
                </a:cxnLst>
                <a:rect l="f28" t="f31" r="f29" b="f30"/>
                <a:pathLst>
                  <a:path w="1462093" h="1792751">
                    <a:moveTo>
                      <a:pt x="f2" y="f5"/>
                    </a:moveTo>
                    <a:lnTo>
                      <a:pt x="f2" y="f6"/>
                    </a:lnTo>
                    <a:cubicBezTo>
                      <a:pt x="f2" y="f7"/>
                      <a:pt x="f7" y="f2"/>
                      <a:pt x="f8" y="f2"/>
                    </a:cubicBezTo>
                    <a:lnTo>
                      <a:pt x="f9" y="f2"/>
                    </a:lnTo>
                    <a:cubicBezTo>
                      <a:pt x="f10" y="f2"/>
                      <a:pt x="f11" y="f12"/>
                      <a:pt x="f13" y="f14"/>
                    </a:cubicBezTo>
                    <a:cubicBezTo>
                      <a:pt x="f15" y="f16"/>
                      <a:pt x="f3" y="f17"/>
                      <a:pt x="f3" y="f6"/>
                    </a:cubicBezTo>
                    <a:lnTo>
                      <a:pt x="f3"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1">
                <a:extLst>
                  <a:ext uri="{FF2B5EF4-FFF2-40B4-BE49-F238E27FC236}">
                    <a16:creationId xmlns:a16="http://schemas.microsoft.com/office/drawing/2014/main" id="{B2C69B34-6516-27C2-0A46-297C5A47F0B0}"/>
                  </a:ext>
                </a:extLst>
              </p:cNvPr>
              <p:cNvSpPr/>
              <p:nvPr/>
            </p:nvSpPr>
            <p:spPr>
              <a:xfrm>
                <a:off x="13842443" y="3085203"/>
                <a:ext cx="1096566" cy="1165924"/>
              </a:xfrm>
              <a:custGeom>
                <a:avLst/>
                <a:gdLst>
                  <a:gd name="f0" fmla="val w"/>
                  <a:gd name="f1" fmla="val h"/>
                  <a:gd name="f2" fmla="val 0"/>
                  <a:gd name="f3" fmla="val 1462093"/>
                  <a:gd name="f4" fmla="val 1554565"/>
                  <a:gd name="f5" fmla="val 116968"/>
                  <a:gd name="f6" fmla="val 85946"/>
                  <a:gd name="f7" fmla="val 12323"/>
                  <a:gd name="f8" fmla="val 56195"/>
                  <a:gd name="f9" fmla="val 34259"/>
                  <a:gd name="f10" fmla="val 56194"/>
                  <a:gd name="f11" fmla="val 85945"/>
                  <a:gd name="f12" fmla="val 116967"/>
                  <a:gd name="f13" fmla="val 1345125"/>
                  <a:gd name="f14" fmla="val 1409724"/>
                  <a:gd name="f15" fmla="val 1462092"/>
                  <a:gd name="f16" fmla="val 52368"/>
                  <a:gd name="f17" fmla="*/ f0 1 1462093"/>
                  <a:gd name="f18" fmla="*/ f1 1 1554565"/>
                  <a:gd name="f19" fmla="+- f4 0 f2"/>
                  <a:gd name="f20" fmla="+- f3 0 f2"/>
                  <a:gd name="f21" fmla="*/ f20 1 1462093"/>
                  <a:gd name="f22" fmla="*/ f19 1 155456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462093" h="1554565">
                    <a:moveTo>
                      <a:pt x="f2" y="f4"/>
                    </a:moveTo>
                    <a:lnTo>
                      <a:pt x="f2" y="f5"/>
                    </a:lnTo>
                    <a:cubicBezTo>
                      <a:pt x="f2" y="f6"/>
                      <a:pt x="f7" y="f8"/>
                      <a:pt x="f9" y="f9"/>
                    </a:cubicBezTo>
                    <a:cubicBezTo>
                      <a:pt x="f10" y="f7"/>
                      <a:pt x="f11" y="f2"/>
                      <a:pt x="f12" y="f2"/>
                    </a:cubicBezTo>
                    <a:lnTo>
                      <a:pt x="f13" y="f2"/>
                    </a:lnTo>
                    <a:cubicBezTo>
                      <a:pt x="f14" y="f2"/>
                      <a:pt x="f15" y="f16"/>
                      <a:pt x="f15" y="f5"/>
                    </a:cubicBezTo>
                    <a:lnTo>
                      <a:pt x="f15"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2">
                <a:extLst>
                  <a:ext uri="{FF2B5EF4-FFF2-40B4-BE49-F238E27FC236}">
                    <a16:creationId xmlns:a16="http://schemas.microsoft.com/office/drawing/2014/main" id="{961DDDAA-BEEB-3D83-EB2E-EA1E12806C1D}"/>
                  </a:ext>
                </a:extLst>
              </p:cNvPr>
              <p:cNvSpPr/>
              <p:nvPr/>
            </p:nvSpPr>
            <p:spPr>
              <a:xfrm>
                <a:off x="15012674" y="3325691"/>
                <a:ext cx="1059094" cy="869219"/>
              </a:xfrm>
              <a:custGeom>
                <a:avLst/>
                <a:gdLst>
                  <a:gd name="f0" fmla="val w"/>
                  <a:gd name="f1" fmla="val h"/>
                  <a:gd name="f2" fmla="val 0"/>
                  <a:gd name="f3" fmla="val 1462093"/>
                  <a:gd name="f4" fmla="val 959097"/>
                  <a:gd name="f5" fmla="val 959098"/>
                  <a:gd name="f6" fmla="val 116968"/>
                  <a:gd name="f7" fmla="val 52368"/>
                  <a:gd name="f8" fmla="val 52369"/>
                  <a:gd name="f9" fmla="val 1345126"/>
                  <a:gd name="f10" fmla="val 1376147"/>
                  <a:gd name="f11" fmla="val 1405899"/>
                  <a:gd name="f12" fmla="val 12324"/>
                  <a:gd name="f13" fmla="val 1427834"/>
                  <a:gd name="f14" fmla="val 34259"/>
                  <a:gd name="f15" fmla="val 1449770"/>
                  <a:gd name="f16" fmla="val 56195"/>
                  <a:gd name="f17" fmla="val 85946"/>
                  <a:gd name="f18" fmla="*/ f0 1 1462093"/>
                  <a:gd name="f19" fmla="*/ f1 1 959097"/>
                  <a:gd name="f20" fmla="+- f4 0 f2"/>
                  <a:gd name="f21" fmla="+- f3 0 f2"/>
                  <a:gd name="f22" fmla="*/ f21 1 1462093"/>
                  <a:gd name="f23" fmla="*/ f20 1 959097"/>
                  <a:gd name="f24" fmla="*/ f2 1 f22"/>
                  <a:gd name="f25" fmla="*/ f3 1 f22"/>
                  <a:gd name="f26" fmla="*/ f2 1 f23"/>
                  <a:gd name="f27" fmla="*/ f4 1 f23"/>
                  <a:gd name="f28" fmla="*/ f24 f18 1"/>
                  <a:gd name="f29" fmla="*/ f25 f18 1"/>
                  <a:gd name="f30" fmla="*/ f27 f19 1"/>
                  <a:gd name="f31" fmla="*/ f26 f19 1"/>
                </a:gdLst>
                <a:ahLst/>
                <a:cxnLst>
                  <a:cxn ang="3cd4">
                    <a:pos x="hc" y="t"/>
                  </a:cxn>
                  <a:cxn ang="0">
                    <a:pos x="r" y="vc"/>
                  </a:cxn>
                  <a:cxn ang="cd4">
                    <a:pos x="hc" y="b"/>
                  </a:cxn>
                  <a:cxn ang="cd2">
                    <a:pos x="l" y="vc"/>
                  </a:cxn>
                </a:cxnLst>
                <a:rect l="f28" t="f31" r="f29" b="f30"/>
                <a:pathLst>
                  <a:path w="1462093" h="959097">
                    <a:moveTo>
                      <a:pt x="f2" y="f5"/>
                    </a:moveTo>
                    <a:lnTo>
                      <a:pt x="f2" y="f6"/>
                    </a:lnTo>
                    <a:cubicBezTo>
                      <a:pt x="f2" y="f7"/>
                      <a:pt x="f8" y="f2"/>
                      <a:pt x="f6" y="f2"/>
                    </a:cubicBezTo>
                    <a:lnTo>
                      <a:pt x="f9" y="f2"/>
                    </a:lnTo>
                    <a:cubicBezTo>
                      <a:pt x="f10" y="f2"/>
                      <a:pt x="f11" y="f12"/>
                      <a:pt x="f13" y="f14"/>
                    </a:cubicBezTo>
                    <a:cubicBezTo>
                      <a:pt x="f15" y="f16"/>
                      <a:pt x="f3" y="f17"/>
                      <a:pt x="f3" y="f6"/>
                    </a:cubicBezTo>
                    <a:lnTo>
                      <a:pt x="f3"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23">
                <a:extLst>
                  <a:ext uri="{FF2B5EF4-FFF2-40B4-BE49-F238E27FC236}">
                    <a16:creationId xmlns:a16="http://schemas.microsoft.com/office/drawing/2014/main" id="{FE793DE7-620E-1098-4803-B71AFBB3A1DA}"/>
                  </a:ext>
                </a:extLst>
              </p:cNvPr>
              <p:cNvSpPr/>
              <p:nvPr/>
            </p:nvSpPr>
            <p:spPr>
              <a:xfrm>
                <a:off x="16257858" y="3531805"/>
                <a:ext cx="1096566" cy="719321"/>
              </a:xfrm>
              <a:custGeom>
                <a:avLst/>
                <a:gdLst>
                  <a:gd name="f0" fmla="val w"/>
                  <a:gd name="f1" fmla="val h"/>
                  <a:gd name="f2" fmla="val 0"/>
                  <a:gd name="f3" fmla="val 1462093"/>
                  <a:gd name="f4" fmla="val 959097"/>
                  <a:gd name="f5" fmla="val 959098"/>
                  <a:gd name="f6" fmla="val 116968"/>
                  <a:gd name="f7" fmla="val 85946"/>
                  <a:gd name="f8" fmla="val 12323"/>
                  <a:gd name="f9" fmla="val 56195"/>
                  <a:gd name="f10" fmla="val 34259"/>
                  <a:gd name="f11" fmla="val 12324"/>
                  <a:gd name="f12" fmla="val 1345125"/>
                  <a:gd name="f13" fmla="val 1409725"/>
                  <a:gd name="f14" fmla="val 52368"/>
                  <a:gd name="f15" fmla="*/ f0 1 1462093"/>
                  <a:gd name="f16" fmla="*/ f1 1 959097"/>
                  <a:gd name="f17" fmla="+- f4 0 f2"/>
                  <a:gd name="f18" fmla="+- f3 0 f2"/>
                  <a:gd name="f19" fmla="*/ f18 1 1462093"/>
                  <a:gd name="f20" fmla="*/ f17 1 959097"/>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462093" h="959097">
                    <a:moveTo>
                      <a:pt x="f2" y="f5"/>
                    </a:moveTo>
                    <a:lnTo>
                      <a:pt x="f2" y="f6"/>
                    </a:lnTo>
                    <a:cubicBezTo>
                      <a:pt x="f2" y="f7"/>
                      <a:pt x="f8" y="f9"/>
                      <a:pt x="f10" y="f10"/>
                    </a:cubicBezTo>
                    <a:cubicBezTo>
                      <a:pt x="f9" y="f11"/>
                      <a:pt x="f7" y="f2"/>
                      <a:pt x="f6" y="f2"/>
                    </a:cubicBezTo>
                    <a:lnTo>
                      <a:pt x="f12" y="f2"/>
                    </a:lnTo>
                    <a:cubicBezTo>
                      <a:pt x="f13" y="f2"/>
                      <a:pt x="f3" y="f14"/>
                      <a:pt x="f3" y="f6"/>
                    </a:cubicBezTo>
                    <a:lnTo>
                      <a:pt x="f3"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pic>
        <p:nvPicPr>
          <p:cNvPr id="24" name="Picture 24">
            <a:extLst>
              <a:ext uri="{FF2B5EF4-FFF2-40B4-BE49-F238E27FC236}">
                <a16:creationId xmlns:a16="http://schemas.microsoft.com/office/drawing/2014/main" id="{8420259C-66EB-B7CB-300F-BCD262CFCADD}"/>
              </a:ext>
            </a:extLst>
          </p:cNvPr>
          <p:cNvPicPr>
            <a:picLocks noChangeAspect="1"/>
          </p:cNvPicPr>
          <p:nvPr/>
        </p:nvPicPr>
        <p:blipFill>
          <a:blip r:embed="rId2"/>
          <a:srcRect/>
          <a:stretch>
            <a:fillRect/>
          </a:stretch>
        </p:blipFill>
        <p:spPr>
          <a:xfrm>
            <a:off x="11383082" y="1319735"/>
            <a:ext cx="1097444" cy="1097444"/>
          </a:xfrm>
          <a:prstGeom prst="rect">
            <a:avLst/>
          </a:prstGeom>
          <a:noFill/>
          <a:ln cap="flat">
            <a:noFill/>
          </a:ln>
        </p:spPr>
      </p:pic>
      <p:pic>
        <p:nvPicPr>
          <p:cNvPr id="25" name="Picture 25">
            <a:extLst>
              <a:ext uri="{FF2B5EF4-FFF2-40B4-BE49-F238E27FC236}">
                <a16:creationId xmlns:a16="http://schemas.microsoft.com/office/drawing/2014/main" id="{9D5F66CF-BF40-A281-D9C2-566008E55B7B}"/>
              </a:ext>
            </a:extLst>
          </p:cNvPr>
          <p:cNvPicPr>
            <a:picLocks noChangeAspect="1"/>
          </p:cNvPicPr>
          <p:nvPr/>
        </p:nvPicPr>
        <p:blipFill>
          <a:blip r:embed="rId3"/>
          <a:srcRect/>
          <a:stretch>
            <a:fillRect/>
          </a:stretch>
        </p:blipFill>
        <p:spPr>
          <a:xfrm>
            <a:off x="12753100" y="1615955"/>
            <a:ext cx="982175" cy="952411"/>
          </a:xfrm>
          <a:prstGeom prst="rect">
            <a:avLst/>
          </a:prstGeom>
          <a:noFill/>
          <a:ln cap="flat">
            <a:noFill/>
          </a:ln>
        </p:spPr>
      </p:pic>
      <p:grpSp>
        <p:nvGrpSpPr>
          <p:cNvPr id="26" name="Group 26">
            <a:extLst>
              <a:ext uri="{FF2B5EF4-FFF2-40B4-BE49-F238E27FC236}">
                <a16:creationId xmlns:a16="http://schemas.microsoft.com/office/drawing/2014/main" id="{18B51B10-4409-4D09-4C9E-47E3E1302338}"/>
              </a:ext>
            </a:extLst>
          </p:cNvPr>
          <p:cNvGrpSpPr/>
          <p:nvPr/>
        </p:nvGrpSpPr>
        <p:grpSpPr>
          <a:xfrm>
            <a:off x="669953" y="6532391"/>
            <a:ext cx="8602483" cy="3200893"/>
            <a:chOff x="669953" y="6532391"/>
            <a:chExt cx="8602483" cy="3200893"/>
          </a:xfrm>
        </p:grpSpPr>
        <p:sp>
          <p:nvSpPr>
            <p:cNvPr id="27" name="Freeform 27">
              <a:extLst>
                <a:ext uri="{FF2B5EF4-FFF2-40B4-BE49-F238E27FC236}">
                  <a16:creationId xmlns:a16="http://schemas.microsoft.com/office/drawing/2014/main" id="{8C203793-2FEA-8DBD-CE96-5A6B0E587D0F}"/>
                </a:ext>
              </a:extLst>
            </p:cNvPr>
            <p:cNvSpPr/>
            <p:nvPr/>
          </p:nvSpPr>
          <p:spPr>
            <a:xfrm>
              <a:off x="694029" y="6556467"/>
              <a:ext cx="8554330" cy="3152741"/>
            </a:xfrm>
            <a:custGeom>
              <a:avLst/>
              <a:gdLst>
                <a:gd name="f0" fmla="val w"/>
                <a:gd name="f1" fmla="val h"/>
                <a:gd name="f2" fmla="val 0"/>
                <a:gd name="f3" fmla="val 11280938"/>
                <a:gd name="f4" fmla="val 4157645"/>
                <a:gd name="f5" fmla="val 11188228"/>
                <a:gd name="f6" fmla="val 92710"/>
                <a:gd name="f7" fmla="val 41910"/>
                <a:gd name="f8" fmla="val 4115735"/>
                <a:gd name="f9" fmla="val 4064935"/>
                <a:gd name="f10" fmla="val 11186957"/>
                <a:gd name="f11" fmla="val 11237757"/>
                <a:gd name="f12" fmla="val 11279668"/>
                <a:gd name="f13" fmla="val 4063665"/>
                <a:gd name="f14" fmla="val 11239028"/>
                <a:gd name="f15" fmla="*/ f0 1 11280938"/>
                <a:gd name="f16" fmla="*/ f1 1 4157645"/>
                <a:gd name="f17" fmla="+- f4 0 f2"/>
                <a:gd name="f18" fmla="+- f3 0 f2"/>
                <a:gd name="f19" fmla="*/ f18 1 11280938"/>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280938"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8" name="Freeform 28">
              <a:extLst>
                <a:ext uri="{FF2B5EF4-FFF2-40B4-BE49-F238E27FC236}">
                  <a16:creationId xmlns:a16="http://schemas.microsoft.com/office/drawing/2014/main" id="{0F3E3A01-0826-14E8-FD1F-80F76670C9B9}"/>
                </a:ext>
              </a:extLst>
            </p:cNvPr>
            <p:cNvSpPr/>
            <p:nvPr/>
          </p:nvSpPr>
          <p:spPr>
            <a:xfrm>
              <a:off x="669953" y="6532391"/>
              <a:ext cx="8602483" cy="3200893"/>
            </a:xfrm>
            <a:custGeom>
              <a:avLst/>
              <a:gdLst>
                <a:gd name="f0" fmla="val w"/>
                <a:gd name="f1" fmla="val h"/>
                <a:gd name="f2" fmla="val 0"/>
                <a:gd name="f3" fmla="val 11344438"/>
                <a:gd name="f4" fmla="val 4221145"/>
                <a:gd name="f5" fmla="val 11219978"/>
                <a:gd name="f6" fmla="val 59690"/>
                <a:gd name="f7" fmla="val 11255538"/>
                <a:gd name="f8" fmla="val 11284748"/>
                <a:gd name="f9" fmla="val 88900"/>
                <a:gd name="f10" fmla="val 124460"/>
                <a:gd name="f11" fmla="val 4096685"/>
                <a:gd name="f12" fmla="val 4132245"/>
                <a:gd name="f13" fmla="val 4161455"/>
                <a:gd name="f14" fmla="val 55880"/>
                <a:gd name="f15" fmla="val 4165265"/>
                <a:gd name="f16" fmla="val 11288557"/>
                <a:gd name="f17" fmla="*/ f0 1 11344438"/>
                <a:gd name="f18" fmla="*/ f1 1 4221145"/>
                <a:gd name="f19" fmla="+- f4 0 f2"/>
                <a:gd name="f20" fmla="+- f3 0 f2"/>
                <a:gd name="f21" fmla="*/ f20 1 11344438"/>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1344438"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9" name="TextBox 29">
            <a:extLst>
              <a:ext uri="{FF2B5EF4-FFF2-40B4-BE49-F238E27FC236}">
                <a16:creationId xmlns:a16="http://schemas.microsoft.com/office/drawing/2014/main" id="{DFE740B3-367C-1301-5A38-C160B8EDFAC5}"/>
              </a:ext>
            </a:extLst>
          </p:cNvPr>
          <p:cNvSpPr txBox="1"/>
          <p:nvPr/>
        </p:nvSpPr>
        <p:spPr>
          <a:xfrm>
            <a:off x="1028709"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£31,000</a:t>
            </a:r>
            <a:endParaRPr lang="en-US" sz="9399" b="0" i="0" u="none" strike="noStrike" kern="1200" cap="none" spc="0" baseline="0">
              <a:solidFill>
                <a:srgbClr val="105652"/>
              </a:solidFill>
              <a:uFillTx/>
              <a:latin typeface="Bebas Neue Bold"/>
            </a:endParaRPr>
          </a:p>
        </p:txBody>
      </p:sp>
      <p:sp>
        <p:nvSpPr>
          <p:cNvPr id="30" name="TextBox 30">
            <a:extLst>
              <a:ext uri="{FF2B5EF4-FFF2-40B4-BE49-F238E27FC236}">
                <a16:creationId xmlns:a16="http://schemas.microsoft.com/office/drawing/2014/main" id="{96BE8865-65C3-A4D2-4CD5-8815071EBF3F}"/>
              </a:ext>
            </a:extLst>
          </p:cNvPr>
          <p:cNvSpPr txBox="1"/>
          <p:nvPr/>
        </p:nvSpPr>
        <p:spPr>
          <a:xfrm>
            <a:off x="5327385" y="1721348"/>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24%</a:t>
            </a:r>
          </a:p>
        </p:txBody>
      </p:sp>
      <p:sp>
        <p:nvSpPr>
          <p:cNvPr id="31" name="TextBox 31">
            <a:extLst>
              <a:ext uri="{FF2B5EF4-FFF2-40B4-BE49-F238E27FC236}">
                <a16:creationId xmlns:a16="http://schemas.microsoft.com/office/drawing/2014/main" id="{30238613-8347-9CDA-1579-D96C357338EE}"/>
              </a:ext>
            </a:extLst>
          </p:cNvPr>
          <p:cNvSpPr txBox="1"/>
          <p:nvPr/>
        </p:nvSpPr>
        <p:spPr>
          <a:xfrm>
            <a:off x="5327385"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9,300</a:t>
            </a:r>
            <a:endParaRPr lang="en-US" sz="9399" b="0" i="0" u="none" strike="noStrike" kern="1200" cap="none" spc="0" baseline="0">
              <a:solidFill>
                <a:srgbClr val="105652"/>
              </a:solidFill>
              <a:uFillTx/>
              <a:latin typeface="Bebas Neue Bold"/>
            </a:endParaRPr>
          </a:p>
        </p:txBody>
      </p:sp>
      <p:sp>
        <p:nvSpPr>
          <p:cNvPr id="32" name="TextBox 32">
            <a:extLst>
              <a:ext uri="{FF2B5EF4-FFF2-40B4-BE49-F238E27FC236}">
                <a16:creationId xmlns:a16="http://schemas.microsoft.com/office/drawing/2014/main" id="{CB754F60-9638-264D-A669-964564DE89D4}"/>
              </a:ext>
            </a:extLst>
          </p:cNvPr>
          <p:cNvSpPr txBox="1"/>
          <p:nvPr/>
        </p:nvSpPr>
        <p:spPr>
          <a:xfrm>
            <a:off x="1028709" y="3009601"/>
            <a:ext cx="2038855"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Jobs</a:t>
            </a:r>
          </a:p>
        </p:txBody>
      </p:sp>
      <p:sp>
        <p:nvSpPr>
          <p:cNvPr id="33" name="TextBox 33">
            <a:extLst>
              <a:ext uri="{FF2B5EF4-FFF2-40B4-BE49-F238E27FC236}">
                <a16:creationId xmlns:a16="http://schemas.microsoft.com/office/drawing/2014/main" id="{1D728C50-1B4B-430C-F35A-F2057EA100BA}"/>
              </a:ext>
            </a:extLst>
          </p:cNvPr>
          <p:cNvSpPr txBox="1"/>
          <p:nvPr/>
        </p:nvSpPr>
        <p:spPr>
          <a:xfrm>
            <a:off x="1028709" y="5443222"/>
            <a:ext cx="2435787"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Median Salary </a:t>
            </a:r>
          </a:p>
        </p:txBody>
      </p:sp>
      <p:sp>
        <p:nvSpPr>
          <p:cNvPr id="34" name="TextBox 34">
            <a:extLst>
              <a:ext uri="{FF2B5EF4-FFF2-40B4-BE49-F238E27FC236}">
                <a16:creationId xmlns:a16="http://schemas.microsoft.com/office/drawing/2014/main" id="{DBE7F2E2-4794-81C8-5B9B-74AC557D4172}"/>
              </a:ext>
            </a:extLst>
          </p:cNvPr>
          <p:cNvSpPr txBox="1"/>
          <p:nvPr/>
        </p:nvSpPr>
        <p:spPr>
          <a:xfrm>
            <a:off x="5327385" y="5443222"/>
            <a:ext cx="3315532"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Businesses</a:t>
            </a:r>
          </a:p>
        </p:txBody>
      </p:sp>
      <p:sp>
        <p:nvSpPr>
          <p:cNvPr id="35" name="TextBox 35">
            <a:extLst>
              <a:ext uri="{FF2B5EF4-FFF2-40B4-BE49-F238E27FC236}">
                <a16:creationId xmlns:a16="http://schemas.microsoft.com/office/drawing/2014/main" id="{A078801F-8A22-A1BF-EA23-312B1F784D36}"/>
              </a:ext>
            </a:extLst>
          </p:cNvPr>
          <p:cNvSpPr txBox="1"/>
          <p:nvPr/>
        </p:nvSpPr>
        <p:spPr>
          <a:xfrm>
            <a:off x="1028700" y="331040"/>
            <a:ext cx="5327431"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Jobs in </a:t>
            </a:r>
            <a:r>
              <a:rPr lang="en-US" sz="5700" b="0" i="0" u="none" strike="noStrike" kern="1200" cap="none" spc="0" baseline="0">
                <a:solidFill>
                  <a:srgbClr val="B91646"/>
                </a:solidFill>
                <a:uFillTx/>
                <a:latin typeface="Bebas Neue Bold"/>
              </a:rPr>
              <a:t>peterborough</a:t>
            </a:r>
          </a:p>
        </p:txBody>
      </p:sp>
      <p:sp>
        <p:nvSpPr>
          <p:cNvPr id="36" name="TextBox 36">
            <a:extLst>
              <a:ext uri="{FF2B5EF4-FFF2-40B4-BE49-F238E27FC236}">
                <a16:creationId xmlns:a16="http://schemas.microsoft.com/office/drawing/2014/main" id="{F9DB8634-101C-ACC3-04FE-6B880C125F72}"/>
              </a:ext>
            </a:extLst>
          </p:cNvPr>
          <p:cNvSpPr txBox="1"/>
          <p:nvPr/>
        </p:nvSpPr>
        <p:spPr>
          <a:xfrm>
            <a:off x="1028700" y="1754157"/>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116,800</a:t>
            </a:r>
          </a:p>
        </p:txBody>
      </p:sp>
      <p:sp>
        <p:nvSpPr>
          <p:cNvPr id="37" name="TextBox 37">
            <a:extLst>
              <a:ext uri="{FF2B5EF4-FFF2-40B4-BE49-F238E27FC236}">
                <a16:creationId xmlns:a16="http://schemas.microsoft.com/office/drawing/2014/main" id="{8610D399-E546-6C9F-7B70-9BFC7A1B3C05}"/>
              </a:ext>
            </a:extLst>
          </p:cNvPr>
          <p:cNvSpPr txBox="1"/>
          <p:nvPr/>
        </p:nvSpPr>
        <p:spPr>
          <a:xfrm>
            <a:off x="10203460" y="360465"/>
            <a:ext cx="7275789" cy="58991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000000"/>
                </a:solidFill>
                <a:uFillTx/>
                <a:latin typeface="Bebas Neue Bold"/>
              </a:rPr>
              <a:t>Top Sectors in PETERBOROUGH</a:t>
            </a:r>
          </a:p>
        </p:txBody>
      </p:sp>
      <p:sp>
        <p:nvSpPr>
          <p:cNvPr id="38" name="TextBox 38">
            <a:extLst>
              <a:ext uri="{FF2B5EF4-FFF2-40B4-BE49-F238E27FC236}">
                <a16:creationId xmlns:a16="http://schemas.microsoft.com/office/drawing/2014/main" id="{26AF6B30-ED43-4E01-A74F-E52955C1023A}"/>
              </a:ext>
            </a:extLst>
          </p:cNvPr>
          <p:cNvSpPr txBox="1"/>
          <p:nvPr/>
        </p:nvSpPr>
        <p:spPr>
          <a:xfrm>
            <a:off x="1021768" y="7966956"/>
            <a:ext cx="203886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AMAZON</a:t>
            </a:r>
          </a:p>
        </p:txBody>
      </p:sp>
      <p:sp>
        <p:nvSpPr>
          <p:cNvPr id="39" name="TextBox 39">
            <a:extLst>
              <a:ext uri="{FF2B5EF4-FFF2-40B4-BE49-F238E27FC236}">
                <a16:creationId xmlns:a16="http://schemas.microsoft.com/office/drawing/2014/main" id="{E9F7F7E7-EB80-6E8F-523A-3D22CF83A986}"/>
              </a:ext>
            </a:extLst>
          </p:cNvPr>
          <p:cNvSpPr txBox="1"/>
          <p:nvPr/>
        </p:nvSpPr>
        <p:spPr>
          <a:xfrm>
            <a:off x="1021768" y="8988689"/>
            <a:ext cx="203886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LIDL</a:t>
            </a:r>
          </a:p>
        </p:txBody>
      </p:sp>
      <p:sp>
        <p:nvSpPr>
          <p:cNvPr id="40" name="TextBox 40">
            <a:extLst>
              <a:ext uri="{FF2B5EF4-FFF2-40B4-BE49-F238E27FC236}">
                <a16:creationId xmlns:a16="http://schemas.microsoft.com/office/drawing/2014/main" id="{2C961263-3CD7-13DD-DEFE-8E02B60253F5}"/>
              </a:ext>
            </a:extLst>
          </p:cNvPr>
          <p:cNvSpPr txBox="1"/>
          <p:nvPr/>
        </p:nvSpPr>
        <p:spPr>
          <a:xfrm>
            <a:off x="2939082" y="7710248"/>
            <a:ext cx="6003136" cy="8166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Is one of the world's largest online retailers and service providers, employing almost 1.5 million people globally, with a major distribution centre in Peterborough.</a:t>
            </a:r>
          </a:p>
        </p:txBody>
      </p:sp>
      <p:sp>
        <p:nvSpPr>
          <p:cNvPr id="41" name="TextBox 41">
            <a:extLst>
              <a:ext uri="{FF2B5EF4-FFF2-40B4-BE49-F238E27FC236}">
                <a16:creationId xmlns:a16="http://schemas.microsoft.com/office/drawing/2014/main" id="{2F6B89C5-5BC7-CAE2-0860-27B37B4C66E8}"/>
              </a:ext>
            </a:extLst>
          </p:cNvPr>
          <p:cNvSpPr txBox="1"/>
          <p:nvPr/>
        </p:nvSpPr>
        <p:spPr>
          <a:xfrm>
            <a:off x="3060633" y="8887730"/>
            <a:ext cx="6003136" cy="5403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Is a major European retailer, with a £70million warehouse in Peterborough, employing over 400 people.</a:t>
            </a:r>
          </a:p>
        </p:txBody>
      </p:sp>
      <p:grpSp>
        <p:nvGrpSpPr>
          <p:cNvPr id="42" name="Group 42">
            <a:extLst>
              <a:ext uri="{FF2B5EF4-FFF2-40B4-BE49-F238E27FC236}">
                <a16:creationId xmlns:a16="http://schemas.microsoft.com/office/drawing/2014/main" id="{E182F4C1-721E-2DA3-2DF5-78F59B22035D}"/>
              </a:ext>
            </a:extLst>
          </p:cNvPr>
          <p:cNvGrpSpPr/>
          <p:nvPr/>
        </p:nvGrpSpPr>
        <p:grpSpPr>
          <a:xfrm>
            <a:off x="9909654" y="6532391"/>
            <a:ext cx="7742471" cy="3200893"/>
            <a:chOff x="9909654" y="6532391"/>
            <a:chExt cx="7742471" cy="3200893"/>
          </a:xfrm>
        </p:grpSpPr>
        <p:sp>
          <p:nvSpPr>
            <p:cNvPr id="43" name="Freeform 43">
              <a:extLst>
                <a:ext uri="{FF2B5EF4-FFF2-40B4-BE49-F238E27FC236}">
                  <a16:creationId xmlns:a16="http://schemas.microsoft.com/office/drawing/2014/main" id="{B37D7428-11CA-51BE-325A-02F83EF1DC61}"/>
                </a:ext>
              </a:extLst>
            </p:cNvPr>
            <p:cNvSpPr/>
            <p:nvPr/>
          </p:nvSpPr>
          <p:spPr>
            <a:xfrm>
              <a:off x="9933730" y="6556467"/>
              <a:ext cx="7694319" cy="3152741"/>
            </a:xfrm>
            <a:custGeom>
              <a:avLst/>
              <a:gdLst>
                <a:gd name="f0" fmla="val w"/>
                <a:gd name="f1" fmla="val h"/>
                <a:gd name="f2" fmla="val 0"/>
                <a:gd name="f3" fmla="val 10146801"/>
                <a:gd name="f4" fmla="val 4157645"/>
                <a:gd name="f5" fmla="val 10054091"/>
                <a:gd name="f6" fmla="val 92710"/>
                <a:gd name="f7" fmla="val 41910"/>
                <a:gd name="f8" fmla="val 4115735"/>
                <a:gd name="f9" fmla="val 4064935"/>
                <a:gd name="f10" fmla="val 10052820"/>
                <a:gd name="f11" fmla="val 10103620"/>
                <a:gd name="f12" fmla="val 10145530"/>
                <a:gd name="f13" fmla="val 4063665"/>
                <a:gd name="f14" fmla="val 10104891"/>
                <a:gd name="f15" fmla="*/ f0 1 10146801"/>
                <a:gd name="f16" fmla="*/ f1 1 4157645"/>
                <a:gd name="f17" fmla="+- f4 0 f2"/>
                <a:gd name="f18" fmla="+- f3 0 f2"/>
                <a:gd name="f19" fmla="*/ f18 1 10146801"/>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4" name="Freeform 44">
              <a:extLst>
                <a:ext uri="{FF2B5EF4-FFF2-40B4-BE49-F238E27FC236}">
                  <a16:creationId xmlns:a16="http://schemas.microsoft.com/office/drawing/2014/main" id="{136A5AE5-FEDE-9661-34AF-6F2601A2C4D5}"/>
                </a:ext>
              </a:extLst>
            </p:cNvPr>
            <p:cNvSpPr/>
            <p:nvPr/>
          </p:nvSpPr>
          <p:spPr>
            <a:xfrm>
              <a:off x="9909654" y="6532391"/>
              <a:ext cx="7742471" cy="3200893"/>
            </a:xfrm>
            <a:custGeom>
              <a:avLst/>
              <a:gdLst>
                <a:gd name="f0" fmla="val w"/>
                <a:gd name="f1" fmla="val h"/>
                <a:gd name="f2" fmla="val 0"/>
                <a:gd name="f3" fmla="val 10210301"/>
                <a:gd name="f4" fmla="val 4221145"/>
                <a:gd name="f5" fmla="val 10085841"/>
                <a:gd name="f6" fmla="val 59690"/>
                <a:gd name="f7" fmla="val 10121401"/>
                <a:gd name="f8" fmla="val 10150611"/>
                <a:gd name="f9" fmla="val 88900"/>
                <a:gd name="f10" fmla="val 124460"/>
                <a:gd name="f11" fmla="val 4096685"/>
                <a:gd name="f12" fmla="val 4132245"/>
                <a:gd name="f13" fmla="val 4161455"/>
                <a:gd name="f14" fmla="val 55880"/>
                <a:gd name="f15" fmla="val 4165265"/>
                <a:gd name="f16" fmla="val 10154420"/>
                <a:gd name="f17" fmla="*/ f0 1 10210301"/>
                <a:gd name="f18" fmla="*/ f1 1 4221145"/>
                <a:gd name="f19" fmla="+- f4 0 f2"/>
                <a:gd name="f20" fmla="+- f3 0 f2"/>
                <a:gd name="f21" fmla="*/ f20 1 10210301"/>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45" name="TextBox 45">
            <a:extLst>
              <a:ext uri="{FF2B5EF4-FFF2-40B4-BE49-F238E27FC236}">
                <a16:creationId xmlns:a16="http://schemas.microsoft.com/office/drawing/2014/main" id="{50031BDA-74E1-FDA6-0280-2043BEF0F69C}"/>
              </a:ext>
            </a:extLst>
          </p:cNvPr>
          <p:cNvSpPr txBox="1"/>
          <p:nvPr/>
        </p:nvSpPr>
        <p:spPr>
          <a:xfrm>
            <a:off x="10077748" y="6760524"/>
            <a:ext cx="185405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RETAIL</a:t>
            </a:r>
          </a:p>
        </p:txBody>
      </p:sp>
      <p:sp>
        <p:nvSpPr>
          <p:cNvPr id="46" name="TextBox 46">
            <a:extLst>
              <a:ext uri="{FF2B5EF4-FFF2-40B4-BE49-F238E27FC236}">
                <a16:creationId xmlns:a16="http://schemas.microsoft.com/office/drawing/2014/main" id="{1F0B4496-F0DF-71EC-AE88-11F63DB4C58E}"/>
              </a:ext>
            </a:extLst>
          </p:cNvPr>
          <p:cNvSpPr txBox="1"/>
          <p:nvPr/>
        </p:nvSpPr>
        <p:spPr>
          <a:xfrm>
            <a:off x="10063621" y="7344826"/>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HEALTH</a:t>
            </a:r>
          </a:p>
        </p:txBody>
      </p:sp>
      <p:sp>
        <p:nvSpPr>
          <p:cNvPr id="47" name="TextBox 47">
            <a:extLst>
              <a:ext uri="{FF2B5EF4-FFF2-40B4-BE49-F238E27FC236}">
                <a16:creationId xmlns:a16="http://schemas.microsoft.com/office/drawing/2014/main" id="{03FE70CB-88EA-60A5-627E-70868618F9B4}"/>
              </a:ext>
            </a:extLst>
          </p:cNvPr>
          <p:cNvSpPr txBox="1"/>
          <p:nvPr/>
        </p:nvSpPr>
        <p:spPr>
          <a:xfrm>
            <a:off x="12437869" y="6791971"/>
            <a:ext cx="5092650"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sales, merchandising, logistics, customer service</a:t>
            </a:r>
          </a:p>
        </p:txBody>
      </p:sp>
      <p:sp>
        <p:nvSpPr>
          <p:cNvPr id="48" name="TextBox 48">
            <a:extLst>
              <a:ext uri="{FF2B5EF4-FFF2-40B4-BE49-F238E27FC236}">
                <a16:creationId xmlns:a16="http://schemas.microsoft.com/office/drawing/2014/main" id="{7D83824C-619D-C605-1878-70EDDE182BC2}"/>
              </a:ext>
            </a:extLst>
          </p:cNvPr>
          <p:cNvSpPr txBox="1"/>
          <p:nvPr/>
        </p:nvSpPr>
        <p:spPr>
          <a:xfrm>
            <a:off x="12437869" y="7321097"/>
            <a:ext cx="5092650"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nursing, social care, medical practitioners</a:t>
            </a:r>
          </a:p>
        </p:txBody>
      </p:sp>
      <p:sp>
        <p:nvSpPr>
          <p:cNvPr id="49" name="TextBox 49">
            <a:extLst>
              <a:ext uri="{FF2B5EF4-FFF2-40B4-BE49-F238E27FC236}">
                <a16:creationId xmlns:a16="http://schemas.microsoft.com/office/drawing/2014/main" id="{3554B21B-01EF-601C-D8CB-EA052DBFF30A}"/>
              </a:ext>
            </a:extLst>
          </p:cNvPr>
          <p:cNvSpPr txBox="1"/>
          <p:nvPr/>
        </p:nvSpPr>
        <p:spPr>
          <a:xfrm>
            <a:off x="10063621" y="7930929"/>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ADMIN</a:t>
            </a:r>
          </a:p>
        </p:txBody>
      </p:sp>
      <p:sp>
        <p:nvSpPr>
          <p:cNvPr id="50" name="TextBox 50">
            <a:extLst>
              <a:ext uri="{FF2B5EF4-FFF2-40B4-BE49-F238E27FC236}">
                <a16:creationId xmlns:a16="http://schemas.microsoft.com/office/drawing/2014/main" id="{BBDDD2F9-CD8E-B8AE-2644-839180B42A70}"/>
              </a:ext>
            </a:extLst>
          </p:cNvPr>
          <p:cNvSpPr txBox="1"/>
          <p:nvPr/>
        </p:nvSpPr>
        <p:spPr>
          <a:xfrm>
            <a:off x="10063621" y="8548003"/>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TRANSPORT</a:t>
            </a:r>
          </a:p>
        </p:txBody>
      </p:sp>
      <p:sp>
        <p:nvSpPr>
          <p:cNvPr id="51" name="TextBox 51">
            <a:extLst>
              <a:ext uri="{FF2B5EF4-FFF2-40B4-BE49-F238E27FC236}">
                <a16:creationId xmlns:a16="http://schemas.microsoft.com/office/drawing/2014/main" id="{4F67F643-719D-64B2-E7D7-3E8EBE31B142}"/>
              </a:ext>
            </a:extLst>
          </p:cNvPr>
          <p:cNvSpPr txBox="1"/>
          <p:nvPr/>
        </p:nvSpPr>
        <p:spPr>
          <a:xfrm>
            <a:off x="10077748" y="9136401"/>
            <a:ext cx="2141533"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MANUFACTURING</a:t>
            </a:r>
          </a:p>
        </p:txBody>
      </p:sp>
      <p:sp>
        <p:nvSpPr>
          <p:cNvPr id="52" name="TextBox 52">
            <a:extLst>
              <a:ext uri="{FF2B5EF4-FFF2-40B4-BE49-F238E27FC236}">
                <a16:creationId xmlns:a16="http://schemas.microsoft.com/office/drawing/2014/main" id="{3E3044BE-8F15-E4D9-7EE1-1FBCD44C2181}"/>
              </a:ext>
            </a:extLst>
          </p:cNvPr>
          <p:cNvSpPr txBox="1"/>
          <p:nvPr/>
        </p:nvSpPr>
        <p:spPr>
          <a:xfrm>
            <a:off x="12437869" y="7907804"/>
            <a:ext cx="5092650"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secretary, receptionist, administration support</a:t>
            </a:r>
          </a:p>
        </p:txBody>
      </p:sp>
      <p:sp>
        <p:nvSpPr>
          <p:cNvPr id="53" name="TextBox 53">
            <a:extLst>
              <a:ext uri="{FF2B5EF4-FFF2-40B4-BE49-F238E27FC236}">
                <a16:creationId xmlns:a16="http://schemas.microsoft.com/office/drawing/2014/main" id="{5C231C50-5CA7-E21F-DD95-9DE96FFAD160}"/>
              </a:ext>
            </a:extLst>
          </p:cNvPr>
          <p:cNvSpPr txBox="1"/>
          <p:nvPr/>
        </p:nvSpPr>
        <p:spPr>
          <a:xfrm>
            <a:off x="12437869" y="8513566"/>
            <a:ext cx="5092650"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haulage, distribution, delivery driver</a:t>
            </a:r>
          </a:p>
        </p:txBody>
      </p:sp>
      <p:sp>
        <p:nvSpPr>
          <p:cNvPr id="54" name="TextBox 54">
            <a:extLst>
              <a:ext uri="{FF2B5EF4-FFF2-40B4-BE49-F238E27FC236}">
                <a16:creationId xmlns:a16="http://schemas.microsoft.com/office/drawing/2014/main" id="{D1D90239-05C6-01D0-CFE0-4ABBE9A24F89}"/>
              </a:ext>
            </a:extLst>
          </p:cNvPr>
          <p:cNvSpPr txBox="1"/>
          <p:nvPr/>
        </p:nvSpPr>
        <p:spPr>
          <a:xfrm>
            <a:off x="12437869" y="9143634"/>
            <a:ext cx="5092650"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engineering, distribution, farming</a:t>
            </a:r>
          </a:p>
        </p:txBody>
      </p:sp>
      <p:pic>
        <p:nvPicPr>
          <p:cNvPr id="55" name="Picture 55">
            <a:extLst>
              <a:ext uri="{FF2B5EF4-FFF2-40B4-BE49-F238E27FC236}">
                <a16:creationId xmlns:a16="http://schemas.microsoft.com/office/drawing/2014/main" id="{E03DE477-9605-6A7F-B3DF-84318264542B}"/>
              </a:ext>
            </a:extLst>
          </p:cNvPr>
          <p:cNvPicPr>
            <a:picLocks noChangeAspect="1"/>
          </p:cNvPicPr>
          <p:nvPr/>
        </p:nvPicPr>
        <p:blipFill>
          <a:blip r:embed="rId4"/>
          <a:srcRect/>
          <a:stretch>
            <a:fillRect/>
          </a:stretch>
        </p:blipFill>
        <p:spPr>
          <a:xfrm>
            <a:off x="13879458" y="2041526"/>
            <a:ext cx="933492" cy="1018193"/>
          </a:xfrm>
          <a:prstGeom prst="rect">
            <a:avLst/>
          </a:prstGeom>
          <a:noFill/>
          <a:ln cap="flat">
            <a:noFill/>
          </a:ln>
        </p:spPr>
      </p:pic>
      <p:pic>
        <p:nvPicPr>
          <p:cNvPr id="56" name="Picture 56">
            <a:extLst>
              <a:ext uri="{FF2B5EF4-FFF2-40B4-BE49-F238E27FC236}">
                <a16:creationId xmlns:a16="http://schemas.microsoft.com/office/drawing/2014/main" id="{FC2ECA23-4EE7-5CF8-7D8B-39DB8A90BBC7}"/>
              </a:ext>
            </a:extLst>
          </p:cNvPr>
          <p:cNvPicPr>
            <a:picLocks noChangeAspect="1"/>
          </p:cNvPicPr>
          <p:nvPr/>
        </p:nvPicPr>
        <p:blipFill>
          <a:blip r:embed="rId5"/>
          <a:srcRect/>
          <a:stretch>
            <a:fillRect/>
          </a:stretch>
        </p:blipFill>
        <p:spPr>
          <a:xfrm>
            <a:off x="14994468" y="2172943"/>
            <a:ext cx="1003307" cy="905768"/>
          </a:xfrm>
          <a:prstGeom prst="rect">
            <a:avLst/>
          </a:prstGeom>
          <a:noFill/>
          <a:ln cap="flat">
            <a:noFill/>
          </a:ln>
        </p:spPr>
      </p:pic>
      <p:pic>
        <p:nvPicPr>
          <p:cNvPr id="57" name="Picture 57">
            <a:extLst>
              <a:ext uri="{FF2B5EF4-FFF2-40B4-BE49-F238E27FC236}">
                <a16:creationId xmlns:a16="http://schemas.microsoft.com/office/drawing/2014/main" id="{A13B17BC-FAC1-A658-3789-63087F048B50}"/>
              </a:ext>
            </a:extLst>
          </p:cNvPr>
          <p:cNvPicPr>
            <a:picLocks noChangeAspect="1"/>
          </p:cNvPicPr>
          <p:nvPr/>
        </p:nvPicPr>
        <p:blipFill>
          <a:blip r:embed="rId6"/>
          <a:srcRect/>
          <a:stretch>
            <a:fillRect/>
          </a:stretch>
        </p:blipFill>
        <p:spPr>
          <a:xfrm>
            <a:off x="16316334" y="2594939"/>
            <a:ext cx="942965" cy="929551"/>
          </a:xfrm>
          <a:prstGeom prst="rect">
            <a:avLst/>
          </a:prstGeom>
          <a:noFill/>
          <a:ln cap="flat">
            <a:noFill/>
          </a:ln>
        </p:spPr>
      </p:pic>
      <p:sp>
        <p:nvSpPr>
          <p:cNvPr id="58" name="TextBox 59">
            <a:extLst>
              <a:ext uri="{FF2B5EF4-FFF2-40B4-BE49-F238E27FC236}">
                <a16:creationId xmlns:a16="http://schemas.microsoft.com/office/drawing/2014/main" id="{BE212CB8-C169-5C01-6BEB-C5F3B2CADD75}"/>
              </a:ext>
            </a:extLst>
          </p:cNvPr>
          <p:cNvSpPr txBox="1"/>
          <p:nvPr/>
        </p:nvSpPr>
        <p:spPr>
          <a:xfrm>
            <a:off x="10063621" y="1500365"/>
            <a:ext cx="1346920" cy="198123"/>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2 Bold"/>
              </a:rPr>
              <a:t>Number of jobs</a:t>
            </a:r>
          </a:p>
        </p:txBody>
      </p:sp>
      <p:sp>
        <p:nvSpPr>
          <p:cNvPr id="59" name="TextBox 60">
            <a:extLst>
              <a:ext uri="{FF2B5EF4-FFF2-40B4-BE49-F238E27FC236}">
                <a16:creationId xmlns:a16="http://schemas.microsoft.com/office/drawing/2014/main" id="{46E94A4D-B29B-7E2F-A709-39D5EE7A224E}"/>
              </a:ext>
            </a:extLst>
          </p:cNvPr>
          <p:cNvSpPr txBox="1"/>
          <p:nvPr/>
        </p:nvSpPr>
        <p:spPr>
          <a:xfrm>
            <a:off x="2808479" y="6675165"/>
            <a:ext cx="4325422"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MAJOR EMPLOYERS </a:t>
            </a:r>
          </a:p>
        </p:txBody>
      </p:sp>
      <p:sp>
        <p:nvSpPr>
          <p:cNvPr id="60" name="TextBox 58">
            <a:extLst>
              <a:ext uri="{FF2B5EF4-FFF2-40B4-BE49-F238E27FC236}">
                <a16:creationId xmlns:a16="http://schemas.microsoft.com/office/drawing/2014/main" id="{A7344758-FDA0-2236-9804-117FB97C70E4}"/>
              </a:ext>
            </a:extLst>
          </p:cNvPr>
          <p:cNvSpPr txBox="1"/>
          <p:nvPr/>
        </p:nvSpPr>
        <p:spPr>
          <a:xfrm>
            <a:off x="5327385" y="2959455"/>
            <a:ext cx="4566358" cy="93891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Of people have a university level qualification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25">
    <p:bg>
      <p:bgPr>
        <a:solidFill>
          <a:srgbClr val="FBF3E4"/>
        </a:solidFill>
        <a:effectLst/>
      </p:bgPr>
    </p:bg>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DEB0AB8-9585-D5CD-BFDB-A3923691326D}"/>
              </a:ext>
            </a:extLst>
          </p:cNvPr>
          <p:cNvGrpSpPr/>
          <p:nvPr/>
        </p:nvGrpSpPr>
        <p:grpSpPr>
          <a:xfrm>
            <a:off x="9909654" y="207075"/>
            <a:ext cx="7742471" cy="6072768"/>
            <a:chOff x="9909654" y="207075"/>
            <a:chExt cx="7742471" cy="6072768"/>
          </a:xfrm>
        </p:grpSpPr>
        <p:sp>
          <p:nvSpPr>
            <p:cNvPr id="3" name="Freeform 3">
              <a:extLst>
                <a:ext uri="{FF2B5EF4-FFF2-40B4-BE49-F238E27FC236}">
                  <a16:creationId xmlns:a16="http://schemas.microsoft.com/office/drawing/2014/main" id="{5CA3A7DC-B90D-4FE2-1D27-58D12CF6DEB5}"/>
                </a:ext>
              </a:extLst>
            </p:cNvPr>
            <p:cNvSpPr/>
            <p:nvPr/>
          </p:nvSpPr>
          <p:spPr>
            <a:xfrm>
              <a:off x="9933730" y="231151"/>
              <a:ext cx="7694319" cy="6024615"/>
            </a:xfrm>
            <a:custGeom>
              <a:avLst/>
              <a:gdLst>
                <a:gd name="f0" fmla="val w"/>
                <a:gd name="f1" fmla="val h"/>
                <a:gd name="f2" fmla="val 0"/>
                <a:gd name="f3" fmla="val 10146801"/>
                <a:gd name="f4" fmla="val 7944906"/>
                <a:gd name="f5" fmla="val 10054091"/>
                <a:gd name="f6" fmla="val 92710"/>
                <a:gd name="f7" fmla="val 41910"/>
                <a:gd name="f8" fmla="val 7902996"/>
                <a:gd name="f9" fmla="val 7852196"/>
                <a:gd name="f10" fmla="val 10052820"/>
                <a:gd name="f11" fmla="val 10103620"/>
                <a:gd name="f12" fmla="val 10145530"/>
                <a:gd name="f13" fmla="val 7850925"/>
                <a:gd name="f14" fmla="val 10104891"/>
                <a:gd name="f15" fmla="*/ f0 1 10146801"/>
                <a:gd name="f16" fmla="*/ f1 1 7944906"/>
                <a:gd name="f17" fmla="+- f4 0 f2"/>
                <a:gd name="f18" fmla="+- f3 0 f2"/>
                <a:gd name="f19" fmla="*/ f18 1 10146801"/>
                <a:gd name="f20" fmla="*/ f17 1 7944906"/>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7944906">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DFD8CA"/>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4">
              <a:extLst>
                <a:ext uri="{FF2B5EF4-FFF2-40B4-BE49-F238E27FC236}">
                  <a16:creationId xmlns:a16="http://schemas.microsoft.com/office/drawing/2014/main" id="{77572220-53AC-6CDE-D5E5-23935FCF7D0E}"/>
                </a:ext>
              </a:extLst>
            </p:cNvPr>
            <p:cNvSpPr/>
            <p:nvPr/>
          </p:nvSpPr>
          <p:spPr>
            <a:xfrm>
              <a:off x="9909654" y="207075"/>
              <a:ext cx="7742471" cy="6072768"/>
            </a:xfrm>
            <a:custGeom>
              <a:avLst/>
              <a:gdLst>
                <a:gd name="f0" fmla="val w"/>
                <a:gd name="f1" fmla="val h"/>
                <a:gd name="f2" fmla="val 0"/>
                <a:gd name="f3" fmla="val 10210301"/>
                <a:gd name="f4" fmla="val 8008406"/>
                <a:gd name="f5" fmla="val 10085841"/>
                <a:gd name="f6" fmla="val 59690"/>
                <a:gd name="f7" fmla="val 10121401"/>
                <a:gd name="f8" fmla="val 10150611"/>
                <a:gd name="f9" fmla="val 88900"/>
                <a:gd name="f10" fmla="val 124460"/>
                <a:gd name="f11" fmla="val 7883946"/>
                <a:gd name="f12" fmla="val 7919506"/>
                <a:gd name="f13" fmla="val 7948716"/>
                <a:gd name="f14" fmla="val 55880"/>
                <a:gd name="f15" fmla="val 7952526"/>
                <a:gd name="f16" fmla="val 10154420"/>
                <a:gd name="f17" fmla="*/ f0 1 10210301"/>
                <a:gd name="f18" fmla="*/ f1 1 8008406"/>
                <a:gd name="f19" fmla="+- f4 0 f2"/>
                <a:gd name="f20" fmla="+- f3 0 f2"/>
                <a:gd name="f21" fmla="*/ f20 1 10210301"/>
                <a:gd name="f22" fmla="*/ f19 1 8008406"/>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8008406">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5" name="AutoShape 5">
            <a:extLst>
              <a:ext uri="{FF2B5EF4-FFF2-40B4-BE49-F238E27FC236}">
                <a16:creationId xmlns:a16="http://schemas.microsoft.com/office/drawing/2014/main" id="{C00E4C9A-9D51-B679-7BCF-665668863AF2}"/>
              </a:ext>
            </a:extLst>
          </p:cNvPr>
          <p:cNvSpPr/>
          <p:nvPr/>
        </p:nvSpPr>
        <p:spPr>
          <a:xfrm rot="4297">
            <a:off x="1028709" y="4047298"/>
            <a:ext cx="7614208"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9046"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6" name="Group 6">
            <a:extLst>
              <a:ext uri="{FF2B5EF4-FFF2-40B4-BE49-F238E27FC236}">
                <a16:creationId xmlns:a16="http://schemas.microsoft.com/office/drawing/2014/main" id="{D566025F-9446-1224-DBA1-51E5F4C017ED}"/>
              </a:ext>
            </a:extLst>
          </p:cNvPr>
          <p:cNvGrpSpPr/>
          <p:nvPr/>
        </p:nvGrpSpPr>
        <p:grpSpPr>
          <a:xfrm>
            <a:off x="10097545" y="1810475"/>
            <a:ext cx="7256879" cy="3712956"/>
            <a:chOff x="10097545" y="1810475"/>
            <a:chExt cx="7256879" cy="3712956"/>
          </a:xfrm>
        </p:grpSpPr>
        <p:sp>
          <p:nvSpPr>
            <p:cNvPr id="7" name="TextBox 7">
              <a:extLst>
                <a:ext uri="{FF2B5EF4-FFF2-40B4-BE49-F238E27FC236}">
                  <a16:creationId xmlns:a16="http://schemas.microsoft.com/office/drawing/2014/main" id="{DEF4A863-F9EA-94F2-A8D6-00FB7DA75A0D}"/>
                </a:ext>
              </a:extLst>
            </p:cNvPr>
            <p:cNvSpPr txBox="1"/>
            <p:nvPr/>
          </p:nvSpPr>
          <p:spPr>
            <a:xfrm rot="18900010">
              <a:off x="10506840" y="5035655"/>
              <a:ext cx="1856926"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Professional</a:t>
              </a:r>
            </a:p>
          </p:txBody>
        </p:sp>
        <p:sp>
          <p:nvSpPr>
            <p:cNvPr id="8" name="TextBox 8">
              <a:extLst>
                <a:ext uri="{FF2B5EF4-FFF2-40B4-BE49-F238E27FC236}">
                  <a16:creationId xmlns:a16="http://schemas.microsoft.com/office/drawing/2014/main" id="{7059A74F-5DBD-1C8F-3AB1-1C49A110EE9E}"/>
                </a:ext>
              </a:extLst>
            </p:cNvPr>
            <p:cNvSpPr txBox="1"/>
            <p:nvPr/>
          </p:nvSpPr>
          <p:spPr>
            <a:xfrm rot="18900010">
              <a:off x="11430954" y="5116972"/>
              <a:ext cx="2353190"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Manufacturing</a:t>
              </a:r>
            </a:p>
          </p:txBody>
        </p:sp>
        <p:sp>
          <p:nvSpPr>
            <p:cNvPr id="9" name="TextBox 9">
              <a:extLst>
                <a:ext uri="{FF2B5EF4-FFF2-40B4-BE49-F238E27FC236}">
                  <a16:creationId xmlns:a16="http://schemas.microsoft.com/office/drawing/2014/main" id="{E52FAC45-B94A-66D7-220B-1CB1876A00CB}"/>
                </a:ext>
              </a:extLst>
            </p:cNvPr>
            <p:cNvSpPr txBox="1"/>
            <p:nvPr/>
          </p:nvSpPr>
          <p:spPr>
            <a:xfrm rot="18900010">
              <a:off x="13768677" y="4685053"/>
              <a:ext cx="865287"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Retail</a:t>
              </a:r>
            </a:p>
          </p:txBody>
        </p:sp>
        <p:sp>
          <p:nvSpPr>
            <p:cNvPr id="10" name="TextBox 10">
              <a:extLst>
                <a:ext uri="{FF2B5EF4-FFF2-40B4-BE49-F238E27FC236}">
                  <a16:creationId xmlns:a16="http://schemas.microsoft.com/office/drawing/2014/main" id="{6B57D740-9CBA-4795-1C1C-18FC0561B764}"/>
                </a:ext>
              </a:extLst>
            </p:cNvPr>
            <p:cNvSpPr txBox="1"/>
            <p:nvPr/>
          </p:nvSpPr>
          <p:spPr>
            <a:xfrm rot="18900010">
              <a:off x="16288089" y="4761316"/>
              <a:ext cx="974969"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Digital</a:t>
              </a:r>
            </a:p>
          </p:txBody>
        </p:sp>
        <p:sp>
          <p:nvSpPr>
            <p:cNvPr id="11" name="TextBox 11">
              <a:extLst>
                <a:ext uri="{FF2B5EF4-FFF2-40B4-BE49-F238E27FC236}">
                  <a16:creationId xmlns:a16="http://schemas.microsoft.com/office/drawing/2014/main" id="{66A026E9-3D34-85D8-E037-46E50C090690}"/>
                </a:ext>
              </a:extLst>
            </p:cNvPr>
            <p:cNvSpPr txBox="1"/>
            <p:nvPr/>
          </p:nvSpPr>
          <p:spPr>
            <a:xfrm rot="18900010">
              <a:off x="14939915" y="4772206"/>
              <a:ext cx="1005785"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Health</a:t>
              </a:r>
            </a:p>
          </p:txBody>
        </p:sp>
        <p:sp>
          <p:nvSpPr>
            <p:cNvPr id="12" name="TextBox 12">
              <a:extLst>
                <a:ext uri="{FF2B5EF4-FFF2-40B4-BE49-F238E27FC236}">
                  <a16:creationId xmlns:a16="http://schemas.microsoft.com/office/drawing/2014/main" id="{67E1678B-E13A-4C76-E628-5C4552C8D4A5}"/>
                </a:ext>
              </a:extLst>
            </p:cNvPr>
            <p:cNvSpPr txBox="1"/>
            <p:nvPr/>
          </p:nvSpPr>
          <p:spPr>
            <a:xfrm>
              <a:off x="10097545" y="1810475"/>
              <a:ext cx="1177079"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20,000 </a:t>
              </a:r>
            </a:p>
          </p:txBody>
        </p:sp>
        <p:sp>
          <p:nvSpPr>
            <p:cNvPr id="13" name="TextBox 13">
              <a:extLst>
                <a:ext uri="{FF2B5EF4-FFF2-40B4-BE49-F238E27FC236}">
                  <a16:creationId xmlns:a16="http://schemas.microsoft.com/office/drawing/2014/main" id="{C35BFF15-FCE7-C5D5-EB00-9207D4DFEEE1}"/>
                </a:ext>
              </a:extLst>
            </p:cNvPr>
            <p:cNvSpPr txBox="1"/>
            <p:nvPr/>
          </p:nvSpPr>
          <p:spPr>
            <a:xfrm>
              <a:off x="10136087" y="2368725"/>
              <a:ext cx="1138537"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15,000 </a:t>
              </a:r>
            </a:p>
          </p:txBody>
        </p:sp>
        <p:sp>
          <p:nvSpPr>
            <p:cNvPr id="14" name="TextBox 14">
              <a:extLst>
                <a:ext uri="{FF2B5EF4-FFF2-40B4-BE49-F238E27FC236}">
                  <a16:creationId xmlns:a16="http://schemas.microsoft.com/office/drawing/2014/main" id="{9308B829-34EF-A20F-364D-C46D745B99FA}"/>
                </a:ext>
              </a:extLst>
            </p:cNvPr>
            <p:cNvSpPr txBox="1"/>
            <p:nvPr/>
          </p:nvSpPr>
          <p:spPr>
            <a:xfrm>
              <a:off x="10106771" y="2926976"/>
              <a:ext cx="1167853"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10,000 </a:t>
              </a:r>
            </a:p>
          </p:txBody>
        </p:sp>
        <p:sp>
          <p:nvSpPr>
            <p:cNvPr id="15" name="TextBox 15">
              <a:extLst>
                <a:ext uri="{FF2B5EF4-FFF2-40B4-BE49-F238E27FC236}">
                  <a16:creationId xmlns:a16="http://schemas.microsoft.com/office/drawing/2014/main" id="{91D00B22-3432-8694-CACB-E0BDEFE1B802}"/>
                </a:ext>
              </a:extLst>
            </p:cNvPr>
            <p:cNvSpPr txBox="1"/>
            <p:nvPr/>
          </p:nvSpPr>
          <p:spPr>
            <a:xfrm>
              <a:off x="10296674" y="3485226"/>
              <a:ext cx="977950"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5,000 </a:t>
              </a:r>
            </a:p>
          </p:txBody>
        </p:sp>
        <p:sp>
          <p:nvSpPr>
            <p:cNvPr id="16" name="TextBox 16">
              <a:extLst>
                <a:ext uri="{FF2B5EF4-FFF2-40B4-BE49-F238E27FC236}">
                  <a16:creationId xmlns:a16="http://schemas.microsoft.com/office/drawing/2014/main" id="{8B593C06-70CE-6D9C-49C6-8541EDB1FB71}"/>
                </a:ext>
              </a:extLst>
            </p:cNvPr>
            <p:cNvSpPr txBox="1"/>
            <p:nvPr/>
          </p:nvSpPr>
          <p:spPr>
            <a:xfrm>
              <a:off x="10990063" y="4043476"/>
              <a:ext cx="284561"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0 </a:t>
              </a:r>
            </a:p>
          </p:txBody>
        </p:sp>
        <p:grpSp>
          <p:nvGrpSpPr>
            <p:cNvPr id="17" name="Group 17">
              <a:extLst>
                <a:ext uri="{FF2B5EF4-FFF2-40B4-BE49-F238E27FC236}">
                  <a16:creationId xmlns:a16="http://schemas.microsoft.com/office/drawing/2014/main" id="{D062C6AB-2990-1C41-D960-7BBEC1F329FB}"/>
                </a:ext>
              </a:extLst>
            </p:cNvPr>
            <p:cNvGrpSpPr/>
            <p:nvPr/>
          </p:nvGrpSpPr>
          <p:grpSpPr>
            <a:xfrm>
              <a:off x="11427028" y="2013362"/>
              <a:ext cx="5927396" cy="2237765"/>
              <a:chOff x="11427028" y="2013362"/>
              <a:chExt cx="5927396" cy="2237765"/>
            </a:xfrm>
          </p:grpSpPr>
          <p:sp>
            <p:nvSpPr>
              <p:cNvPr id="18" name="Freeform 18">
                <a:extLst>
                  <a:ext uri="{FF2B5EF4-FFF2-40B4-BE49-F238E27FC236}">
                    <a16:creationId xmlns:a16="http://schemas.microsoft.com/office/drawing/2014/main" id="{2BB43CFF-6EBF-10A9-559B-D3761CCE9C97}"/>
                  </a:ext>
                </a:extLst>
              </p:cNvPr>
              <p:cNvSpPr/>
              <p:nvPr/>
            </p:nvSpPr>
            <p:spPr>
              <a:xfrm>
                <a:off x="11427028" y="2013362"/>
                <a:ext cx="1096566" cy="2237765"/>
              </a:xfrm>
              <a:custGeom>
                <a:avLst/>
                <a:gdLst>
                  <a:gd name="f0" fmla="val w"/>
                  <a:gd name="f1" fmla="val h"/>
                  <a:gd name="f2" fmla="val 0"/>
                  <a:gd name="f3" fmla="val 1462093"/>
                  <a:gd name="f4" fmla="val 2983686"/>
                  <a:gd name="f5" fmla="val 116967"/>
                  <a:gd name="f6" fmla="val 85946"/>
                  <a:gd name="f7" fmla="val 12323"/>
                  <a:gd name="f8" fmla="val 56195"/>
                  <a:gd name="f9" fmla="val 34259"/>
                  <a:gd name="f10" fmla="val 1345125"/>
                  <a:gd name="f11" fmla="val 1409725"/>
                  <a:gd name="f12" fmla="val 52368"/>
                  <a:gd name="f13" fmla="*/ f0 1 1462093"/>
                  <a:gd name="f14" fmla="*/ f1 1 2983686"/>
                  <a:gd name="f15" fmla="+- f4 0 f2"/>
                  <a:gd name="f16" fmla="+- f3 0 f2"/>
                  <a:gd name="f17" fmla="*/ f16 1 1462093"/>
                  <a:gd name="f18" fmla="*/ f15 1 2983686"/>
                  <a:gd name="f19" fmla="*/ f2 1 f17"/>
                  <a:gd name="f20" fmla="*/ f3 1 f17"/>
                  <a:gd name="f21" fmla="*/ f2 1 f18"/>
                  <a:gd name="f22" fmla="*/ f4 1 f18"/>
                  <a:gd name="f23" fmla="*/ f19 f13 1"/>
                  <a:gd name="f24" fmla="*/ f20 f13 1"/>
                  <a:gd name="f25" fmla="*/ f22 f14 1"/>
                  <a:gd name="f26" fmla="*/ f21 f14 1"/>
                </a:gdLst>
                <a:ahLst/>
                <a:cxnLst>
                  <a:cxn ang="3cd4">
                    <a:pos x="hc" y="t"/>
                  </a:cxn>
                  <a:cxn ang="0">
                    <a:pos x="r" y="vc"/>
                  </a:cxn>
                  <a:cxn ang="cd4">
                    <a:pos x="hc" y="b"/>
                  </a:cxn>
                  <a:cxn ang="cd2">
                    <a:pos x="l" y="vc"/>
                  </a:cxn>
                </a:cxnLst>
                <a:rect l="f23" t="f26" r="f24" b="f25"/>
                <a:pathLst>
                  <a:path w="1462093" h="2983686">
                    <a:moveTo>
                      <a:pt x="f2" y="f4"/>
                    </a:moveTo>
                    <a:lnTo>
                      <a:pt x="f2" y="f5"/>
                    </a:lnTo>
                    <a:cubicBezTo>
                      <a:pt x="f2" y="f6"/>
                      <a:pt x="f7" y="f8"/>
                      <a:pt x="f9" y="f9"/>
                    </a:cubicBezTo>
                    <a:cubicBezTo>
                      <a:pt x="f8" y="f7"/>
                      <a:pt x="f6" y="f2"/>
                      <a:pt x="f5" y="f2"/>
                    </a:cubicBezTo>
                    <a:lnTo>
                      <a:pt x="f10" y="f2"/>
                    </a:lnTo>
                    <a:cubicBezTo>
                      <a:pt x="f11" y="f2"/>
                      <a:pt x="f3" y="f12"/>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19">
                <a:extLst>
                  <a:ext uri="{FF2B5EF4-FFF2-40B4-BE49-F238E27FC236}">
                    <a16:creationId xmlns:a16="http://schemas.microsoft.com/office/drawing/2014/main" id="{3953EFA8-9071-E020-75AE-5ACF4B9B255E}"/>
                  </a:ext>
                </a:extLst>
              </p:cNvPr>
              <p:cNvSpPr/>
              <p:nvPr/>
            </p:nvSpPr>
            <p:spPr>
              <a:xfrm>
                <a:off x="12634740" y="3129863"/>
                <a:ext cx="1096566" cy="1121264"/>
              </a:xfrm>
              <a:custGeom>
                <a:avLst/>
                <a:gdLst>
                  <a:gd name="f0" fmla="val w"/>
                  <a:gd name="f1" fmla="val h"/>
                  <a:gd name="f2" fmla="val 0"/>
                  <a:gd name="f3" fmla="val 1462093"/>
                  <a:gd name="f4" fmla="val 1495018"/>
                  <a:gd name="f5" fmla="val 116967"/>
                  <a:gd name="f6" fmla="val 52368"/>
                  <a:gd name="f7" fmla="val 1345125"/>
                  <a:gd name="f8" fmla="val 1376147"/>
                  <a:gd name="f9" fmla="val 1405898"/>
                  <a:gd name="f10" fmla="val 12323"/>
                  <a:gd name="f11" fmla="val 1427834"/>
                  <a:gd name="f12" fmla="val 34259"/>
                  <a:gd name="f13" fmla="val 1449769"/>
                  <a:gd name="f14" fmla="val 56194"/>
                  <a:gd name="f15" fmla="val 85946"/>
                  <a:gd name="f16" fmla="*/ f0 1 1462093"/>
                  <a:gd name="f17" fmla="*/ f1 1 1495018"/>
                  <a:gd name="f18" fmla="+- f4 0 f2"/>
                  <a:gd name="f19" fmla="+- f3 0 f2"/>
                  <a:gd name="f20" fmla="*/ f19 1 1462093"/>
                  <a:gd name="f21" fmla="*/ f18 1 1495018"/>
                  <a:gd name="f22" fmla="*/ f2 1 f20"/>
                  <a:gd name="f23" fmla="*/ f3 1 f20"/>
                  <a:gd name="f24" fmla="*/ f2 1 f21"/>
                  <a:gd name="f25" fmla="*/ f4 1 f21"/>
                  <a:gd name="f26" fmla="*/ f22 f16 1"/>
                  <a:gd name="f27" fmla="*/ f23 f16 1"/>
                  <a:gd name="f28" fmla="*/ f25 f17 1"/>
                  <a:gd name="f29" fmla="*/ f24 f17 1"/>
                </a:gdLst>
                <a:ahLst/>
                <a:cxnLst>
                  <a:cxn ang="3cd4">
                    <a:pos x="hc" y="t"/>
                  </a:cxn>
                  <a:cxn ang="0">
                    <a:pos x="r" y="vc"/>
                  </a:cxn>
                  <a:cxn ang="cd4">
                    <a:pos x="hc" y="b"/>
                  </a:cxn>
                  <a:cxn ang="cd2">
                    <a:pos x="l" y="vc"/>
                  </a:cxn>
                </a:cxnLst>
                <a:rect l="f26" t="f29" r="f27" b="f28"/>
                <a:pathLst>
                  <a:path w="1462093" h="1495018">
                    <a:moveTo>
                      <a:pt x="f2" y="f4"/>
                    </a:moveTo>
                    <a:lnTo>
                      <a:pt x="f2" y="f5"/>
                    </a:lnTo>
                    <a:cubicBezTo>
                      <a:pt x="f2" y="f6"/>
                      <a:pt x="f6" y="f2"/>
                      <a:pt x="f5" y="f2"/>
                    </a:cubicBezTo>
                    <a:lnTo>
                      <a:pt x="f7" y="f2"/>
                    </a:lnTo>
                    <a:cubicBezTo>
                      <a:pt x="f8" y="f2"/>
                      <a:pt x="f9" y="f10"/>
                      <a:pt x="f11" y="f12"/>
                    </a:cubicBezTo>
                    <a:cubicBezTo>
                      <a:pt x="f13" y="f14"/>
                      <a:pt x="f3" y="f15"/>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0">
                <a:extLst>
                  <a:ext uri="{FF2B5EF4-FFF2-40B4-BE49-F238E27FC236}">
                    <a16:creationId xmlns:a16="http://schemas.microsoft.com/office/drawing/2014/main" id="{EF91A7EF-4C7B-7A91-E58B-B51C65069FAB}"/>
                  </a:ext>
                </a:extLst>
              </p:cNvPr>
              <p:cNvSpPr/>
              <p:nvPr/>
            </p:nvSpPr>
            <p:spPr>
              <a:xfrm>
                <a:off x="13842443" y="3241511"/>
                <a:ext cx="1096566" cy="1009616"/>
              </a:xfrm>
              <a:custGeom>
                <a:avLst/>
                <a:gdLst>
                  <a:gd name="f0" fmla="val w"/>
                  <a:gd name="f1" fmla="val h"/>
                  <a:gd name="f2" fmla="val 0"/>
                  <a:gd name="f3" fmla="val 1462093"/>
                  <a:gd name="f4" fmla="val 1346151"/>
                  <a:gd name="f5" fmla="val 116967"/>
                  <a:gd name="f6" fmla="val 85945"/>
                  <a:gd name="f7" fmla="val 12323"/>
                  <a:gd name="f8" fmla="val 56194"/>
                  <a:gd name="f9" fmla="val 34259"/>
                  <a:gd name="f10" fmla="val 34258"/>
                  <a:gd name="f11" fmla="val 1345125"/>
                  <a:gd name="f12" fmla="val 1409724"/>
                  <a:gd name="f13" fmla="val 1462092"/>
                  <a:gd name="f14" fmla="val 52368"/>
                  <a:gd name="f15" fmla="*/ f0 1 1462093"/>
                  <a:gd name="f16" fmla="*/ f1 1 1346151"/>
                  <a:gd name="f17" fmla="+- f4 0 f2"/>
                  <a:gd name="f18" fmla="+- f3 0 f2"/>
                  <a:gd name="f19" fmla="*/ f18 1 1462093"/>
                  <a:gd name="f20" fmla="*/ f17 1 1346151"/>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462093" h="1346151">
                    <a:moveTo>
                      <a:pt x="f2" y="f4"/>
                    </a:moveTo>
                    <a:lnTo>
                      <a:pt x="f2" y="f5"/>
                    </a:lnTo>
                    <a:cubicBezTo>
                      <a:pt x="f2" y="f6"/>
                      <a:pt x="f7" y="f8"/>
                      <a:pt x="f9" y="f10"/>
                    </a:cubicBezTo>
                    <a:cubicBezTo>
                      <a:pt x="f8" y="f7"/>
                      <a:pt x="f6" y="f2"/>
                      <a:pt x="f5" y="f2"/>
                    </a:cubicBezTo>
                    <a:lnTo>
                      <a:pt x="f11" y="f2"/>
                    </a:lnTo>
                    <a:cubicBezTo>
                      <a:pt x="f12" y="f2"/>
                      <a:pt x="f13" y="f14"/>
                      <a:pt x="f13" y="f5"/>
                    </a:cubicBezTo>
                    <a:lnTo>
                      <a:pt x="f1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1">
                <a:extLst>
                  <a:ext uri="{FF2B5EF4-FFF2-40B4-BE49-F238E27FC236}">
                    <a16:creationId xmlns:a16="http://schemas.microsoft.com/office/drawing/2014/main" id="{59D51628-EF5C-4828-7690-16DF03134255}"/>
                  </a:ext>
                </a:extLst>
              </p:cNvPr>
              <p:cNvSpPr/>
              <p:nvPr/>
            </p:nvSpPr>
            <p:spPr>
              <a:xfrm>
                <a:off x="15050155" y="3353159"/>
                <a:ext cx="1096566" cy="897959"/>
              </a:xfrm>
              <a:custGeom>
                <a:avLst/>
                <a:gdLst>
                  <a:gd name="f0" fmla="val w"/>
                  <a:gd name="f1" fmla="val h"/>
                  <a:gd name="f2" fmla="val 0"/>
                  <a:gd name="f3" fmla="val 1462093"/>
                  <a:gd name="f4" fmla="val 1197284"/>
                  <a:gd name="f5" fmla="val 1197285"/>
                  <a:gd name="f6" fmla="val 116968"/>
                  <a:gd name="f7" fmla="val 52369"/>
                  <a:gd name="f8" fmla="val 1345126"/>
                  <a:gd name="f9" fmla="val 1376147"/>
                  <a:gd name="f10" fmla="val 1405899"/>
                  <a:gd name="f11" fmla="val 12324"/>
                  <a:gd name="f12" fmla="val 1427834"/>
                  <a:gd name="f13" fmla="val 34259"/>
                  <a:gd name="f14" fmla="val 1449770"/>
                  <a:gd name="f15" fmla="val 56195"/>
                  <a:gd name="f16" fmla="val 85946"/>
                  <a:gd name="f17" fmla="*/ f0 1 1462093"/>
                  <a:gd name="f18" fmla="*/ f1 1 1197284"/>
                  <a:gd name="f19" fmla="+- f4 0 f2"/>
                  <a:gd name="f20" fmla="+- f3 0 f2"/>
                  <a:gd name="f21" fmla="*/ f20 1 1462093"/>
                  <a:gd name="f22" fmla="*/ f19 1 1197284"/>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462093" h="1197284">
                    <a:moveTo>
                      <a:pt x="f2" y="f5"/>
                    </a:moveTo>
                    <a:lnTo>
                      <a:pt x="f2" y="f6"/>
                    </a:lnTo>
                    <a:cubicBezTo>
                      <a:pt x="f2" y="f7"/>
                      <a:pt x="f7" y="f2"/>
                      <a:pt x="f6" y="f2"/>
                    </a:cubicBezTo>
                    <a:lnTo>
                      <a:pt x="f8" y="f2"/>
                    </a:lnTo>
                    <a:cubicBezTo>
                      <a:pt x="f9" y="f2"/>
                      <a:pt x="f10" y="f11"/>
                      <a:pt x="f12" y="f13"/>
                    </a:cubicBezTo>
                    <a:cubicBezTo>
                      <a:pt x="f14" y="f15"/>
                      <a:pt x="f3" y="f16"/>
                      <a:pt x="f3" y="f6"/>
                    </a:cubicBezTo>
                    <a:lnTo>
                      <a:pt x="f3"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2">
                <a:extLst>
                  <a:ext uri="{FF2B5EF4-FFF2-40B4-BE49-F238E27FC236}">
                    <a16:creationId xmlns:a16="http://schemas.microsoft.com/office/drawing/2014/main" id="{FF62A008-18D2-857F-0A68-2305567276B0}"/>
                  </a:ext>
                </a:extLst>
              </p:cNvPr>
              <p:cNvSpPr/>
              <p:nvPr/>
            </p:nvSpPr>
            <p:spPr>
              <a:xfrm>
                <a:off x="16257858" y="3353159"/>
                <a:ext cx="1096566" cy="897959"/>
              </a:xfrm>
              <a:custGeom>
                <a:avLst/>
                <a:gdLst>
                  <a:gd name="f0" fmla="val w"/>
                  <a:gd name="f1" fmla="val h"/>
                  <a:gd name="f2" fmla="val 0"/>
                  <a:gd name="f3" fmla="val 1462093"/>
                  <a:gd name="f4" fmla="val 1197284"/>
                  <a:gd name="f5" fmla="val 1197285"/>
                  <a:gd name="f6" fmla="val 116968"/>
                  <a:gd name="f7" fmla="val 85946"/>
                  <a:gd name="f8" fmla="val 12323"/>
                  <a:gd name="f9" fmla="val 56195"/>
                  <a:gd name="f10" fmla="val 34259"/>
                  <a:gd name="f11" fmla="val 12324"/>
                  <a:gd name="f12" fmla="val 1345125"/>
                  <a:gd name="f13" fmla="val 1409725"/>
                  <a:gd name="f14" fmla="val 52369"/>
                  <a:gd name="f15" fmla="*/ f0 1 1462093"/>
                  <a:gd name="f16" fmla="*/ f1 1 1197284"/>
                  <a:gd name="f17" fmla="+- f4 0 f2"/>
                  <a:gd name="f18" fmla="+- f3 0 f2"/>
                  <a:gd name="f19" fmla="*/ f18 1 1462093"/>
                  <a:gd name="f20" fmla="*/ f17 1 1197284"/>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462093" h="1197284">
                    <a:moveTo>
                      <a:pt x="f2" y="f5"/>
                    </a:moveTo>
                    <a:lnTo>
                      <a:pt x="f2" y="f6"/>
                    </a:lnTo>
                    <a:cubicBezTo>
                      <a:pt x="f2" y="f7"/>
                      <a:pt x="f8" y="f9"/>
                      <a:pt x="f10" y="f10"/>
                    </a:cubicBezTo>
                    <a:cubicBezTo>
                      <a:pt x="f9" y="f11"/>
                      <a:pt x="f7" y="f2"/>
                      <a:pt x="f6" y="f2"/>
                    </a:cubicBezTo>
                    <a:lnTo>
                      <a:pt x="f12" y="f2"/>
                    </a:lnTo>
                    <a:cubicBezTo>
                      <a:pt x="f13" y="f2"/>
                      <a:pt x="f3" y="f14"/>
                      <a:pt x="f3" y="f6"/>
                    </a:cubicBezTo>
                    <a:lnTo>
                      <a:pt x="f3"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grpSp>
        <p:nvGrpSpPr>
          <p:cNvPr id="23" name="Group 23">
            <a:extLst>
              <a:ext uri="{FF2B5EF4-FFF2-40B4-BE49-F238E27FC236}">
                <a16:creationId xmlns:a16="http://schemas.microsoft.com/office/drawing/2014/main" id="{1664F5C3-47FB-8977-BFC6-8CC06E58E77F}"/>
              </a:ext>
            </a:extLst>
          </p:cNvPr>
          <p:cNvGrpSpPr/>
          <p:nvPr/>
        </p:nvGrpSpPr>
        <p:grpSpPr>
          <a:xfrm>
            <a:off x="669953" y="6532391"/>
            <a:ext cx="8602483" cy="3200893"/>
            <a:chOff x="669953" y="6532391"/>
            <a:chExt cx="8602483" cy="3200893"/>
          </a:xfrm>
        </p:grpSpPr>
        <p:sp>
          <p:nvSpPr>
            <p:cNvPr id="24" name="Freeform 24">
              <a:extLst>
                <a:ext uri="{FF2B5EF4-FFF2-40B4-BE49-F238E27FC236}">
                  <a16:creationId xmlns:a16="http://schemas.microsoft.com/office/drawing/2014/main" id="{A6F31B25-49D9-B6E0-CCCE-5C088E738A3C}"/>
                </a:ext>
              </a:extLst>
            </p:cNvPr>
            <p:cNvSpPr/>
            <p:nvPr/>
          </p:nvSpPr>
          <p:spPr>
            <a:xfrm>
              <a:off x="694029" y="6556467"/>
              <a:ext cx="8554330" cy="3152741"/>
            </a:xfrm>
            <a:custGeom>
              <a:avLst/>
              <a:gdLst>
                <a:gd name="f0" fmla="val w"/>
                <a:gd name="f1" fmla="val h"/>
                <a:gd name="f2" fmla="val 0"/>
                <a:gd name="f3" fmla="val 11280938"/>
                <a:gd name="f4" fmla="val 4157645"/>
                <a:gd name="f5" fmla="val 11188228"/>
                <a:gd name="f6" fmla="val 92710"/>
                <a:gd name="f7" fmla="val 41910"/>
                <a:gd name="f8" fmla="val 4115735"/>
                <a:gd name="f9" fmla="val 4064935"/>
                <a:gd name="f10" fmla="val 11186957"/>
                <a:gd name="f11" fmla="val 11237757"/>
                <a:gd name="f12" fmla="val 11279668"/>
                <a:gd name="f13" fmla="val 4063665"/>
                <a:gd name="f14" fmla="val 11239028"/>
                <a:gd name="f15" fmla="*/ f0 1 11280938"/>
                <a:gd name="f16" fmla="*/ f1 1 4157645"/>
                <a:gd name="f17" fmla="+- f4 0 f2"/>
                <a:gd name="f18" fmla="+- f3 0 f2"/>
                <a:gd name="f19" fmla="*/ f18 1 11280938"/>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280938"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5" name="Freeform 25">
              <a:extLst>
                <a:ext uri="{FF2B5EF4-FFF2-40B4-BE49-F238E27FC236}">
                  <a16:creationId xmlns:a16="http://schemas.microsoft.com/office/drawing/2014/main" id="{A43FB8F4-5AD5-7301-F713-8349D96A0F32}"/>
                </a:ext>
              </a:extLst>
            </p:cNvPr>
            <p:cNvSpPr/>
            <p:nvPr/>
          </p:nvSpPr>
          <p:spPr>
            <a:xfrm>
              <a:off x="669953" y="6532391"/>
              <a:ext cx="8602483" cy="3200893"/>
            </a:xfrm>
            <a:custGeom>
              <a:avLst/>
              <a:gdLst>
                <a:gd name="f0" fmla="val w"/>
                <a:gd name="f1" fmla="val h"/>
                <a:gd name="f2" fmla="val 0"/>
                <a:gd name="f3" fmla="val 11344438"/>
                <a:gd name="f4" fmla="val 4221145"/>
                <a:gd name="f5" fmla="val 11219978"/>
                <a:gd name="f6" fmla="val 59690"/>
                <a:gd name="f7" fmla="val 11255538"/>
                <a:gd name="f8" fmla="val 11284748"/>
                <a:gd name="f9" fmla="val 88900"/>
                <a:gd name="f10" fmla="val 124460"/>
                <a:gd name="f11" fmla="val 4096685"/>
                <a:gd name="f12" fmla="val 4132245"/>
                <a:gd name="f13" fmla="val 4161455"/>
                <a:gd name="f14" fmla="val 55880"/>
                <a:gd name="f15" fmla="val 4165265"/>
                <a:gd name="f16" fmla="val 11288557"/>
                <a:gd name="f17" fmla="*/ f0 1 11344438"/>
                <a:gd name="f18" fmla="*/ f1 1 4221145"/>
                <a:gd name="f19" fmla="+- f4 0 f2"/>
                <a:gd name="f20" fmla="+- f3 0 f2"/>
                <a:gd name="f21" fmla="*/ f20 1 11344438"/>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1344438"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6" name="TextBox 26">
            <a:extLst>
              <a:ext uri="{FF2B5EF4-FFF2-40B4-BE49-F238E27FC236}">
                <a16:creationId xmlns:a16="http://schemas.microsoft.com/office/drawing/2014/main" id="{B41F9EAA-5F32-0611-2302-F8D0E7425FC0}"/>
              </a:ext>
            </a:extLst>
          </p:cNvPr>
          <p:cNvSpPr txBox="1"/>
          <p:nvPr/>
        </p:nvSpPr>
        <p:spPr>
          <a:xfrm>
            <a:off x="1028709"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£37,700</a:t>
            </a:r>
            <a:endParaRPr lang="en-US" sz="9399" b="0" i="0" u="none" strike="noStrike" kern="1200" cap="none" spc="0" baseline="0">
              <a:solidFill>
                <a:srgbClr val="105652"/>
              </a:solidFill>
              <a:uFillTx/>
              <a:latin typeface="Bebas Neue Bold"/>
            </a:endParaRPr>
          </a:p>
        </p:txBody>
      </p:sp>
      <p:sp>
        <p:nvSpPr>
          <p:cNvPr id="27" name="TextBox 27">
            <a:extLst>
              <a:ext uri="{FF2B5EF4-FFF2-40B4-BE49-F238E27FC236}">
                <a16:creationId xmlns:a16="http://schemas.microsoft.com/office/drawing/2014/main" id="{81640923-37D5-605B-ABD9-A3EC9DCA4B14}"/>
              </a:ext>
            </a:extLst>
          </p:cNvPr>
          <p:cNvSpPr txBox="1"/>
          <p:nvPr/>
        </p:nvSpPr>
        <p:spPr>
          <a:xfrm>
            <a:off x="5327385" y="1721348"/>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52%</a:t>
            </a:r>
          </a:p>
        </p:txBody>
      </p:sp>
      <p:sp>
        <p:nvSpPr>
          <p:cNvPr id="28" name="TextBox 28">
            <a:extLst>
              <a:ext uri="{FF2B5EF4-FFF2-40B4-BE49-F238E27FC236}">
                <a16:creationId xmlns:a16="http://schemas.microsoft.com/office/drawing/2014/main" id="{17DEC327-3F80-7124-E59D-DE5566BCF027}"/>
              </a:ext>
            </a:extLst>
          </p:cNvPr>
          <p:cNvSpPr txBox="1"/>
          <p:nvPr/>
        </p:nvSpPr>
        <p:spPr>
          <a:xfrm>
            <a:off x="5327385"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8,500</a:t>
            </a:r>
            <a:endParaRPr lang="en-US" sz="9399" b="0" i="0" u="none" strike="noStrike" kern="1200" cap="none" spc="0" baseline="0">
              <a:solidFill>
                <a:srgbClr val="105652"/>
              </a:solidFill>
              <a:uFillTx/>
              <a:latin typeface="Bebas Neue Bold"/>
            </a:endParaRPr>
          </a:p>
        </p:txBody>
      </p:sp>
      <p:sp>
        <p:nvSpPr>
          <p:cNvPr id="29" name="TextBox 29">
            <a:extLst>
              <a:ext uri="{FF2B5EF4-FFF2-40B4-BE49-F238E27FC236}">
                <a16:creationId xmlns:a16="http://schemas.microsoft.com/office/drawing/2014/main" id="{EBA5E897-3A6D-002E-08E4-D8EAC6005B71}"/>
              </a:ext>
            </a:extLst>
          </p:cNvPr>
          <p:cNvSpPr txBox="1"/>
          <p:nvPr/>
        </p:nvSpPr>
        <p:spPr>
          <a:xfrm>
            <a:off x="1028709" y="3009601"/>
            <a:ext cx="2038855"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Jobs</a:t>
            </a:r>
          </a:p>
        </p:txBody>
      </p:sp>
      <p:sp>
        <p:nvSpPr>
          <p:cNvPr id="30" name="TextBox 30">
            <a:extLst>
              <a:ext uri="{FF2B5EF4-FFF2-40B4-BE49-F238E27FC236}">
                <a16:creationId xmlns:a16="http://schemas.microsoft.com/office/drawing/2014/main" id="{04B5F27B-3D5C-01DE-B826-79E91D942BEA}"/>
              </a:ext>
            </a:extLst>
          </p:cNvPr>
          <p:cNvSpPr txBox="1"/>
          <p:nvPr/>
        </p:nvSpPr>
        <p:spPr>
          <a:xfrm>
            <a:off x="1028709" y="5443222"/>
            <a:ext cx="2435787"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Median Salary </a:t>
            </a:r>
          </a:p>
        </p:txBody>
      </p:sp>
      <p:sp>
        <p:nvSpPr>
          <p:cNvPr id="31" name="TextBox 31">
            <a:extLst>
              <a:ext uri="{FF2B5EF4-FFF2-40B4-BE49-F238E27FC236}">
                <a16:creationId xmlns:a16="http://schemas.microsoft.com/office/drawing/2014/main" id="{1BF21153-C957-F830-B35D-984FB0324FAF}"/>
              </a:ext>
            </a:extLst>
          </p:cNvPr>
          <p:cNvSpPr txBox="1"/>
          <p:nvPr/>
        </p:nvSpPr>
        <p:spPr>
          <a:xfrm>
            <a:off x="5327385" y="5443222"/>
            <a:ext cx="3315532"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Businesses</a:t>
            </a:r>
          </a:p>
        </p:txBody>
      </p:sp>
      <p:sp>
        <p:nvSpPr>
          <p:cNvPr id="32" name="TextBox 32">
            <a:extLst>
              <a:ext uri="{FF2B5EF4-FFF2-40B4-BE49-F238E27FC236}">
                <a16:creationId xmlns:a16="http://schemas.microsoft.com/office/drawing/2014/main" id="{F251D699-3D45-1051-7A2C-26F62DDCA2F7}"/>
              </a:ext>
            </a:extLst>
          </p:cNvPr>
          <p:cNvSpPr txBox="1"/>
          <p:nvPr/>
        </p:nvSpPr>
        <p:spPr>
          <a:xfrm>
            <a:off x="1028700" y="331040"/>
            <a:ext cx="7782641"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Jobs in </a:t>
            </a:r>
            <a:r>
              <a:rPr lang="en-US" sz="5700" b="0" i="0" u="none" strike="noStrike" kern="1200" cap="none" spc="0" baseline="0">
                <a:solidFill>
                  <a:srgbClr val="B91646"/>
                </a:solidFill>
                <a:uFillTx/>
                <a:latin typeface="Bebas Neue Bold"/>
              </a:rPr>
              <a:t>south Cambridgeshire</a:t>
            </a:r>
          </a:p>
        </p:txBody>
      </p:sp>
      <p:sp>
        <p:nvSpPr>
          <p:cNvPr id="33" name="TextBox 33">
            <a:extLst>
              <a:ext uri="{FF2B5EF4-FFF2-40B4-BE49-F238E27FC236}">
                <a16:creationId xmlns:a16="http://schemas.microsoft.com/office/drawing/2014/main" id="{266D30F3-0A92-FDB1-1A5A-320AC0FEBD30}"/>
              </a:ext>
            </a:extLst>
          </p:cNvPr>
          <p:cNvSpPr txBox="1"/>
          <p:nvPr/>
        </p:nvSpPr>
        <p:spPr>
          <a:xfrm>
            <a:off x="1028700" y="1754157"/>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84,700</a:t>
            </a:r>
            <a:endParaRPr lang="en-US" sz="9399" b="0" i="0" u="none" strike="noStrike" kern="1200" cap="none" spc="0" baseline="0">
              <a:solidFill>
                <a:srgbClr val="105652"/>
              </a:solidFill>
              <a:uFillTx/>
              <a:latin typeface="Bebas Neue Bold"/>
            </a:endParaRPr>
          </a:p>
        </p:txBody>
      </p:sp>
      <p:sp>
        <p:nvSpPr>
          <p:cNvPr id="34" name="TextBox 34">
            <a:extLst>
              <a:ext uri="{FF2B5EF4-FFF2-40B4-BE49-F238E27FC236}">
                <a16:creationId xmlns:a16="http://schemas.microsoft.com/office/drawing/2014/main" id="{431C3DBC-7DEF-6777-F61C-71BE4E906651}"/>
              </a:ext>
            </a:extLst>
          </p:cNvPr>
          <p:cNvSpPr txBox="1"/>
          <p:nvPr/>
        </p:nvSpPr>
        <p:spPr>
          <a:xfrm>
            <a:off x="10203460" y="360465"/>
            <a:ext cx="7275789" cy="58991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000000"/>
                </a:solidFill>
                <a:uFillTx/>
                <a:latin typeface="Bebas Neue Bold"/>
              </a:rPr>
              <a:t>Top Sectors in SOUTH cambridgeSHIRE</a:t>
            </a:r>
          </a:p>
        </p:txBody>
      </p:sp>
      <p:sp>
        <p:nvSpPr>
          <p:cNvPr id="35" name="TextBox 35">
            <a:extLst>
              <a:ext uri="{FF2B5EF4-FFF2-40B4-BE49-F238E27FC236}">
                <a16:creationId xmlns:a16="http://schemas.microsoft.com/office/drawing/2014/main" id="{5459C113-8B1B-7D79-9D0C-BAA19E9F2A35}"/>
              </a:ext>
            </a:extLst>
          </p:cNvPr>
          <p:cNvSpPr txBox="1"/>
          <p:nvPr/>
        </p:nvSpPr>
        <p:spPr>
          <a:xfrm>
            <a:off x="1021768" y="7795973"/>
            <a:ext cx="2256675" cy="82423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AMINO COMMUNICATIONS</a:t>
            </a:r>
          </a:p>
        </p:txBody>
      </p:sp>
      <p:sp>
        <p:nvSpPr>
          <p:cNvPr id="36" name="TextBox 36">
            <a:extLst>
              <a:ext uri="{FF2B5EF4-FFF2-40B4-BE49-F238E27FC236}">
                <a16:creationId xmlns:a16="http://schemas.microsoft.com/office/drawing/2014/main" id="{92FB811B-9918-8E9A-9855-A32A3804DDAF}"/>
              </a:ext>
            </a:extLst>
          </p:cNvPr>
          <p:cNvSpPr txBox="1"/>
          <p:nvPr/>
        </p:nvSpPr>
        <p:spPr>
          <a:xfrm>
            <a:off x="1021768" y="8788664"/>
            <a:ext cx="2038865" cy="82423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MARSHALL GROUP</a:t>
            </a:r>
          </a:p>
        </p:txBody>
      </p:sp>
      <p:sp>
        <p:nvSpPr>
          <p:cNvPr id="37" name="TextBox 37">
            <a:extLst>
              <a:ext uri="{FF2B5EF4-FFF2-40B4-BE49-F238E27FC236}">
                <a16:creationId xmlns:a16="http://schemas.microsoft.com/office/drawing/2014/main" id="{5558A5BE-D3B6-3C84-2C16-83CDA9F42FAA}"/>
              </a:ext>
            </a:extLst>
          </p:cNvPr>
          <p:cNvSpPr txBox="1"/>
          <p:nvPr/>
        </p:nvSpPr>
        <p:spPr>
          <a:xfrm>
            <a:off x="3278444" y="7710248"/>
            <a:ext cx="5663775" cy="8166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is a global technology solutions provider, with its UK headquarters in South Cambridge. There are career opportunities within Digital and Manufacturing.</a:t>
            </a:r>
          </a:p>
        </p:txBody>
      </p:sp>
      <p:sp>
        <p:nvSpPr>
          <p:cNvPr id="38" name="TextBox 38">
            <a:extLst>
              <a:ext uri="{FF2B5EF4-FFF2-40B4-BE49-F238E27FC236}">
                <a16:creationId xmlns:a16="http://schemas.microsoft.com/office/drawing/2014/main" id="{592599CD-4F4E-CEA7-7A4C-2F503EB9ABBE}"/>
              </a:ext>
            </a:extLst>
          </p:cNvPr>
          <p:cNvSpPr txBox="1"/>
          <p:nvPr/>
        </p:nvSpPr>
        <p:spPr>
          <a:xfrm>
            <a:off x="3278444" y="8749610"/>
            <a:ext cx="5785317" cy="8166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operates within advanced manufacturing, specialising in aerospace solutions, and is based in South Cambridgeshire.</a:t>
            </a:r>
          </a:p>
        </p:txBody>
      </p:sp>
      <p:grpSp>
        <p:nvGrpSpPr>
          <p:cNvPr id="39" name="Group 39">
            <a:extLst>
              <a:ext uri="{FF2B5EF4-FFF2-40B4-BE49-F238E27FC236}">
                <a16:creationId xmlns:a16="http://schemas.microsoft.com/office/drawing/2014/main" id="{85396783-FB12-474C-263F-0C5FC957A280}"/>
              </a:ext>
            </a:extLst>
          </p:cNvPr>
          <p:cNvGrpSpPr/>
          <p:nvPr/>
        </p:nvGrpSpPr>
        <p:grpSpPr>
          <a:xfrm>
            <a:off x="9957285" y="6541919"/>
            <a:ext cx="7742471" cy="3200893"/>
            <a:chOff x="9957285" y="6541919"/>
            <a:chExt cx="7742471" cy="3200893"/>
          </a:xfrm>
        </p:grpSpPr>
        <p:sp>
          <p:nvSpPr>
            <p:cNvPr id="40" name="Freeform 40">
              <a:extLst>
                <a:ext uri="{FF2B5EF4-FFF2-40B4-BE49-F238E27FC236}">
                  <a16:creationId xmlns:a16="http://schemas.microsoft.com/office/drawing/2014/main" id="{77CB2557-E98F-1AEB-D314-13C88BAF5854}"/>
                </a:ext>
              </a:extLst>
            </p:cNvPr>
            <p:cNvSpPr/>
            <p:nvPr/>
          </p:nvSpPr>
          <p:spPr>
            <a:xfrm>
              <a:off x="9981361" y="6565995"/>
              <a:ext cx="7694319" cy="3152741"/>
            </a:xfrm>
            <a:custGeom>
              <a:avLst/>
              <a:gdLst>
                <a:gd name="f0" fmla="val w"/>
                <a:gd name="f1" fmla="val h"/>
                <a:gd name="f2" fmla="val 0"/>
                <a:gd name="f3" fmla="val 10146801"/>
                <a:gd name="f4" fmla="val 4157645"/>
                <a:gd name="f5" fmla="val 10054091"/>
                <a:gd name="f6" fmla="val 92710"/>
                <a:gd name="f7" fmla="val 41910"/>
                <a:gd name="f8" fmla="val 4115735"/>
                <a:gd name="f9" fmla="val 4064935"/>
                <a:gd name="f10" fmla="val 10052820"/>
                <a:gd name="f11" fmla="val 10103620"/>
                <a:gd name="f12" fmla="val 10145530"/>
                <a:gd name="f13" fmla="val 4063665"/>
                <a:gd name="f14" fmla="val 10104891"/>
                <a:gd name="f15" fmla="*/ f0 1 10146801"/>
                <a:gd name="f16" fmla="*/ f1 1 4157645"/>
                <a:gd name="f17" fmla="+- f4 0 f2"/>
                <a:gd name="f18" fmla="+- f3 0 f2"/>
                <a:gd name="f19" fmla="*/ f18 1 10146801"/>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1" name="Freeform 41">
              <a:extLst>
                <a:ext uri="{FF2B5EF4-FFF2-40B4-BE49-F238E27FC236}">
                  <a16:creationId xmlns:a16="http://schemas.microsoft.com/office/drawing/2014/main" id="{72B58718-E6FA-17CC-F029-D9F4E1677E95}"/>
                </a:ext>
              </a:extLst>
            </p:cNvPr>
            <p:cNvSpPr/>
            <p:nvPr/>
          </p:nvSpPr>
          <p:spPr>
            <a:xfrm>
              <a:off x="9957285" y="6541919"/>
              <a:ext cx="7742471" cy="3200893"/>
            </a:xfrm>
            <a:custGeom>
              <a:avLst/>
              <a:gdLst>
                <a:gd name="f0" fmla="val w"/>
                <a:gd name="f1" fmla="val h"/>
                <a:gd name="f2" fmla="val 0"/>
                <a:gd name="f3" fmla="val 10210301"/>
                <a:gd name="f4" fmla="val 4221145"/>
                <a:gd name="f5" fmla="val 10085841"/>
                <a:gd name="f6" fmla="val 59690"/>
                <a:gd name="f7" fmla="val 10121401"/>
                <a:gd name="f8" fmla="val 10150611"/>
                <a:gd name="f9" fmla="val 88900"/>
                <a:gd name="f10" fmla="val 124460"/>
                <a:gd name="f11" fmla="val 4096685"/>
                <a:gd name="f12" fmla="val 4132245"/>
                <a:gd name="f13" fmla="val 4161455"/>
                <a:gd name="f14" fmla="val 55880"/>
                <a:gd name="f15" fmla="val 4165265"/>
                <a:gd name="f16" fmla="val 10154420"/>
                <a:gd name="f17" fmla="*/ f0 1 10210301"/>
                <a:gd name="f18" fmla="*/ f1 1 4221145"/>
                <a:gd name="f19" fmla="+- f4 0 f2"/>
                <a:gd name="f20" fmla="+- f3 0 f2"/>
                <a:gd name="f21" fmla="*/ f20 1 10210301"/>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42" name="TextBox 42">
            <a:extLst>
              <a:ext uri="{FF2B5EF4-FFF2-40B4-BE49-F238E27FC236}">
                <a16:creationId xmlns:a16="http://schemas.microsoft.com/office/drawing/2014/main" id="{24F72B30-AF92-AC81-B240-6EA280D2EEEF}"/>
              </a:ext>
            </a:extLst>
          </p:cNvPr>
          <p:cNvSpPr txBox="1"/>
          <p:nvPr/>
        </p:nvSpPr>
        <p:spPr>
          <a:xfrm>
            <a:off x="10077748" y="6760524"/>
            <a:ext cx="1854055" cy="82423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PROFESSIONAL SERVICES</a:t>
            </a:r>
          </a:p>
        </p:txBody>
      </p:sp>
      <p:sp>
        <p:nvSpPr>
          <p:cNvPr id="43" name="TextBox 43">
            <a:extLst>
              <a:ext uri="{FF2B5EF4-FFF2-40B4-BE49-F238E27FC236}">
                <a16:creationId xmlns:a16="http://schemas.microsoft.com/office/drawing/2014/main" id="{FED76899-146C-0EF0-09D2-FCEB7C870F93}"/>
              </a:ext>
            </a:extLst>
          </p:cNvPr>
          <p:cNvSpPr txBox="1"/>
          <p:nvPr/>
        </p:nvSpPr>
        <p:spPr>
          <a:xfrm>
            <a:off x="10063621" y="7650227"/>
            <a:ext cx="2136504"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MANUFACTURING</a:t>
            </a:r>
          </a:p>
        </p:txBody>
      </p:sp>
      <p:sp>
        <p:nvSpPr>
          <p:cNvPr id="44" name="TextBox 44">
            <a:extLst>
              <a:ext uri="{FF2B5EF4-FFF2-40B4-BE49-F238E27FC236}">
                <a16:creationId xmlns:a16="http://schemas.microsoft.com/office/drawing/2014/main" id="{08E1BA15-07D4-BAD1-DD81-ADE369970494}"/>
              </a:ext>
            </a:extLst>
          </p:cNvPr>
          <p:cNvSpPr txBox="1"/>
          <p:nvPr/>
        </p:nvSpPr>
        <p:spPr>
          <a:xfrm>
            <a:off x="12344528" y="6967673"/>
            <a:ext cx="5233623"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engineering, law, science, technology</a:t>
            </a:r>
          </a:p>
        </p:txBody>
      </p:sp>
      <p:sp>
        <p:nvSpPr>
          <p:cNvPr id="45" name="TextBox 45">
            <a:extLst>
              <a:ext uri="{FF2B5EF4-FFF2-40B4-BE49-F238E27FC236}">
                <a16:creationId xmlns:a16="http://schemas.microsoft.com/office/drawing/2014/main" id="{110847F8-4329-9B50-6E09-49231622F416}"/>
              </a:ext>
            </a:extLst>
          </p:cNvPr>
          <p:cNvSpPr txBox="1"/>
          <p:nvPr/>
        </p:nvSpPr>
        <p:spPr>
          <a:xfrm>
            <a:off x="12344528" y="7646285"/>
            <a:ext cx="5233623" cy="231398"/>
          </a:xfrm>
          <a:prstGeom prst="rect">
            <a:avLst/>
          </a:prstGeom>
          <a:noFill/>
          <a:ln cap="flat">
            <a:noFill/>
          </a:ln>
        </p:spPr>
        <p:txBody>
          <a:bodyPr vert="horz" wrap="square" lIns="0" tIns="0" rIns="0" bIns="0" anchor="t" anchorCtr="0" compatLnSpc="1">
            <a:spAutoFit/>
          </a:bodyPr>
          <a:lstStyle/>
          <a:p>
            <a:pPr marL="0" marR="0" lvl="0" indent="0" algn="just"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engineering, distribution, farming</a:t>
            </a:r>
          </a:p>
        </p:txBody>
      </p:sp>
      <p:sp>
        <p:nvSpPr>
          <p:cNvPr id="46" name="TextBox 46">
            <a:extLst>
              <a:ext uri="{FF2B5EF4-FFF2-40B4-BE49-F238E27FC236}">
                <a16:creationId xmlns:a16="http://schemas.microsoft.com/office/drawing/2014/main" id="{1DF6E323-883C-6A9B-74EB-038230DDB6CC}"/>
              </a:ext>
            </a:extLst>
          </p:cNvPr>
          <p:cNvSpPr txBox="1"/>
          <p:nvPr/>
        </p:nvSpPr>
        <p:spPr>
          <a:xfrm>
            <a:off x="10063621" y="8179783"/>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RETAIL</a:t>
            </a:r>
          </a:p>
        </p:txBody>
      </p:sp>
      <p:sp>
        <p:nvSpPr>
          <p:cNvPr id="47" name="TextBox 47">
            <a:extLst>
              <a:ext uri="{FF2B5EF4-FFF2-40B4-BE49-F238E27FC236}">
                <a16:creationId xmlns:a16="http://schemas.microsoft.com/office/drawing/2014/main" id="{75C9EBFC-B9BC-1901-A976-EDECAEDDFED3}"/>
              </a:ext>
            </a:extLst>
          </p:cNvPr>
          <p:cNvSpPr txBox="1"/>
          <p:nvPr/>
        </p:nvSpPr>
        <p:spPr>
          <a:xfrm>
            <a:off x="10106753" y="9247884"/>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DIGITAL</a:t>
            </a:r>
          </a:p>
        </p:txBody>
      </p:sp>
      <p:sp>
        <p:nvSpPr>
          <p:cNvPr id="48" name="TextBox 48">
            <a:extLst>
              <a:ext uri="{FF2B5EF4-FFF2-40B4-BE49-F238E27FC236}">
                <a16:creationId xmlns:a16="http://schemas.microsoft.com/office/drawing/2014/main" id="{F356B9AC-07D0-5C5C-9D8D-E7745EAA1419}"/>
              </a:ext>
            </a:extLst>
          </p:cNvPr>
          <p:cNvSpPr txBox="1"/>
          <p:nvPr/>
        </p:nvSpPr>
        <p:spPr>
          <a:xfrm>
            <a:off x="10056187" y="8764432"/>
            <a:ext cx="185405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HEALTH</a:t>
            </a:r>
          </a:p>
        </p:txBody>
      </p:sp>
      <p:sp>
        <p:nvSpPr>
          <p:cNvPr id="49" name="TextBox 49">
            <a:extLst>
              <a:ext uri="{FF2B5EF4-FFF2-40B4-BE49-F238E27FC236}">
                <a16:creationId xmlns:a16="http://schemas.microsoft.com/office/drawing/2014/main" id="{6091A1B2-81C9-039C-A557-C3B0F557543F}"/>
              </a:ext>
            </a:extLst>
          </p:cNvPr>
          <p:cNvSpPr txBox="1"/>
          <p:nvPr/>
        </p:nvSpPr>
        <p:spPr>
          <a:xfrm>
            <a:off x="12344528" y="8214878"/>
            <a:ext cx="5233623"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sales, merchandising, logistics, customer service</a:t>
            </a:r>
          </a:p>
        </p:txBody>
      </p:sp>
      <p:sp>
        <p:nvSpPr>
          <p:cNvPr id="50" name="TextBox 50">
            <a:extLst>
              <a:ext uri="{FF2B5EF4-FFF2-40B4-BE49-F238E27FC236}">
                <a16:creationId xmlns:a16="http://schemas.microsoft.com/office/drawing/2014/main" id="{B91D6EF9-E3D6-CB44-4E9B-BC76172ED2C6}"/>
              </a:ext>
            </a:extLst>
          </p:cNvPr>
          <p:cNvSpPr txBox="1"/>
          <p:nvPr/>
        </p:nvSpPr>
        <p:spPr>
          <a:xfrm>
            <a:off x="12344528" y="9360776"/>
            <a:ext cx="5233623"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data science, IT, digital marketing</a:t>
            </a:r>
          </a:p>
        </p:txBody>
      </p:sp>
      <p:sp>
        <p:nvSpPr>
          <p:cNvPr id="51" name="TextBox 51">
            <a:extLst>
              <a:ext uri="{FF2B5EF4-FFF2-40B4-BE49-F238E27FC236}">
                <a16:creationId xmlns:a16="http://schemas.microsoft.com/office/drawing/2014/main" id="{75F5BDB2-CDDB-75D8-D4A3-59D9D9F18B79}"/>
              </a:ext>
            </a:extLst>
          </p:cNvPr>
          <p:cNvSpPr txBox="1"/>
          <p:nvPr/>
        </p:nvSpPr>
        <p:spPr>
          <a:xfrm>
            <a:off x="12344528" y="8786359"/>
            <a:ext cx="5233623"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nursing, social care, medical practitioners</a:t>
            </a:r>
          </a:p>
        </p:txBody>
      </p:sp>
      <p:pic>
        <p:nvPicPr>
          <p:cNvPr id="52" name="Picture 52">
            <a:extLst>
              <a:ext uri="{FF2B5EF4-FFF2-40B4-BE49-F238E27FC236}">
                <a16:creationId xmlns:a16="http://schemas.microsoft.com/office/drawing/2014/main" id="{E750B495-E2AA-28C8-8DAC-B17BC6940E65}"/>
              </a:ext>
            </a:extLst>
          </p:cNvPr>
          <p:cNvPicPr>
            <a:picLocks noChangeAspect="1"/>
          </p:cNvPicPr>
          <p:nvPr/>
        </p:nvPicPr>
        <p:blipFill>
          <a:blip r:embed="rId2"/>
          <a:srcRect/>
          <a:stretch>
            <a:fillRect/>
          </a:stretch>
        </p:blipFill>
        <p:spPr>
          <a:xfrm>
            <a:off x="12661139" y="2092064"/>
            <a:ext cx="942965" cy="929551"/>
          </a:xfrm>
          <a:prstGeom prst="rect">
            <a:avLst/>
          </a:prstGeom>
          <a:noFill/>
          <a:ln cap="flat">
            <a:noFill/>
          </a:ln>
        </p:spPr>
      </p:pic>
      <p:pic>
        <p:nvPicPr>
          <p:cNvPr id="53" name="Picture 53">
            <a:extLst>
              <a:ext uri="{FF2B5EF4-FFF2-40B4-BE49-F238E27FC236}">
                <a16:creationId xmlns:a16="http://schemas.microsoft.com/office/drawing/2014/main" id="{0FACDFCD-2F99-E99F-2436-5B63AAB8C276}"/>
              </a:ext>
            </a:extLst>
          </p:cNvPr>
          <p:cNvPicPr>
            <a:picLocks noChangeAspect="1"/>
          </p:cNvPicPr>
          <p:nvPr/>
        </p:nvPicPr>
        <p:blipFill>
          <a:blip r:embed="rId3"/>
          <a:srcRect/>
          <a:stretch>
            <a:fillRect/>
          </a:stretch>
        </p:blipFill>
        <p:spPr>
          <a:xfrm>
            <a:off x="13841355" y="2085060"/>
            <a:ext cx="1097444" cy="1097444"/>
          </a:xfrm>
          <a:prstGeom prst="rect">
            <a:avLst/>
          </a:prstGeom>
          <a:noFill/>
          <a:ln cap="flat">
            <a:noFill/>
          </a:ln>
        </p:spPr>
      </p:pic>
      <p:pic>
        <p:nvPicPr>
          <p:cNvPr id="54" name="Picture 54">
            <a:extLst>
              <a:ext uri="{FF2B5EF4-FFF2-40B4-BE49-F238E27FC236}">
                <a16:creationId xmlns:a16="http://schemas.microsoft.com/office/drawing/2014/main" id="{8635FCCE-6FA3-1B16-C765-873DD753F30B}"/>
              </a:ext>
            </a:extLst>
          </p:cNvPr>
          <p:cNvPicPr>
            <a:picLocks noChangeAspect="1"/>
          </p:cNvPicPr>
          <p:nvPr/>
        </p:nvPicPr>
        <p:blipFill>
          <a:blip r:embed="rId4"/>
          <a:srcRect/>
          <a:stretch>
            <a:fillRect/>
          </a:stretch>
        </p:blipFill>
        <p:spPr>
          <a:xfrm>
            <a:off x="16287914" y="2198464"/>
            <a:ext cx="1427753" cy="1427753"/>
          </a:xfrm>
          <a:prstGeom prst="rect">
            <a:avLst/>
          </a:prstGeom>
          <a:noFill/>
          <a:ln cap="flat">
            <a:noFill/>
          </a:ln>
        </p:spPr>
      </p:pic>
      <p:pic>
        <p:nvPicPr>
          <p:cNvPr id="55" name="Picture 55">
            <a:extLst>
              <a:ext uri="{FF2B5EF4-FFF2-40B4-BE49-F238E27FC236}">
                <a16:creationId xmlns:a16="http://schemas.microsoft.com/office/drawing/2014/main" id="{A25A5492-B456-889D-4278-D5E74C5FDF0B}"/>
              </a:ext>
            </a:extLst>
          </p:cNvPr>
          <p:cNvPicPr>
            <a:picLocks noChangeAspect="1"/>
          </p:cNvPicPr>
          <p:nvPr/>
        </p:nvPicPr>
        <p:blipFill>
          <a:blip r:embed="rId5"/>
          <a:srcRect/>
          <a:stretch>
            <a:fillRect/>
          </a:stretch>
        </p:blipFill>
        <p:spPr>
          <a:xfrm>
            <a:off x="15321503" y="2323700"/>
            <a:ext cx="982175" cy="952411"/>
          </a:xfrm>
          <a:prstGeom prst="rect">
            <a:avLst/>
          </a:prstGeom>
          <a:noFill/>
          <a:ln cap="flat">
            <a:noFill/>
          </a:ln>
        </p:spPr>
      </p:pic>
      <p:pic>
        <p:nvPicPr>
          <p:cNvPr id="56" name="Picture 56">
            <a:extLst>
              <a:ext uri="{FF2B5EF4-FFF2-40B4-BE49-F238E27FC236}">
                <a16:creationId xmlns:a16="http://schemas.microsoft.com/office/drawing/2014/main" id="{DC312505-DCD8-886C-AA23-88FD73E308E0}"/>
              </a:ext>
            </a:extLst>
          </p:cNvPr>
          <p:cNvPicPr>
            <a:picLocks noChangeAspect="1"/>
          </p:cNvPicPr>
          <p:nvPr/>
        </p:nvPicPr>
        <p:blipFill>
          <a:blip r:embed="rId6"/>
          <a:srcRect/>
          <a:stretch>
            <a:fillRect/>
          </a:stretch>
        </p:blipFill>
        <p:spPr>
          <a:xfrm>
            <a:off x="11496577" y="1028700"/>
            <a:ext cx="870472" cy="870472"/>
          </a:xfrm>
          <a:prstGeom prst="rect">
            <a:avLst/>
          </a:prstGeom>
          <a:noFill/>
          <a:ln cap="flat">
            <a:noFill/>
          </a:ln>
        </p:spPr>
      </p:pic>
      <p:sp>
        <p:nvSpPr>
          <p:cNvPr id="57" name="TextBox 58">
            <a:extLst>
              <a:ext uri="{FF2B5EF4-FFF2-40B4-BE49-F238E27FC236}">
                <a16:creationId xmlns:a16="http://schemas.microsoft.com/office/drawing/2014/main" id="{FDDDB924-2ED9-4498-8A18-5FF046DEDD3B}"/>
              </a:ext>
            </a:extLst>
          </p:cNvPr>
          <p:cNvSpPr txBox="1"/>
          <p:nvPr/>
        </p:nvSpPr>
        <p:spPr>
          <a:xfrm>
            <a:off x="10063621" y="1500365"/>
            <a:ext cx="1346920" cy="198123"/>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2 Bold"/>
              </a:rPr>
              <a:t>Number of jobs</a:t>
            </a:r>
          </a:p>
        </p:txBody>
      </p:sp>
      <p:sp>
        <p:nvSpPr>
          <p:cNvPr id="58" name="TextBox 59">
            <a:extLst>
              <a:ext uri="{FF2B5EF4-FFF2-40B4-BE49-F238E27FC236}">
                <a16:creationId xmlns:a16="http://schemas.microsoft.com/office/drawing/2014/main" id="{6AD246BC-56BB-A519-E279-7A4F4EB36924}"/>
              </a:ext>
            </a:extLst>
          </p:cNvPr>
          <p:cNvSpPr txBox="1"/>
          <p:nvPr/>
        </p:nvSpPr>
        <p:spPr>
          <a:xfrm>
            <a:off x="2808479" y="6675165"/>
            <a:ext cx="4325422"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MAJOR EMPLOYERS </a:t>
            </a:r>
          </a:p>
        </p:txBody>
      </p:sp>
      <p:sp>
        <p:nvSpPr>
          <p:cNvPr id="59" name="TextBox 58">
            <a:extLst>
              <a:ext uri="{FF2B5EF4-FFF2-40B4-BE49-F238E27FC236}">
                <a16:creationId xmlns:a16="http://schemas.microsoft.com/office/drawing/2014/main" id="{A52907B1-4D73-5F4F-BEB4-A9C91720BE16}"/>
              </a:ext>
            </a:extLst>
          </p:cNvPr>
          <p:cNvSpPr txBox="1"/>
          <p:nvPr/>
        </p:nvSpPr>
        <p:spPr>
          <a:xfrm>
            <a:off x="5327385" y="2959455"/>
            <a:ext cx="4566358" cy="93891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Of people have a university level qualification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26">
    <p:bg>
      <p:bgPr>
        <a:solidFill>
          <a:srgbClr val="FBF3E4"/>
        </a:solidFill>
        <a:effectLst/>
      </p:bgPr>
    </p:bg>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585A056B-EBAC-DD54-7104-896D660B6711}"/>
              </a:ext>
            </a:extLst>
          </p:cNvPr>
          <p:cNvGrpSpPr/>
          <p:nvPr/>
        </p:nvGrpSpPr>
        <p:grpSpPr>
          <a:xfrm>
            <a:off x="9909654" y="207075"/>
            <a:ext cx="7742471" cy="6072768"/>
            <a:chOff x="9909654" y="207075"/>
            <a:chExt cx="7742471" cy="6072768"/>
          </a:xfrm>
        </p:grpSpPr>
        <p:sp>
          <p:nvSpPr>
            <p:cNvPr id="3" name="Freeform 3">
              <a:extLst>
                <a:ext uri="{FF2B5EF4-FFF2-40B4-BE49-F238E27FC236}">
                  <a16:creationId xmlns:a16="http://schemas.microsoft.com/office/drawing/2014/main" id="{00C5E704-BD2E-B1FC-0F5B-C14F1CF7709E}"/>
                </a:ext>
              </a:extLst>
            </p:cNvPr>
            <p:cNvSpPr/>
            <p:nvPr/>
          </p:nvSpPr>
          <p:spPr>
            <a:xfrm>
              <a:off x="9933730" y="231151"/>
              <a:ext cx="7694319" cy="6024615"/>
            </a:xfrm>
            <a:custGeom>
              <a:avLst/>
              <a:gdLst>
                <a:gd name="f0" fmla="val w"/>
                <a:gd name="f1" fmla="val h"/>
                <a:gd name="f2" fmla="val 0"/>
                <a:gd name="f3" fmla="val 10146801"/>
                <a:gd name="f4" fmla="val 7944906"/>
                <a:gd name="f5" fmla="val 10054091"/>
                <a:gd name="f6" fmla="val 92710"/>
                <a:gd name="f7" fmla="val 41910"/>
                <a:gd name="f8" fmla="val 7902996"/>
                <a:gd name="f9" fmla="val 7852196"/>
                <a:gd name="f10" fmla="val 10052820"/>
                <a:gd name="f11" fmla="val 10103620"/>
                <a:gd name="f12" fmla="val 10145530"/>
                <a:gd name="f13" fmla="val 7850925"/>
                <a:gd name="f14" fmla="val 10104891"/>
                <a:gd name="f15" fmla="*/ f0 1 10146801"/>
                <a:gd name="f16" fmla="*/ f1 1 7944906"/>
                <a:gd name="f17" fmla="+- f4 0 f2"/>
                <a:gd name="f18" fmla="+- f3 0 f2"/>
                <a:gd name="f19" fmla="*/ f18 1 10146801"/>
                <a:gd name="f20" fmla="*/ f17 1 7944906"/>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7944906">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DFD8CA"/>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4">
              <a:extLst>
                <a:ext uri="{FF2B5EF4-FFF2-40B4-BE49-F238E27FC236}">
                  <a16:creationId xmlns:a16="http://schemas.microsoft.com/office/drawing/2014/main" id="{F30D68FD-0BA4-FC73-0727-98CF5A689CF7}"/>
                </a:ext>
              </a:extLst>
            </p:cNvPr>
            <p:cNvSpPr/>
            <p:nvPr/>
          </p:nvSpPr>
          <p:spPr>
            <a:xfrm>
              <a:off x="9909654" y="207075"/>
              <a:ext cx="7742471" cy="6072768"/>
            </a:xfrm>
            <a:custGeom>
              <a:avLst/>
              <a:gdLst>
                <a:gd name="f0" fmla="val w"/>
                <a:gd name="f1" fmla="val h"/>
                <a:gd name="f2" fmla="val 0"/>
                <a:gd name="f3" fmla="val 10210301"/>
                <a:gd name="f4" fmla="val 8008406"/>
                <a:gd name="f5" fmla="val 10085841"/>
                <a:gd name="f6" fmla="val 59690"/>
                <a:gd name="f7" fmla="val 10121401"/>
                <a:gd name="f8" fmla="val 10150611"/>
                <a:gd name="f9" fmla="val 88900"/>
                <a:gd name="f10" fmla="val 124460"/>
                <a:gd name="f11" fmla="val 7883946"/>
                <a:gd name="f12" fmla="val 7919506"/>
                <a:gd name="f13" fmla="val 7948716"/>
                <a:gd name="f14" fmla="val 55880"/>
                <a:gd name="f15" fmla="val 7952526"/>
                <a:gd name="f16" fmla="val 10154420"/>
                <a:gd name="f17" fmla="*/ f0 1 10210301"/>
                <a:gd name="f18" fmla="*/ f1 1 8008406"/>
                <a:gd name="f19" fmla="+- f4 0 f2"/>
                <a:gd name="f20" fmla="+- f3 0 f2"/>
                <a:gd name="f21" fmla="*/ f20 1 10210301"/>
                <a:gd name="f22" fmla="*/ f19 1 8008406"/>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8008406">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5" name="AutoShape 5">
            <a:extLst>
              <a:ext uri="{FF2B5EF4-FFF2-40B4-BE49-F238E27FC236}">
                <a16:creationId xmlns:a16="http://schemas.microsoft.com/office/drawing/2014/main" id="{1764C315-B9BA-AB01-633B-7F5869DD2A55}"/>
              </a:ext>
            </a:extLst>
          </p:cNvPr>
          <p:cNvSpPr/>
          <p:nvPr/>
        </p:nvSpPr>
        <p:spPr>
          <a:xfrm rot="4297">
            <a:off x="1028709" y="4047298"/>
            <a:ext cx="7614208"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9046"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6" name="Group 6">
            <a:extLst>
              <a:ext uri="{FF2B5EF4-FFF2-40B4-BE49-F238E27FC236}">
                <a16:creationId xmlns:a16="http://schemas.microsoft.com/office/drawing/2014/main" id="{B620E8A4-6947-A9F8-E431-138EA3110E8B}"/>
              </a:ext>
            </a:extLst>
          </p:cNvPr>
          <p:cNvGrpSpPr/>
          <p:nvPr/>
        </p:nvGrpSpPr>
        <p:grpSpPr>
          <a:xfrm>
            <a:off x="10290429" y="1810475"/>
            <a:ext cx="7234799" cy="3693475"/>
            <a:chOff x="10290429" y="1810475"/>
            <a:chExt cx="7234799" cy="3693475"/>
          </a:xfrm>
        </p:grpSpPr>
        <p:sp>
          <p:nvSpPr>
            <p:cNvPr id="7" name="TextBox 7">
              <a:extLst>
                <a:ext uri="{FF2B5EF4-FFF2-40B4-BE49-F238E27FC236}">
                  <a16:creationId xmlns:a16="http://schemas.microsoft.com/office/drawing/2014/main" id="{914325D9-5CDA-3589-E186-9C90B9C20F94}"/>
                </a:ext>
              </a:extLst>
            </p:cNvPr>
            <p:cNvSpPr txBox="1"/>
            <p:nvPr/>
          </p:nvSpPr>
          <p:spPr>
            <a:xfrm rot="18900010">
              <a:off x="11353262" y="4685053"/>
              <a:ext cx="865287"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Retail</a:t>
              </a:r>
            </a:p>
          </p:txBody>
        </p:sp>
        <p:sp>
          <p:nvSpPr>
            <p:cNvPr id="8" name="TextBox 8">
              <a:extLst>
                <a:ext uri="{FF2B5EF4-FFF2-40B4-BE49-F238E27FC236}">
                  <a16:creationId xmlns:a16="http://schemas.microsoft.com/office/drawing/2014/main" id="{8DBC7232-EFD4-69AD-DF1C-4E1520F3B94A}"/>
                </a:ext>
              </a:extLst>
            </p:cNvPr>
            <p:cNvSpPr txBox="1"/>
            <p:nvPr/>
          </p:nvSpPr>
          <p:spPr>
            <a:xfrm rot="18900010">
              <a:off x="13597274" y="4680293"/>
              <a:ext cx="1136928" cy="413857"/>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Admin</a:t>
              </a:r>
            </a:p>
          </p:txBody>
        </p:sp>
        <p:sp>
          <p:nvSpPr>
            <p:cNvPr id="9" name="TextBox 9">
              <a:extLst>
                <a:ext uri="{FF2B5EF4-FFF2-40B4-BE49-F238E27FC236}">
                  <a16:creationId xmlns:a16="http://schemas.microsoft.com/office/drawing/2014/main" id="{626836C0-F860-2D9D-6904-4A3C5A59845B}"/>
                </a:ext>
              </a:extLst>
            </p:cNvPr>
            <p:cNvSpPr txBox="1"/>
            <p:nvPr/>
          </p:nvSpPr>
          <p:spPr>
            <a:xfrm rot="18900010">
              <a:off x="11398738" y="5080466"/>
              <a:ext cx="2423169"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Manufacturing</a:t>
              </a:r>
            </a:p>
          </p:txBody>
        </p:sp>
        <p:sp>
          <p:nvSpPr>
            <p:cNvPr id="10" name="TextBox 10">
              <a:extLst>
                <a:ext uri="{FF2B5EF4-FFF2-40B4-BE49-F238E27FC236}">
                  <a16:creationId xmlns:a16="http://schemas.microsoft.com/office/drawing/2014/main" id="{7C475872-6933-7744-56C9-1A48D916108C}"/>
                </a:ext>
              </a:extLst>
            </p:cNvPr>
            <p:cNvSpPr txBox="1"/>
            <p:nvPr/>
          </p:nvSpPr>
          <p:spPr>
            <a:xfrm rot="18900010">
              <a:off x="14426438" y="4876383"/>
              <a:ext cx="1675400"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Education</a:t>
              </a:r>
            </a:p>
          </p:txBody>
        </p:sp>
        <p:sp>
          <p:nvSpPr>
            <p:cNvPr id="11" name="TextBox 11">
              <a:extLst>
                <a:ext uri="{FF2B5EF4-FFF2-40B4-BE49-F238E27FC236}">
                  <a16:creationId xmlns:a16="http://schemas.microsoft.com/office/drawing/2014/main" id="{4DC84B7E-4887-73D8-E8F8-410E31183967}"/>
                </a:ext>
              </a:extLst>
            </p:cNvPr>
            <p:cNvSpPr txBox="1"/>
            <p:nvPr/>
          </p:nvSpPr>
          <p:spPr>
            <a:xfrm rot="18900010">
              <a:off x="15193060" y="5097491"/>
              <a:ext cx="2332168"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Construction</a:t>
              </a:r>
            </a:p>
          </p:txBody>
        </p:sp>
        <p:sp>
          <p:nvSpPr>
            <p:cNvPr id="12" name="TextBox 12">
              <a:extLst>
                <a:ext uri="{FF2B5EF4-FFF2-40B4-BE49-F238E27FC236}">
                  <a16:creationId xmlns:a16="http://schemas.microsoft.com/office/drawing/2014/main" id="{0FB013D1-B166-E4A9-CA7F-EA75150A1941}"/>
                </a:ext>
              </a:extLst>
            </p:cNvPr>
            <p:cNvSpPr txBox="1"/>
            <p:nvPr/>
          </p:nvSpPr>
          <p:spPr>
            <a:xfrm>
              <a:off x="10296674" y="1810475"/>
              <a:ext cx="977950"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5,000 </a:t>
              </a:r>
            </a:p>
          </p:txBody>
        </p:sp>
        <p:sp>
          <p:nvSpPr>
            <p:cNvPr id="13" name="TextBox 13">
              <a:extLst>
                <a:ext uri="{FF2B5EF4-FFF2-40B4-BE49-F238E27FC236}">
                  <a16:creationId xmlns:a16="http://schemas.microsoft.com/office/drawing/2014/main" id="{1E41A913-2016-C939-636C-FF8D8C73102C}"/>
                </a:ext>
              </a:extLst>
            </p:cNvPr>
            <p:cNvSpPr txBox="1"/>
            <p:nvPr/>
          </p:nvSpPr>
          <p:spPr>
            <a:xfrm>
              <a:off x="10290429" y="2257077"/>
              <a:ext cx="984196"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4,000 </a:t>
              </a:r>
            </a:p>
          </p:txBody>
        </p:sp>
        <p:sp>
          <p:nvSpPr>
            <p:cNvPr id="14" name="TextBox 14">
              <a:extLst>
                <a:ext uri="{FF2B5EF4-FFF2-40B4-BE49-F238E27FC236}">
                  <a16:creationId xmlns:a16="http://schemas.microsoft.com/office/drawing/2014/main" id="{F7FBF7C1-30A8-BC4D-A006-61BE6D0E2C11}"/>
                </a:ext>
              </a:extLst>
            </p:cNvPr>
            <p:cNvSpPr txBox="1"/>
            <p:nvPr/>
          </p:nvSpPr>
          <p:spPr>
            <a:xfrm>
              <a:off x="10299947" y="2703679"/>
              <a:ext cx="974677"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3,000 </a:t>
              </a:r>
            </a:p>
          </p:txBody>
        </p:sp>
        <p:sp>
          <p:nvSpPr>
            <p:cNvPr id="15" name="TextBox 15">
              <a:extLst>
                <a:ext uri="{FF2B5EF4-FFF2-40B4-BE49-F238E27FC236}">
                  <a16:creationId xmlns:a16="http://schemas.microsoft.com/office/drawing/2014/main" id="{BC802BD0-A2F1-CFCD-35C0-CA725BCF3952}"/>
                </a:ext>
              </a:extLst>
            </p:cNvPr>
            <p:cNvSpPr txBox="1"/>
            <p:nvPr/>
          </p:nvSpPr>
          <p:spPr>
            <a:xfrm>
              <a:off x="10310216" y="3150281"/>
              <a:ext cx="964408"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2,000 </a:t>
              </a:r>
            </a:p>
          </p:txBody>
        </p:sp>
        <p:sp>
          <p:nvSpPr>
            <p:cNvPr id="16" name="TextBox 16">
              <a:extLst>
                <a:ext uri="{FF2B5EF4-FFF2-40B4-BE49-F238E27FC236}">
                  <a16:creationId xmlns:a16="http://schemas.microsoft.com/office/drawing/2014/main" id="{14704D63-7510-5663-91A1-0C8D820C1FB6}"/>
                </a:ext>
              </a:extLst>
            </p:cNvPr>
            <p:cNvSpPr txBox="1"/>
            <p:nvPr/>
          </p:nvSpPr>
          <p:spPr>
            <a:xfrm>
              <a:off x="10319442" y="3596883"/>
              <a:ext cx="955182"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1,000 </a:t>
              </a:r>
            </a:p>
          </p:txBody>
        </p:sp>
        <p:sp>
          <p:nvSpPr>
            <p:cNvPr id="17" name="TextBox 17">
              <a:extLst>
                <a:ext uri="{FF2B5EF4-FFF2-40B4-BE49-F238E27FC236}">
                  <a16:creationId xmlns:a16="http://schemas.microsoft.com/office/drawing/2014/main" id="{3EA45830-05BA-E1BA-C979-96D751A4C2C6}"/>
                </a:ext>
              </a:extLst>
            </p:cNvPr>
            <p:cNvSpPr txBox="1"/>
            <p:nvPr/>
          </p:nvSpPr>
          <p:spPr>
            <a:xfrm>
              <a:off x="10990063" y="4043476"/>
              <a:ext cx="284561"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0 </a:t>
              </a:r>
            </a:p>
          </p:txBody>
        </p:sp>
        <p:grpSp>
          <p:nvGrpSpPr>
            <p:cNvPr id="18" name="Group 18">
              <a:extLst>
                <a:ext uri="{FF2B5EF4-FFF2-40B4-BE49-F238E27FC236}">
                  <a16:creationId xmlns:a16="http://schemas.microsoft.com/office/drawing/2014/main" id="{FDA09503-8D3D-C304-710E-FA243DFC0C41}"/>
                </a:ext>
              </a:extLst>
            </p:cNvPr>
            <p:cNvGrpSpPr/>
            <p:nvPr/>
          </p:nvGrpSpPr>
          <p:grpSpPr>
            <a:xfrm>
              <a:off x="11427028" y="2086761"/>
              <a:ext cx="5927396" cy="2164366"/>
              <a:chOff x="11427028" y="2086761"/>
              <a:chExt cx="5927396" cy="2164366"/>
            </a:xfrm>
          </p:grpSpPr>
          <p:sp>
            <p:nvSpPr>
              <p:cNvPr id="19" name="Freeform 19">
                <a:extLst>
                  <a:ext uri="{FF2B5EF4-FFF2-40B4-BE49-F238E27FC236}">
                    <a16:creationId xmlns:a16="http://schemas.microsoft.com/office/drawing/2014/main" id="{5DF01FAD-4D0B-0BF7-9B64-03320FAD43D1}"/>
                  </a:ext>
                </a:extLst>
              </p:cNvPr>
              <p:cNvSpPr/>
              <p:nvPr/>
            </p:nvSpPr>
            <p:spPr>
              <a:xfrm>
                <a:off x="11427028" y="2086761"/>
                <a:ext cx="1096566" cy="2126894"/>
              </a:xfrm>
              <a:custGeom>
                <a:avLst/>
                <a:gdLst>
                  <a:gd name="f0" fmla="val w"/>
                  <a:gd name="f1" fmla="val h"/>
                  <a:gd name="f2" fmla="val 0"/>
                  <a:gd name="f3" fmla="val 1462093"/>
                  <a:gd name="f4" fmla="val 2685952"/>
                  <a:gd name="f5" fmla="val 116967"/>
                  <a:gd name="f6" fmla="val 52368"/>
                  <a:gd name="f7" fmla="val 1345125"/>
                  <a:gd name="f8" fmla="val 1409725"/>
                  <a:gd name="f9" fmla="*/ f0 1 1462093"/>
                  <a:gd name="f10" fmla="*/ f1 1 2685952"/>
                  <a:gd name="f11" fmla="+- f4 0 f2"/>
                  <a:gd name="f12" fmla="+- f3 0 f2"/>
                  <a:gd name="f13" fmla="*/ f12 1 1462093"/>
                  <a:gd name="f14" fmla="*/ f11 1 2685952"/>
                  <a:gd name="f15" fmla="*/ f2 1 f13"/>
                  <a:gd name="f16" fmla="*/ f3 1 f13"/>
                  <a:gd name="f17" fmla="*/ f2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462093" h="2685952">
                    <a:moveTo>
                      <a:pt x="f2" y="f4"/>
                    </a:moveTo>
                    <a:lnTo>
                      <a:pt x="f2" y="f5"/>
                    </a:lnTo>
                    <a:cubicBezTo>
                      <a:pt x="f2" y="f6"/>
                      <a:pt x="f6" y="f2"/>
                      <a:pt x="f5" y="f2"/>
                    </a:cubicBezTo>
                    <a:lnTo>
                      <a:pt x="f7" y="f2"/>
                    </a:lnTo>
                    <a:cubicBezTo>
                      <a:pt x="f8" y="f2"/>
                      <a:pt x="f3" y="f6"/>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0">
                <a:extLst>
                  <a:ext uri="{FF2B5EF4-FFF2-40B4-BE49-F238E27FC236}">
                    <a16:creationId xmlns:a16="http://schemas.microsoft.com/office/drawing/2014/main" id="{C3B88664-0A6A-882E-FA44-C9539D916661}"/>
                  </a:ext>
                </a:extLst>
              </p:cNvPr>
              <p:cNvSpPr/>
              <p:nvPr/>
            </p:nvSpPr>
            <p:spPr>
              <a:xfrm>
                <a:off x="12578522" y="2609862"/>
                <a:ext cx="1171520" cy="1585048"/>
              </a:xfrm>
              <a:custGeom>
                <a:avLst/>
                <a:gdLst>
                  <a:gd name="f0" fmla="val w"/>
                  <a:gd name="f1" fmla="val h"/>
                  <a:gd name="f2" fmla="val 0"/>
                  <a:gd name="f3" fmla="val 1462093"/>
                  <a:gd name="f4" fmla="val 2388219"/>
                  <a:gd name="f5" fmla="val 116968"/>
                  <a:gd name="f6" fmla="val 52368"/>
                  <a:gd name="f7" fmla="val 116967"/>
                  <a:gd name="f8" fmla="val 1345125"/>
                  <a:gd name="f9" fmla="val 1376147"/>
                  <a:gd name="f10" fmla="val 1405898"/>
                  <a:gd name="f11" fmla="val 12323"/>
                  <a:gd name="f12" fmla="val 1427834"/>
                  <a:gd name="f13" fmla="val 34259"/>
                  <a:gd name="f14" fmla="val 1449769"/>
                  <a:gd name="f15" fmla="val 56195"/>
                  <a:gd name="f16" fmla="val 85946"/>
                  <a:gd name="f17" fmla="*/ f0 1 1462093"/>
                  <a:gd name="f18" fmla="*/ f1 1 2388219"/>
                  <a:gd name="f19" fmla="+- f4 0 f2"/>
                  <a:gd name="f20" fmla="+- f3 0 f2"/>
                  <a:gd name="f21" fmla="*/ f20 1 1462093"/>
                  <a:gd name="f22" fmla="*/ f19 1 2388219"/>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462093" h="2388219">
                    <a:moveTo>
                      <a:pt x="f2" y="f4"/>
                    </a:moveTo>
                    <a:lnTo>
                      <a:pt x="f2" y="f5"/>
                    </a:lnTo>
                    <a:cubicBezTo>
                      <a:pt x="f2" y="f6"/>
                      <a:pt x="f6" y="f2"/>
                      <a:pt x="f7" y="f2"/>
                    </a:cubicBezTo>
                    <a:lnTo>
                      <a:pt x="f8" y="f2"/>
                    </a:lnTo>
                    <a:cubicBezTo>
                      <a:pt x="f9" y="f2"/>
                      <a:pt x="f10" y="f11"/>
                      <a:pt x="f12" y="f13"/>
                    </a:cubicBezTo>
                    <a:cubicBezTo>
                      <a:pt x="f14" y="f15"/>
                      <a:pt x="f3" y="f16"/>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1">
                <a:extLst>
                  <a:ext uri="{FF2B5EF4-FFF2-40B4-BE49-F238E27FC236}">
                    <a16:creationId xmlns:a16="http://schemas.microsoft.com/office/drawing/2014/main" id="{43419698-9B4F-35F9-4555-24887FE0B25B}"/>
                  </a:ext>
                </a:extLst>
              </p:cNvPr>
              <p:cNvSpPr/>
              <p:nvPr/>
            </p:nvSpPr>
            <p:spPr>
              <a:xfrm>
                <a:off x="13842443" y="2683261"/>
                <a:ext cx="1096566" cy="1567866"/>
              </a:xfrm>
              <a:custGeom>
                <a:avLst/>
                <a:gdLst>
                  <a:gd name="f0" fmla="val w"/>
                  <a:gd name="f1" fmla="val h"/>
                  <a:gd name="f2" fmla="val 0"/>
                  <a:gd name="f3" fmla="val 1462093"/>
                  <a:gd name="f4" fmla="val 2090485"/>
                  <a:gd name="f5" fmla="val 116967"/>
                  <a:gd name="f6" fmla="val 85945"/>
                  <a:gd name="f7" fmla="val 12323"/>
                  <a:gd name="f8" fmla="val 56194"/>
                  <a:gd name="f9" fmla="val 34259"/>
                  <a:gd name="f10" fmla="val 1345125"/>
                  <a:gd name="f11" fmla="val 1409724"/>
                  <a:gd name="f12" fmla="val 1462092"/>
                  <a:gd name="f13" fmla="val 52368"/>
                  <a:gd name="f14" fmla="*/ f0 1 1462093"/>
                  <a:gd name="f15" fmla="*/ f1 1 2090485"/>
                  <a:gd name="f16" fmla="+- f4 0 f2"/>
                  <a:gd name="f17" fmla="+- f3 0 f2"/>
                  <a:gd name="f18" fmla="*/ f17 1 1462093"/>
                  <a:gd name="f19" fmla="*/ f16 1 2090485"/>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1462093" h="2090485">
                    <a:moveTo>
                      <a:pt x="f2" y="f4"/>
                    </a:moveTo>
                    <a:lnTo>
                      <a:pt x="f2" y="f5"/>
                    </a:lnTo>
                    <a:cubicBezTo>
                      <a:pt x="f2" y="f6"/>
                      <a:pt x="f7" y="f8"/>
                      <a:pt x="f9" y="f9"/>
                    </a:cubicBezTo>
                    <a:cubicBezTo>
                      <a:pt x="f8" y="f7"/>
                      <a:pt x="f6" y="f2"/>
                      <a:pt x="f5" y="f2"/>
                    </a:cubicBezTo>
                    <a:lnTo>
                      <a:pt x="f10" y="f2"/>
                    </a:lnTo>
                    <a:cubicBezTo>
                      <a:pt x="f11" y="f2"/>
                      <a:pt x="f12" y="f13"/>
                      <a:pt x="f12" y="f5"/>
                    </a:cubicBezTo>
                    <a:lnTo>
                      <a:pt x="f12"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2">
                <a:extLst>
                  <a:ext uri="{FF2B5EF4-FFF2-40B4-BE49-F238E27FC236}">
                    <a16:creationId xmlns:a16="http://schemas.microsoft.com/office/drawing/2014/main" id="{924A1870-95CB-9C2A-240E-469D3F2C05B5}"/>
                  </a:ext>
                </a:extLst>
              </p:cNvPr>
              <p:cNvSpPr/>
              <p:nvPr/>
            </p:nvSpPr>
            <p:spPr>
              <a:xfrm>
                <a:off x="15050155" y="2906557"/>
                <a:ext cx="1096566" cy="1344561"/>
              </a:xfrm>
              <a:custGeom>
                <a:avLst/>
                <a:gdLst>
                  <a:gd name="f0" fmla="val w"/>
                  <a:gd name="f1" fmla="val h"/>
                  <a:gd name="f2" fmla="val 0"/>
                  <a:gd name="f3" fmla="val 1462093"/>
                  <a:gd name="f4" fmla="val 1792752"/>
                  <a:gd name="f5" fmla="val 116968"/>
                  <a:gd name="f6" fmla="val 52368"/>
                  <a:gd name="f7" fmla="val 52369"/>
                  <a:gd name="f8" fmla="val 1345126"/>
                  <a:gd name="f9" fmla="val 1376147"/>
                  <a:gd name="f10" fmla="val 1405899"/>
                  <a:gd name="f11" fmla="val 12323"/>
                  <a:gd name="f12" fmla="val 1427834"/>
                  <a:gd name="f13" fmla="val 34259"/>
                  <a:gd name="f14" fmla="val 1449770"/>
                  <a:gd name="f15" fmla="val 56195"/>
                  <a:gd name="f16" fmla="val 85946"/>
                  <a:gd name="f17" fmla="*/ f0 1 1462093"/>
                  <a:gd name="f18" fmla="*/ f1 1 1792752"/>
                  <a:gd name="f19" fmla="+- f4 0 f2"/>
                  <a:gd name="f20" fmla="+- f3 0 f2"/>
                  <a:gd name="f21" fmla="*/ f20 1 1462093"/>
                  <a:gd name="f22" fmla="*/ f19 1 1792752"/>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462093" h="1792752">
                    <a:moveTo>
                      <a:pt x="f2" y="f4"/>
                    </a:moveTo>
                    <a:lnTo>
                      <a:pt x="f2" y="f5"/>
                    </a:lnTo>
                    <a:cubicBezTo>
                      <a:pt x="f2" y="f6"/>
                      <a:pt x="f7" y="f2"/>
                      <a:pt x="f5" y="f2"/>
                    </a:cubicBezTo>
                    <a:lnTo>
                      <a:pt x="f8" y="f2"/>
                    </a:lnTo>
                    <a:cubicBezTo>
                      <a:pt x="f9" y="f2"/>
                      <a:pt x="f10" y="f11"/>
                      <a:pt x="f12" y="f13"/>
                    </a:cubicBezTo>
                    <a:cubicBezTo>
                      <a:pt x="f14" y="f15"/>
                      <a:pt x="f3" y="f16"/>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23">
                <a:extLst>
                  <a:ext uri="{FF2B5EF4-FFF2-40B4-BE49-F238E27FC236}">
                    <a16:creationId xmlns:a16="http://schemas.microsoft.com/office/drawing/2014/main" id="{28073B78-817D-EA04-9CB6-BD119298536E}"/>
                  </a:ext>
                </a:extLst>
              </p:cNvPr>
              <p:cNvSpPr/>
              <p:nvPr/>
            </p:nvSpPr>
            <p:spPr>
              <a:xfrm>
                <a:off x="16257858" y="3129863"/>
                <a:ext cx="1096566" cy="1121264"/>
              </a:xfrm>
              <a:custGeom>
                <a:avLst/>
                <a:gdLst>
                  <a:gd name="f0" fmla="val w"/>
                  <a:gd name="f1" fmla="val h"/>
                  <a:gd name="f2" fmla="val 0"/>
                  <a:gd name="f3" fmla="val 1462093"/>
                  <a:gd name="f4" fmla="val 1495018"/>
                  <a:gd name="f5" fmla="val 116967"/>
                  <a:gd name="f6" fmla="val 85945"/>
                  <a:gd name="f7" fmla="val 12323"/>
                  <a:gd name="f8" fmla="val 56194"/>
                  <a:gd name="f9" fmla="val 34259"/>
                  <a:gd name="f10" fmla="val 56195"/>
                  <a:gd name="f11" fmla="val 85946"/>
                  <a:gd name="f12" fmla="val 116968"/>
                  <a:gd name="f13" fmla="val 1345125"/>
                  <a:gd name="f14" fmla="val 1409725"/>
                  <a:gd name="f15" fmla="val 52368"/>
                  <a:gd name="f16" fmla="*/ f0 1 1462093"/>
                  <a:gd name="f17" fmla="*/ f1 1 1495018"/>
                  <a:gd name="f18" fmla="+- f4 0 f2"/>
                  <a:gd name="f19" fmla="+- f3 0 f2"/>
                  <a:gd name="f20" fmla="*/ f19 1 1462093"/>
                  <a:gd name="f21" fmla="*/ f18 1 1495018"/>
                  <a:gd name="f22" fmla="*/ f2 1 f20"/>
                  <a:gd name="f23" fmla="*/ f3 1 f20"/>
                  <a:gd name="f24" fmla="*/ f2 1 f21"/>
                  <a:gd name="f25" fmla="*/ f4 1 f21"/>
                  <a:gd name="f26" fmla="*/ f22 f16 1"/>
                  <a:gd name="f27" fmla="*/ f23 f16 1"/>
                  <a:gd name="f28" fmla="*/ f25 f17 1"/>
                  <a:gd name="f29" fmla="*/ f24 f17 1"/>
                </a:gdLst>
                <a:ahLst/>
                <a:cxnLst>
                  <a:cxn ang="3cd4">
                    <a:pos x="hc" y="t"/>
                  </a:cxn>
                  <a:cxn ang="0">
                    <a:pos x="r" y="vc"/>
                  </a:cxn>
                  <a:cxn ang="cd4">
                    <a:pos x="hc" y="b"/>
                  </a:cxn>
                  <a:cxn ang="cd2">
                    <a:pos x="l" y="vc"/>
                  </a:cxn>
                </a:cxnLst>
                <a:rect l="f26" t="f29" r="f27" b="f28"/>
                <a:pathLst>
                  <a:path w="1462093" h="1495018">
                    <a:moveTo>
                      <a:pt x="f2" y="f4"/>
                    </a:moveTo>
                    <a:lnTo>
                      <a:pt x="f2" y="f5"/>
                    </a:lnTo>
                    <a:cubicBezTo>
                      <a:pt x="f2" y="f6"/>
                      <a:pt x="f7" y="f8"/>
                      <a:pt x="f9" y="f9"/>
                    </a:cubicBezTo>
                    <a:cubicBezTo>
                      <a:pt x="f10" y="f7"/>
                      <a:pt x="f11" y="f2"/>
                      <a:pt x="f12" y="f2"/>
                    </a:cubicBezTo>
                    <a:lnTo>
                      <a:pt x="f13" y="f2"/>
                    </a:lnTo>
                    <a:cubicBezTo>
                      <a:pt x="f14" y="f2"/>
                      <a:pt x="f3" y="f15"/>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sp>
        <p:nvSpPr>
          <p:cNvPr id="24" name="TextBox 24">
            <a:extLst>
              <a:ext uri="{FF2B5EF4-FFF2-40B4-BE49-F238E27FC236}">
                <a16:creationId xmlns:a16="http://schemas.microsoft.com/office/drawing/2014/main" id="{F9F1ABDD-BD60-EAF3-7B54-D08FE81681F3}"/>
              </a:ext>
            </a:extLst>
          </p:cNvPr>
          <p:cNvSpPr txBox="1"/>
          <p:nvPr/>
        </p:nvSpPr>
        <p:spPr>
          <a:xfrm>
            <a:off x="1028709"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£30,500</a:t>
            </a:r>
            <a:endParaRPr lang="en-US" sz="9399" b="0" i="0" u="none" strike="noStrike" kern="1200" cap="none" spc="0" baseline="0">
              <a:solidFill>
                <a:srgbClr val="105652"/>
              </a:solidFill>
              <a:uFillTx/>
              <a:latin typeface="Bebas Neue Bold"/>
            </a:endParaRPr>
          </a:p>
        </p:txBody>
      </p:sp>
      <p:sp>
        <p:nvSpPr>
          <p:cNvPr id="25" name="TextBox 25">
            <a:extLst>
              <a:ext uri="{FF2B5EF4-FFF2-40B4-BE49-F238E27FC236}">
                <a16:creationId xmlns:a16="http://schemas.microsoft.com/office/drawing/2014/main" id="{C6B3F5D0-F4BC-0916-27CE-EB4188084628}"/>
              </a:ext>
            </a:extLst>
          </p:cNvPr>
          <p:cNvSpPr txBox="1"/>
          <p:nvPr/>
        </p:nvSpPr>
        <p:spPr>
          <a:xfrm>
            <a:off x="5327385" y="1721348"/>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32%</a:t>
            </a:r>
          </a:p>
        </p:txBody>
      </p:sp>
      <p:sp>
        <p:nvSpPr>
          <p:cNvPr id="26" name="TextBox 26">
            <a:extLst>
              <a:ext uri="{FF2B5EF4-FFF2-40B4-BE49-F238E27FC236}">
                <a16:creationId xmlns:a16="http://schemas.microsoft.com/office/drawing/2014/main" id="{7AEEEA28-AA7D-A267-79DC-8FC79CE2B219}"/>
              </a:ext>
            </a:extLst>
          </p:cNvPr>
          <p:cNvSpPr txBox="1"/>
          <p:nvPr/>
        </p:nvSpPr>
        <p:spPr>
          <a:xfrm>
            <a:off x="5327385"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3,900</a:t>
            </a:r>
            <a:endParaRPr lang="en-US" sz="9399" b="0" i="0" u="none" strike="noStrike" kern="1200" cap="none" spc="0" baseline="0">
              <a:solidFill>
                <a:srgbClr val="105652"/>
              </a:solidFill>
              <a:uFillTx/>
              <a:latin typeface="Bebas Neue Bold"/>
            </a:endParaRPr>
          </a:p>
        </p:txBody>
      </p:sp>
      <p:sp>
        <p:nvSpPr>
          <p:cNvPr id="27" name="TextBox 27">
            <a:extLst>
              <a:ext uri="{FF2B5EF4-FFF2-40B4-BE49-F238E27FC236}">
                <a16:creationId xmlns:a16="http://schemas.microsoft.com/office/drawing/2014/main" id="{A7632477-35ED-62D6-C651-65F479BDC0D2}"/>
              </a:ext>
            </a:extLst>
          </p:cNvPr>
          <p:cNvSpPr txBox="1"/>
          <p:nvPr/>
        </p:nvSpPr>
        <p:spPr>
          <a:xfrm>
            <a:off x="1028709" y="3009601"/>
            <a:ext cx="2038855"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Jobs</a:t>
            </a:r>
          </a:p>
        </p:txBody>
      </p:sp>
      <p:sp>
        <p:nvSpPr>
          <p:cNvPr id="28" name="TextBox 28">
            <a:extLst>
              <a:ext uri="{FF2B5EF4-FFF2-40B4-BE49-F238E27FC236}">
                <a16:creationId xmlns:a16="http://schemas.microsoft.com/office/drawing/2014/main" id="{DBDDDF6A-2450-3002-0451-FD93118DEAE9}"/>
              </a:ext>
            </a:extLst>
          </p:cNvPr>
          <p:cNvSpPr txBox="1"/>
          <p:nvPr/>
        </p:nvSpPr>
        <p:spPr>
          <a:xfrm>
            <a:off x="1028709" y="5443222"/>
            <a:ext cx="2435787"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Median Salary </a:t>
            </a:r>
          </a:p>
        </p:txBody>
      </p:sp>
      <p:sp>
        <p:nvSpPr>
          <p:cNvPr id="29" name="TextBox 29">
            <a:extLst>
              <a:ext uri="{FF2B5EF4-FFF2-40B4-BE49-F238E27FC236}">
                <a16:creationId xmlns:a16="http://schemas.microsoft.com/office/drawing/2014/main" id="{4092761C-ACEC-36A6-F678-9A06C1210D03}"/>
              </a:ext>
            </a:extLst>
          </p:cNvPr>
          <p:cNvSpPr txBox="1"/>
          <p:nvPr/>
        </p:nvSpPr>
        <p:spPr>
          <a:xfrm>
            <a:off x="5327385" y="5443222"/>
            <a:ext cx="3315532"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Businesses</a:t>
            </a:r>
          </a:p>
        </p:txBody>
      </p:sp>
      <p:sp>
        <p:nvSpPr>
          <p:cNvPr id="30" name="TextBox 30">
            <a:extLst>
              <a:ext uri="{FF2B5EF4-FFF2-40B4-BE49-F238E27FC236}">
                <a16:creationId xmlns:a16="http://schemas.microsoft.com/office/drawing/2014/main" id="{E56615A5-085F-EABD-1828-15768AC978AB}"/>
              </a:ext>
            </a:extLst>
          </p:cNvPr>
          <p:cNvSpPr txBox="1"/>
          <p:nvPr/>
        </p:nvSpPr>
        <p:spPr>
          <a:xfrm>
            <a:off x="1028700" y="331040"/>
            <a:ext cx="7782641"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Jobs in </a:t>
            </a:r>
            <a:r>
              <a:rPr lang="en-US" sz="5700" b="0" i="0" u="none" strike="noStrike" kern="1200" cap="none" spc="0" baseline="0">
                <a:solidFill>
                  <a:srgbClr val="B91646"/>
                </a:solidFill>
                <a:uFillTx/>
                <a:latin typeface="Bebas Neue Bold"/>
              </a:rPr>
              <a:t>east Cambridgeshire</a:t>
            </a:r>
          </a:p>
        </p:txBody>
      </p:sp>
      <p:sp>
        <p:nvSpPr>
          <p:cNvPr id="31" name="TextBox 31">
            <a:extLst>
              <a:ext uri="{FF2B5EF4-FFF2-40B4-BE49-F238E27FC236}">
                <a16:creationId xmlns:a16="http://schemas.microsoft.com/office/drawing/2014/main" id="{75BB1B10-D95A-39FA-3C53-2DD0734EE734}"/>
              </a:ext>
            </a:extLst>
          </p:cNvPr>
          <p:cNvSpPr txBox="1"/>
          <p:nvPr/>
        </p:nvSpPr>
        <p:spPr>
          <a:xfrm>
            <a:off x="1028700" y="1754157"/>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31,600</a:t>
            </a:r>
            <a:endParaRPr lang="en-US" sz="9399" b="0" i="0" u="none" strike="noStrike" kern="1200" cap="none" spc="0" baseline="0">
              <a:solidFill>
                <a:srgbClr val="105652"/>
              </a:solidFill>
              <a:uFillTx/>
              <a:latin typeface="Bebas Neue Bold"/>
            </a:endParaRPr>
          </a:p>
        </p:txBody>
      </p:sp>
      <p:sp>
        <p:nvSpPr>
          <p:cNvPr id="32" name="TextBox 32">
            <a:extLst>
              <a:ext uri="{FF2B5EF4-FFF2-40B4-BE49-F238E27FC236}">
                <a16:creationId xmlns:a16="http://schemas.microsoft.com/office/drawing/2014/main" id="{0F9BF872-E0B9-ED6B-C41F-B633145BA162}"/>
              </a:ext>
            </a:extLst>
          </p:cNvPr>
          <p:cNvSpPr txBox="1"/>
          <p:nvPr/>
        </p:nvSpPr>
        <p:spPr>
          <a:xfrm>
            <a:off x="10203460" y="360465"/>
            <a:ext cx="7275789" cy="58991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000000"/>
                </a:solidFill>
                <a:uFillTx/>
                <a:latin typeface="Bebas Neue Bold"/>
              </a:rPr>
              <a:t>Top Sectors in east cambridgeshire</a:t>
            </a:r>
          </a:p>
        </p:txBody>
      </p:sp>
      <p:grpSp>
        <p:nvGrpSpPr>
          <p:cNvPr id="33" name="Group 33">
            <a:extLst>
              <a:ext uri="{FF2B5EF4-FFF2-40B4-BE49-F238E27FC236}">
                <a16:creationId xmlns:a16="http://schemas.microsoft.com/office/drawing/2014/main" id="{12890162-0358-10E0-0A98-7C4407E12715}"/>
              </a:ext>
            </a:extLst>
          </p:cNvPr>
          <p:cNvGrpSpPr/>
          <p:nvPr/>
        </p:nvGrpSpPr>
        <p:grpSpPr>
          <a:xfrm>
            <a:off x="9957285" y="6532391"/>
            <a:ext cx="7742471" cy="3200893"/>
            <a:chOff x="9957285" y="6532391"/>
            <a:chExt cx="7742471" cy="3200893"/>
          </a:xfrm>
        </p:grpSpPr>
        <p:sp>
          <p:nvSpPr>
            <p:cNvPr id="34" name="Freeform 34">
              <a:extLst>
                <a:ext uri="{FF2B5EF4-FFF2-40B4-BE49-F238E27FC236}">
                  <a16:creationId xmlns:a16="http://schemas.microsoft.com/office/drawing/2014/main" id="{05036A25-E427-D64D-D1A2-FC2C22367FD4}"/>
                </a:ext>
              </a:extLst>
            </p:cNvPr>
            <p:cNvSpPr/>
            <p:nvPr/>
          </p:nvSpPr>
          <p:spPr>
            <a:xfrm>
              <a:off x="9981361" y="6556467"/>
              <a:ext cx="7694319" cy="3152741"/>
            </a:xfrm>
            <a:custGeom>
              <a:avLst/>
              <a:gdLst>
                <a:gd name="f0" fmla="val w"/>
                <a:gd name="f1" fmla="val h"/>
                <a:gd name="f2" fmla="val 0"/>
                <a:gd name="f3" fmla="val 10146801"/>
                <a:gd name="f4" fmla="val 4157645"/>
                <a:gd name="f5" fmla="val 10054091"/>
                <a:gd name="f6" fmla="val 92710"/>
                <a:gd name="f7" fmla="val 41910"/>
                <a:gd name="f8" fmla="val 4115735"/>
                <a:gd name="f9" fmla="val 4064935"/>
                <a:gd name="f10" fmla="val 10052820"/>
                <a:gd name="f11" fmla="val 10103620"/>
                <a:gd name="f12" fmla="val 10145530"/>
                <a:gd name="f13" fmla="val 4063665"/>
                <a:gd name="f14" fmla="val 10104891"/>
                <a:gd name="f15" fmla="*/ f0 1 10146801"/>
                <a:gd name="f16" fmla="*/ f1 1 4157645"/>
                <a:gd name="f17" fmla="+- f4 0 f2"/>
                <a:gd name="f18" fmla="+- f3 0 f2"/>
                <a:gd name="f19" fmla="*/ f18 1 10146801"/>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5" name="Freeform 35">
              <a:extLst>
                <a:ext uri="{FF2B5EF4-FFF2-40B4-BE49-F238E27FC236}">
                  <a16:creationId xmlns:a16="http://schemas.microsoft.com/office/drawing/2014/main" id="{15A81209-9777-04B9-FD73-3A633949CAA0}"/>
                </a:ext>
              </a:extLst>
            </p:cNvPr>
            <p:cNvSpPr/>
            <p:nvPr/>
          </p:nvSpPr>
          <p:spPr>
            <a:xfrm>
              <a:off x="9957285" y="6532391"/>
              <a:ext cx="7742471" cy="3200893"/>
            </a:xfrm>
            <a:custGeom>
              <a:avLst/>
              <a:gdLst>
                <a:gd name="f0" fmla="val w"/>
                <a:gd name="f1" fmla="val h"/>
                <a:gd name="f2" fmla="val 0"/>
                <a:gd name="f3" fmla="val 10210301"/>
                <a:gd name="f4" fmla="val 4221145"/>
                <a:gd name="f5" fmla="val 10085841"/>
                <a:gd name="f6" fmla="val 59690"/>
                <a:gd name="f7" fmla="val 10121401"/>
                <a:gd name="f8" fmla="val 10150611"/>
                <a:gd name="f9" fmla="val 88900"/>
                <a:gd name="f10" fmla="val 124460"/>
                <a:gd name="f11" fmla="val 4096685"/>
                <a:gd name="f12" fmla="val 4132245"/>
                <a:gd name="f13" fmla="val 4161455"/>
                <a:gd name="f14" fmla="val 55880"/>
                <a:gd name="f15" fmla="val 4165265"/>
                <a:gd name="f16" fmla="val 10154420"/>
                <a:gd name="f17" fmla="*/ f0 1 10210301"/>
                <a:gd name="f18" fmla="*/ f1 1 4221145"/>
                <a:gd name="f19" fmla="+- f4 0 f2"/>
                <a:gd name="f20" fmla="+- f3 0 f2"/>
                <a:gd name="f21" fmla="*/ f20 1 10210301"/>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36" name="TextBox 36">
            <a:extLst>
              <a:ext uri="{FF2B5EF4-FFF2-40B4-BE49-F238E27FC236}">
                <a16:creationId xmlns:a16="http://schemas.microsoft.com/office/drawing/2014/main" id="{81FE016A-4D57-F011-17E1-0DAE9BAD5556}"/>
              </a:ext>
            </a:extLst>
          </p:cNvPr>
          <p:cNvSpPr txBox="1"/>
          <p:nvPr/>
        </p:nvSpPr>
        <p:spPr>
          <a:xfrm>
            <a:off x="10077748" y="6760524"/>
            <a:ext cx="185405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RETAIL</a:t>
            </a:r>
          </a:p>
        </p:txBody>
      </p:sp>
      <p:sp>
        <p:nvSpPr>
          <p:cNvPr id="37" name="TextBox 37">
            <a:extLst>
              <a:ext uri="{FF2B5EF4-FFF2-40B4-BE49-F238E27FC236}">
                <a16:creationId xmlns:a16="http://schemas.microsoft.com/office/drawing/2014/main" id="{68673ABE-B8DF-1031-81C8-9E03BE45BCF6}"/>
              </a:ext>
            </a:extLst>
          </p:cNvPr>
          <p:cNvSpPr txBox="1"/>
          <p:nvPr/>
        </p:nvSpPr>
        <p:spPr>
          <a:xfrm>
            <a:off x="10063621" y="7944435"/>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ADMIN</a:t>
            </a:r>
          </a:p>
        </p:txBody>
      </p:sp>
      <p:sp>
        <p:nvSpPr>
          <p:cNvPr id="38" name="TextBox 38">
            <a:extLst>
              <a:ext uri="{FF2B5EF4-FFF2-40B4-BE49-F238E27FC236}">
                <a16:creationId xmlns:a16="http://schemas.microsoft.com/office/drawing/2014/main" id="{9DB8DA5F-ACC0-A8CA-839A-BA0F3321F893}"/>
              </a:ext>
            </a:extLst>
          </p:cNvPr>
          <p:cNvSpPr txBox="1"/>
          <p:nvPr/>
        </p:nvSpPr>
        <p:spPr>
          <a:xfrm>
            <a:off x="12238448" y="6791641"/>
            <a:ext cx="5339693" cy="228179"/>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90"/>
              </a:lnSpc>
              <a:spcBef>
                <a:spcPts val="0"/>
              </a:spcBef>
              <a:spcAft>
                <a:spcPts val="0"/>
              </a:spcAft>
              <a:buNone/>
              <a:tabLst/>
              <a:defRPr sz="1800" b="0" i="0" u="none" strike="noStrike" kern="0" cap="none" spc="0" baseline="0">
                <a:solidFill>
                  <a:srgbClr val="000000"/>
                </a:solidFill>
                <a:uFillTx/>
              </a:defRPr>
            </a:pPr>
            <a:r>
              <a:rPr lang="en-US" sz="1423" b="0" i="0" u="none" strike="noStrike" kern="1200" cap="none" spc="0" baseline="0">
                <a:solidFill>
                  <a:srgbClr val="000000"/>
                </a:solidFill>
                <a:uFillTx/>
                <a:latin typeface="Canva Sans 1"/>
              </a:rPr>
              <a:t>Including: sales, merchandising, logistics, customer service</a:t>
            </a:r>
          </a:p>
        </p:txBody>
      </p:sp>
      <p:sp>
        <p:nvSpPr>
          <p:cNvPr id="39" name="TextBox 39">
            <a:extLst>
              <a:ext uri="{FF2B5EF4-FFF2-40B4-BE49-F238E27FC236}">
                <a16:creationId xmlns:a16="http://schemas.microsoft.com/office/drawing/2014/main" id="{3BD66DDD-D59A-C7F0-4915-4BCC64D7A692}"/>
              </a:ext>
            </a:extLst>
          </p:cNvPr>
          <p:cNvSpPr txBox="1"/>
          <p:nvPr/>
        </p:nvSpPr>
        <p:spPr>
          <a:xfrm>
            <a:off x="12238448" y="8004749"/>
            <a:ext cx="5339693" cy="231398"/>
          </a:xfrm>
          <a:prstGeom prst="rect">
            <a:avLst/>
          </a:prstGeom>
          <a:noFill/>
          <a:ln cap="flat">
            <a:noFill/>
          </a:ln>
        </p:spPr>
        <p:txBody>
          <a:bodyPr vert="horz" wrap="square" lIns="0" tIns="0" rIns="0" bIns="0" anchor="t" anchorCtr="0" compatLnSpc="1">
            <a:spAutoFit/>
          </a:bodyPr>
          <a:lstStyle/>
          <a:p>
            <a:pPr marL="0" marR="0" lvl="0" indent="0" algn="just"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secretary, receptionist, administration support</a:t>
            </a:r>
          </a:p>
        </p:txBody>
      </p:sp>
      <p:sp>
        <p:nvSpPr>
          <p:cNvPr id="40" name="TextBox 40">
            <a:extLst>
              <a:ext uri="{FF2B5EF4-FFF2-40B4-BE49-F238E27FC236}">
                <a16:creationId xmlns:a16="http://schemas.microsoft.com/office/drawing/2014/main" id="{629FE687-55EA-D5B9-CC51-E09D991510DD}"/>
              </a:ext>
            </a:extLst>
          </p:cNvPr>
          <p:cNvSpPr txBox="1"/>
          <p:nvPr/>
        </p:nvSpPr>
        <p:spPr>
          <a:xfrm>
            <a:off x="10082357" y="7312584"/>
            <a:ext cx="2174836"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MANUFACTURING</a:t>
            </a:r>
          </a:p>
        </p:txBody>
      </p:sp>
      <p:sp>
        <p:nvSpPr>
          <p:cNvPr id="41" name="TextBox 41">
            <a:extLst>
              <a:ext uri="{FF2B5EF4-FFF2-40B4-BE49-F238E27FC236}">
                <a16:creationId xmlns:a16="http://schemas.microsoft.com/office/drawing/2014/main" id="{652EEA91-72DA-44A2-2C6E-5377D836E3CB}"/>
              </a:ext>
            </a:extLst>
          </p:cNvPr>
          <p:cNvSpPr txBox="1"/>
          <p:nvPr/>
        </p:nvSpPr>
        <p:spPr>
          <a:xfrm>
            <a:off x="10063621" y="8548003"/>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EDUCATION</a:t>
            </a:r>
          </a:p>
        </p:txBody>
      </p:sp>
      <p:sp>
        <p:nvSpPr>
          <p:cNvPr id="42" name="TextBox 42">
            <a:extLst>
              <a:ext uri="{FF2B5EF4-FFF2-40B4-BE49-F238E27FC236}">
                <a16:creationId xmlns:a16="http://schemas.microsoft.com/office/drawing/2014/main" id="{8F2A5E65-9BEC-D116-64E1-AF461D02CCDA}"/>
              </a:ext>
            </a:extLst>
          </p:cNvPr>
          <p:cNvSpPr txBox="1"/>
          <p:nvPr/>
        </p:nvSpPr>
        <p:spPr>
          <a:xfrm>
            <a:off x="10077748" y="9136401"/>
            <a:ext cx="185405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Construction</a:t>
            </a:r>
          </a:p>
        </p:txBody>
      </p:sp>
      <p:sp>
        <p:nvSpPr>
          <p:cNvPr id="43" name="TextBox 43">
            <a:extLst>
              <a:ext uri="{FF2B5EF4-FFF2-40B4-BE49-F238E27FC236}">
                <a16:creationId xmlns:a16="http://schemas.microsoft.com/office/drawing/2014/main" id="{E6A90B51-F040-F986-F9CE-F582ED897033}"/>
              </a:ext>
            </a:extLst>
          </p:cNvPr>
          <p:cNvSpPr txBox="1"/>
          <p:nvPr/>
        </p:nvSpPr>
        <p:spPr>
          <a:xfrm>
            <a:off x="12257184" y="7419203"/>
            <a:ext cx="5339693"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engineering, distribution, farming</a:t>
            </a:r>
          </a:p>
        </p:txBody>
      </p:sp>
      <p:sp>
        <p:nvSpPr>
          <p:cNvPr id="44" name="TextBox 44">
            <a:extLst>
              <a:ext uri="{FF2B5EF4-FFF2-40B4-BE49-F238E27FC236}">
                <a16:creationId xmlns:a16="http://schemas.microsoft.com/office/drawing/2014/main" id="{3F5BBB30-B50F-1AEB-A4E1-EDFE02B0CAC3}"/>
              </a:ext>
            </a:extLst>
          </p:cNvPr>
          <p:cNvSpPr txBox="1"/>
          <p:nvPr/>
        </p:nvSpPr>
        <p:spPr>
          <a:xfrm>
            <a:off x="12238448" y="8503920"/>
            <a:ext cx="5339693"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teaching, teaching assistants</a:t>
            </a:r>
          </a:p>
        </p:txBody>
      </p:sp>
      <p:sp>
        <p:nvSpPr>
          <p:cNvPr id="45" name="TextBox 45">
            <a:extLst>
              <a:ext uri="{FF2B5EF4-FFF2-40B4-BE49-F238E27FC236}">
                <a16:creationId xmlns:a16="http://schemas.microsoft.com/office/drawing/2014/main" id="{AF1BC204-68D4-A34C-6810-640AB95A12A5}"/>
              </a:ext>
            </a:extLst>
          </p:cNvPr>
          <p:cNvSpPr txBox="1"/>
          <p:nvPr/>
        </p:nvSpPr>
        <p:spPr>
          <a:xfrm>
            <a:off x="12238448" y="9097027"/>
            <a:ext cx="5339693"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50" b="0" i="0" u="none" strike="noStrike" kern="1200" cap="none" spc="0" baseline="0">
                <a:solidFill>
                  <a:srgbClr val="000000"/>
                </a:solidFill>
                <a:uFillTx/>
                <a:latin typeface="Canva Sans 1"/>
              </a:rPr>
              <a:t>Including foundations, structures and systems of infrastructure</a:t>
            </a:r>
            <a:endParaRPr lang="en-US" sz="1389" b="0" i="0" u="none" strike="noStrike" kern="1200" cap="none" spc="0" baseline="0">
              <a:solidFill>
                <a:srgbClr val="000000"/>
              </a:solidFill>
              <a:uFillTx/>
              <a:latin typeface="Canva Sans 1"/>
            </a:endParaRPr>
          </a:p>
        </p:txBody>
      </p:sp>
      <p:pic>
        <p:nvPicPr>
          <p:cNvPr id="46" name="Picture 46">
            <a:extLst>
              <a:ext uri="{FF2B5EF4-FFF2-40B4-BE49-F238E27FC236}">
                <a16:creationId xmlns:a16="http://schemas.microsoft.com/office/drawing/2014/main" id="{E775403C-B0A9-1CDA-EA11-07394BEEE1A0}"/>
              </a:ext>
            </a:extLst>
          </p:cNvPr>
          <p:cNvPicPr>
            <a:picLocks noChangeAspect="1"/>
          </p:cNvPicPr>
          <p:nvPr/>
        </p:nvPicPr>
        <p:blipFill>
          <a:blip r:embed="rId2"/>
          <a:srcRect/>
          <a:stretch>
            <a:fillRect/>
          </a:stretch>
        </p:blipFill>
        <p:spPr>
          <a:xfrm>
            <a:off x="12834225" y="1641009"/>
            <a:ext cx="942965" cy="929551"/>
          </a:xfrm>
          <a:prstGeom prst="rect">
            <a:avLst/>
          </a:prstGeom>
          <a:noFill/>
          <a:ln cap="flat">
            <a:noFill/>
          </a:ln>
        </p:spPr>
      </p:pic>
      <p:pic>
        <p:nvPicPr>
          <p:cNvPr id="47" name="Picture 47">
            <a:extLst>
              <a:ext uri="{FF2B5EF4-FFF2-40B4-BE49-F238E27FC236}">
                <a16:creationId xmlns:a16="http://schemas.microsoft.com/office/drawing/2014/main" id="{576BECFC-8D09-265B-A938-4831958F057B}"/>
              </a:ext>
            </a:extLst>
          </p:cNvPr>
          <p:cNvPicPr>
            <a:picLocks noChangeAspect="1"/>
          </p:cNvPicPr>
          <p:nvPr/>
        </p:nvPicPr>
        <p:blipFill>
          <a:blip r:embed="rId3"/>
          <a:srcRect/>
          <a:stretch>
            <a:fillRect/>
          </a:stretch>
        </p:blipFill>
        <p:spPr>
          <a:xfrm>
            <a:off x="11411977" y="1017334"/>
            <a:ext cx="1097444" cy="1097444"/>
          </a:xfrm>
          <a:prstGeom prst="rect">
            <a:avLst/>
          </a:prstGeom>
          <a:noFill/>
          <a:ln cap="flat">
            <a:noFill/>
          </a:ln>
        </p:spPr>
      </p:pic>
      <p:pic>
        <p:nvPicPr>
          <p:cNvPr id="48" name="Picture 48">
            <a:extLst>
              <a:ext uri="{FF2B5EF4-FFF2-40B4-BE49-F238E27FC236}">
                <a16:creationId xmlns:a16="http://schemas.microsoft.com/office/drawing/2014/main" id="{1C34AA14-65DA-1AFC-A2DC-FE44BDC7DC17}"/>
              </a:ext>
            </a:extLst>
          </p:cNvPr>
          <p:cNvPicPr>
            <a:picLocks noChangeAspect="1"/>
          </p:cNvPicPr>
          <p:nvPr/>
        </p:nvPicPr>
        <p:blipFill>
          <a:blip r:embed="rId4"/>
          <a:srcRect/>
          <a:stretch>
            <a:fillRect/>
          </a:stretch>
        </p:blipFill>
        <p:spPr>
          <a:xfrm>
            <a:off x="13965329" y="1573554"/>
            <a:ext cx="933492" cy="1018193"/>
          </a:xfrm>
          <a:prstGeom prst="rect">
            <a:avLst/>
          </a:prstGeom>
          <a:noFill/>
          <a:ln cap="flat">
            <a:noFill/>
          </a:ln>
        </p:spPr>
      </p:pic>
      <p:pic>
        <p:nvPicPr>
          <p:cNvPr id="49" name="Picture 49">
            <a:extLst>
              <a:ext uri="{FF2B5EF4-FFF2-40B4-BE49-F238E27FC236}">
                <a16:creationId xmlns:a16="http://schemas.microsoft.com/office/drawing/2014/main" id="{DC89A51E-8551-50A5-5CC8-C939FB2F3A93}"/>
              </a:ext>
            </a:extLst>
          </p:cNvPr>
          <p:cNvPicPr>
            <a:picLocks noChangeAspect="1"/>
          </p:cNvPicPr>
          <p:nvPr/>
        </p:nvPicPr>
        <p:blipFill>
          <a:blip r:embed="rId5"/>
          <a:srcRect/>
          <a:stretch>
            <a:fillRect/>
          </a:stretch>
        </p:blipFill>
        <p:spPr>
          <a:xfrm>
            <a:off x="14826502" y="1582707"/>
            <a:ext cx="1514438" cy="1514438"/>
          </a:xfrm>
          <a:prstGeom prst="rect">
            <a:avLst/>
          </a:prstGeom>
          <a:noFill/>
          <a:ln cap="flat">
            <a:noFill/>
          </a:ln>
        </p:spPr>
      </p:pic>
      <p:grpSp>
        <p:nvGrpSpPr>
          <p:cNvPr id="50" name="Group 51">
            <a:extLst>
              <a:ext uri="{FF2B5EF4-FFF2-40B4-BE49-F238E27FC236}">
                <a16:creationId xmlns:a16="http://schemas.microsoft.com/office/drawing/2014/main" id="{F9377D2B-1603-5046-6370-601741169ABF}"/>
              </a:ext>
            </a:extLst>
          </p:cNvPr>
          <p:cNvGrpSpPr/>
          <p:nvPr/>
        </p:nvGrpSpPr>
        <p:grpSpPr>
          <a:xfrm>
            <a:off x="669953" y="6532391"/>
            <a:ext cx="8602483" cy="3200893"/>
            <a:chOff x="669953" y="6532391"/>
            <a:chExt cx="8602483" cy="3200893"/>
          </a:xfrm>
        </p:grpSpPr>
        <p:sp>
          <p:nvSpPr>
            <p:cNvPr id="51" name="Freeform 52">
              <a:extLst>
                <a:ext uri="{FF2B5EF4-FFF2-40B4-BE49-F238E27FC236}">
                  <a16:creationId xmlns:a16="http://schemas.microsoft.com/office/drawing/2014/main" id="{B1B546A7-AA8C-1CAE-B0EB-BB309E7D3554}"/>
                </a:ext>
              </a:extLst>
            </p:cNvPr>
            <p:cNvSpPr/>
            <p:nvPr/>
          </p:nvSpPr>
          <p:spPr>
            <a:xfrm>
              <a:off x="694029" y="6556467"/>
              <a:ext cx="8554330" cy="3152741"/>
            </a:xfrm>
            <a:custGeom>
              <a:avLst/>
              <a:gdLst>
                <a:gd name="f0" fmla="val w"/>
                <a:gd name="f1" fmla="val h"/>
                <a:gd name="f2" fmla="val 0"/>
                <a:gd name="f3" fmla="val 11280938"/>
                <a:gd name="f4" fmla="val 4157645"/>
                <a:gd name="f5" fmla="val 11188228"/>
                <a:gd name="f6" fmla="val 92710"/>
                <a:gd name="f7" fmla="val 41910"/>
                <a:gd name="f8" fmla="val 4115735"/>
                <a:gd name="f9" fmla="val 4064935"/>
                <a:gd name="f10" fmla="val 11186957"/>
                <a:gd name="f11" fmla="val 11237757"/>
                <a:gd name="f12" fmla="val 11279668"/>
                <a:gd name="f13" fmla="val 4063665"/>
                <a:gd name="f14" fmla="val 11239028"/>
                <a:gd name="f15" fmla="*/ f0 1 11280938"/>
                <a:gd name="f16" fmla="*/ f1 1 4157645"/>
                <a:gd name="f17" fmla="+- f4 0 f2"/>
                <a:gd name="f18" fmla="+- f3 0 f2"/>
                <a:gd name="f19" fmla="*/ f18 1 11280938"/>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280938"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2" name="Freeform 53">
              <a:extLst>
                <a:ext uri="{FF2B5EF4-FFF2-40B4-BE49-F238E27FC236}">
                  <a16:creationId xmlns:a16="http://schemas.microsoft.com/office/drawing/2014/main" id="{A2B5C1A3-2F1A-BB2E-1200-E6339DE9D54F}"/>
                </a:ext>
              </a:extLst>
            </p:cNvPr>
            <p:cNvSpPr/>
            <p:nvPr/>
          </p:nvSpPr>
          <p:spPr>
            <a:xfrm>
              <a:off x="669953" y="6532391"/>
              <a:ext cx="8602483" cy="3200893"/>
            </a:xfrm>
            <a:custGeom>
              <a:avLst/>
              <a:gdLst>
                <a:gd name="f0" fmla="val w"/>
                <a:gd name="f1" fmla="val h"/>
                <a:gd name="f2" fmla="val 0"/>
                <a:gd name="f3" fmla="val 11344438"/>
                <a:gd name="f4" fmla="val 4221145"/>
                <a:gd name="f5" fmla="val 11219978"/>
                <a:gd name="f6" fmla="val 59690"/>
                <a:gd name="f7" fmla="val 11255538"/>
                <a:gd name="f8" fmla="val 11284748"/>
                <a:gd name="f9" fmla="val 88900"/>
                <a:gd name="f10" fmla="val 124460"/>
                <a:gd name="f11" fmla="val 4096685"/>
                <a:gd name="f12" fmla="val 4132245"/>
                <a:gd name="f13" fmla="val 4161455"/>
                <a:gd name="f14" fmla="val 55880"/>
                <a:gd name="f15" fmla="val 4165265"/>
                <a:gd name="f16" fmla="val 11288557"/>
                <a:gd name="f17" fmla="*/ f0 1 11344438"/>
                <a:gd name="f18" fmla="*/ f1 1 4221145"/>
                <a:gd name="f19" fmla="+- f4 0 f2"/>
                <a:gd name="f20" fmla="+- f3 0 f2"/>
                <a:gd name="f21" fmla="*/ f20 1 11344438"/>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1344438"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53" name="TextBox 54">
            <a:extLst>
              <a:ext uri="{FF2B5EF4-FFF2-40B4-BE49-F238E27FC236}">
                <a16:creationId xmlns:a16="http://schemas.microsoft.com/office/drawing/2014/main" id="{A4B935A5-3ED6-73C1-6ECA-91D1A64272DD}"/>
              </a:ext>
            </a:extLst>
          </p:cNvPr>
          <p:cNvSpPr txBox="1"/>
          <p:nvPr/>
        </p:nvSpPr>
        <p:spPr>
          <a:xfrm>
            <a:off x="1021768" y="7791712"/>
            <a:ext cx="2256675" cy="82423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ELYSIUM HEALTHCARE</a:t>
            </a:r>
          </a:p>
        </p:txBody>
      </p:sp>
      <p:sp>
        <p:nvSpPr>
          <p:cNvPr id="54" name="TextBox 55">
            <a:extLst>
              <a:ext uri="{FF2B5EF4-FFF2-40B4-BE49-F238E27FC236}">
                <a16:creationId xmlns:a16="http://schemas.microsoft.com/office/drawing/2014/main" id="{81484D32-594A-9D7F-E882-6A8512904928}"/>
              </a:ext>
            </a:extLst>
          </p:cNvPr>
          <p:cNvSpPr txBox="1"/>
          <p:nvPr/>
        </p:nvSpPr>
        <p:spPr>
          <a:xfrm>
            <a:off x="1021768" y="8895731"/>
            <a:ext cx="2442728"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THORLABS</a:t>
            </a:r>
          </a:p>
        </p:txBody>
      </p:sp>
      <p:sp>
        <p:nvSpPr>
          <p:cNvPr id="55" name="TextBox 56">
            <a:extLst>
              <a:ext uri="{FF2B5EF4-FFF2-40B4-BE49-F238E27FC236}">
                <a16:creationId xmlns:a16="http://schemas.microsoft.com/office/drawing/2014/main" id="{BD408DE8-5AD5-9E53-805E-664B52892B89}"/>
              </a:ext>
            </a:extLst>
          </p:cNvPr>
          <p:cNvSpPr txBox="1"/>
          <p:nvPr/>
        </p:nvSpPr>
        <p:spPr>
          <a:xfrm>
            <a:off x="3285384" y="7789362"/>
            <a:ext cx="5663775" cy="5403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is a health and social care provider, specialising in neurological and children's services</a:t>
            </a:r>
          </a:p>
        </p:txBody>
      </p:sp>
      <p:sp>
        <p:nvSpPr>
          <p:cNvPr id="56" name="TextBox 57">
            <a:extLst>
              <a:ext uri="{FF2B5EF4-FFF2-40B4-BE49-F238E27FC236}">
                <a16:creationId xmlns:a16="http://schemas.microsoft.com/office/drawing/2014/main" id="{4B39032F-1971-BD03-0466-2421AF85C138}"/>
              </a:ext>
            </a:extLst>
          </p:cNvPr>
          <p:cNvSpPr txBox="1"/>
          <p:nvPr/>
        </p:nvSpPr>
        <p:spPr>
          <a:xfrm>
            <a:off x="3358682" y="8549585"/>
            <a:ext cx="5785317" cy="8166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is a global optical technologies company with a base in Ely, specialising in the design and manufacture of innovative photonics products for manufacturing and research.</a:t>
            </a:r>
          </a:p>
        </p:txBody>
      </p:sp>
      <p:sp>
        <p:nvSpPr>
          <p:cNvPr id="57" name="TextBox 59">
            <a:extLst>
              <a:ext uri="{FF2B5EF4-FFF2-40B4-BE49-F238E27FC236}">
                <a16:creationId xmlns:a16="http://schemas.microsoft.com/office/drawing/2014/main" id="{E72B9D15-F9EB-927B-95F2-5F3FEDF99B07}"/>
              </a:ext>
            </a:extLst>
          </p:cNvPr>
          <p:cNvSpPr txBox="1"/>
          <p:nvPr/>
        </p:nvSpPr>
        <p:spPr>
          <a:xfrm>
            <a:off x="10063621" y="1500365"/>
            <a:ext cx="1346920" cy="198123"/>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2 Bold"/>
              </a:rPr>
              <a:t>Number of jobs</a:t>
            </a:r>
          </a:p>
        </p:txBody>
      </p:sp>
      <p:sp>
        <p:nvSpPr>
          <p:cNvPr id="58" name="TextBox 60">
            <a:extLst>
              <a:ext uri="{FF2B5EF4-FFF2-40B4-BE49-F238E27FC236}">
                <a16:creationId xmlns:a16="http://schemas.microsoft.com/office/drawing/2014/main" id="{F4429949-959A-0269-0DE0-A0F2BA8C01AD}"/>
              </a:ext>
            </a:extLst>
          </p:cNvPr>
          <p:cNvSpPr txBox="1"/>
          <p:nvPr/>
        </p:nvSpPr>
        <p:spPr>
          <a:xfrm>
            <a:off x="2808479" y="6675165"/>
            <a:ext cx="4325422"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MAJOR EMPLOYERS </a:t>
            </a:r>
          </a:p>
        </p:txBody>
      </p:sp>
      <p:pic>
        <p:nvPicPr>
          <p:cNvPr id="59" name="Graphic 60" descr="Hammer outline">
            <a:extLst>
              <a:ext uri="{FF2B5EF4-FFF2-40B4-BE49-F238E27FC236}">
                <a16:creationId xmlns:a16="http://schemas.microsoft.com/office/drawing/2014/main" id="{D4F8BFB4-5094-5565-6D21-BEAFB147396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6350523" y="2081759"/>
            <a:ext cx="914400" cy="914400"/>
          </a:xfrm>
          <a:prstGeom prst="rect">
            <a:avLst/>
          </a:prstGeom>
          <a:noFill/>
          <a:ln cap="flat">
            <a:noFill/>
          </a:ln>
        </p:spPr>
      </p:pic>
      <p:sp>
        <p:nvSpPr>
          <p:cNvPr id="60" name="TextBox 58">
            <a:extLst>
              <a:ext uri="{FF2B5EF4-FFF2-40B4-BE49-F238E27FC236}">
                <a16:creationId xmlns:a16="http://schemas.microsoft.com/office/drawing/2014/main" id="{2A06FD09-A5DE-899C-D30E-89D3925CE9DF}"/>
              </a:ext>
            </a:extLst>
          </p:cNvPr>
          <p:cNvSpPr txBox="1"/>
          <p:nvPr/>
        </p:nvSpPr>
        <p:spPr>
          <a:xfrm>
            <a:off x="5327385" y="2959455"/>
            <a:ext cx="4566358" cy="93891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Of people have a university level qualification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27">
    <p:bg>
      <p:bgPr>
        <a:solidFill>
          <a:srgbClr val="FBF3E4"/>
        </a:solidFill>
        <a:effectLst/>
      </p:bgPr>
    </p:bg>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40C993C8-0CFF-559D-430A-2BA1877CB840}"/>
              </a:ext>
            </a:extLst>
          </p:cNvPr>
          <p:cNvGrpSpPr/>
          <p:nvPr/>
        </p:nvGrpSpPr>
        <p:grpSpPr>
          <a:xfrm>
            <a:off x="9909654" y="207075"/>
            <a:ext cx="7742471" cy="6072768"/>
            <a:chOff x="9909654" y="207075"/>
            <a:chExt cx="7742471" cy="6072768"/>
          </a:xfrm>
        </p:grpSpPr>
        <p:sp>
          <p:nvSpPr>
            <p:cNvPr id="3" name="Freeform 3">
              <a:extLst>
                <a:ext uri="{FF2B5EF4-FFF2-40B4-BE49-F238E27FC236}">
                  <a16:creationId xmlns:a16="http://schemas.microsoft.com/office/drawing/2014/main" id="{B17E04AC-F15E-2176-11F9-5A7C648B2026}"/>
                </a:ext>
              </a:extLst>
            </p:cNvPr>
            <p:cNvSpPr/>
            <p:nvPr/>
          </p:nvSpPr>
          <p:spPr>
            <a:xfrm>
              <a:off x="9933730" y="231151"/>
              <a:ext cx="7694319" cy="6024615"/>
            </a:xfrm>
            <a:custGeom>
              <a:avLst/>
              <a:gdLst>
                <a:gd name="f0" fmla="val w"/>
                <a:gd name="f1" fmla="val h"/>
                <a:gd name="f2" fmla="val 0"/>
                <a:gd name="f3" fmla="val 10146801"/>
                <a:gd name="f4" fmla="val 7944906"/>
                <a:gd name="f5" fmla="val 10054091"/>
                <a:gd name="f6" fmla="val 92710"/>
                <a:gd name="f7" fmla="val 41910"/>
                <a:gd name="f8" fmla="val 7902996"/>
                <a:gd name="f9" fmla="val 7852196"/>
                <a:gd name="f10" fmla="val 10052820"/>
                <a:gd name="f11" fmla="val 10103620"/>
                <a:gd name="f12" fmla="val 10145530"/>
                <a:gd name="f13" fmla="val 7850925"/>
                <a:gd name="f14" fmla="val 10104891"/>
                <a:gd name="f15" fmla="*/ f0 1 10146801"/>
                <a:gd name="f16" fmla="*/ f1 1 7944906"/>
                <a:gd name="f17" fmla="+- f4 0 f2"/>
                <a:gd name="f18" fmla="+- f3 0 f2"/>
                <a:gd name="f19" fmla="*/ f18 1 10146801"/>
                <a:gd name="f20" fmla="*/ f17 1 7944906"/>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7944906">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DFD8CA"/>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4">
              <a:extLst>
                <a:ext uri="{FF2B5EF4-FFF2-40B4-BE49-F238E27FC236}">
                  <a16:creationId xmlns:a16="http://schemas.microsoft.com/office/drawing/2014/main" id="{7FAF4671-05FF-79A7-702A-09C3F048A1F4}"/>
                </a:ext>
              </a:extLst>
            </p:cNvPr>
            <p:cNvSpPr/>
            <p:nvPr/>
          </p:nvSpPr>
          <p:spPr>
            <a:xfrm>
              <a:off x="9909654" y="207075"/>
              <a:ext cx="7742471" cy="6072768"/>
            </a:xfrm>
            <a:custGeom>
              <a:avLst/>
              <a:gdLst>
                <a:gd name="f0" fmla="val w"/>
                <a:gd name="f1" fmla="val h"/>
                <a:gd name="f2" fmla="val 0"/>
                <a:gd name="f3" fmla="val 10210301"/>
                <a:gd name="f4" fmla="val 8008406"/>
                <a:gd name="f5" fmla="val 10085841"/>
                <a:gd name="f6" fmla="val 59690"/>
                <a:gd name="f7" fmla="val 10121401"/>
                <a:gd name="f8" fmla="val 10150611"/>
                <a:gd name="f9" fmla="val 88900"/>
                <a:gd name="f10" fmla="val 124460"/>
                <a:gd name="f11" fmla="val 7883946"/>
                <a:gd name="f12" fmla="val 7919506"/>
                <a:gd name="f13" fmla="val 7948716"/>
                <a:gd name="f14" fmla="val 55880"/>
                <a:gd name="f15" fmla="val 7952526"/>
                <a:gd name="f16" fmla="val 10154420"/>
                <a:gd name="f17" fmla="*/ f0 1 10210301"/>
                <a:gd name="f18" fmla="*/ f1 1 8008406"/>
                <a:gd name="f19" fmla="+- f4 0 f2"/>
                <a:gd name="f20" fmla="+- f3 0 f2"/>
                <a:gd name="f21" fmla="*/ f20 1 10210301"/>
                <a:gd name="f22" fmla="*/ f19 1 8008406"/>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8008406">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5" name="AutoShape 5">
            <a:extLst>
              <a:ext uri="{FF2B5EF4-FFF2-40B4-BE49-F238E27FC236}">
                <a16:creationId xmlns:a16="http://schemas.microsoft.com/office/drawing/2014/main" id="{9498D5AF-EA67-C151-5218-0EB51E1BA57F}"/>
              </a:ext>
            </a:extLst>
          </p:cNvPr>
          <p:cNvSpPr/>
          <p:nvPr/>
        </p:nvSpPr>
        <p:spPr>
          <a:xfrm rot="4297">
            <a:off x="1028709" y="4047298"/>
            <a:ext cx="7614208"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9046"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6" name="Group 6">
            <a:extLst>
              <a:ext uri="{FF2B5EF4-FFF2-40B4-BE49-F238E27FC236}">
                <a16:creationId xmlns:a16="http://schemas.microsoft.com/office/drawing/2014/main" id="{F3E74A3D-C084-7E0D-9ED1-074FDFF35C3D}"/>
              </a:ext>
            </a:extLst>
          </p:cNvPr>
          <p:cNvGrpSpPr/>
          <p:nvPr/>
        </p:nvGrpSpPr>
        <p:grpSpPr>
          <a:xfrm>
            <a:off x="10200407" y="1810475"/>
            <a:ext cx="7154017" cy="3687354"/>
            <a:chOff x="10200407" y="1810475"/>
            <a:chExt cx="7154017" cy="3687354"/>
          </a:xfrm>
        </p:grpSpPr>
        <p:sp>
          <p:nvSpPr>
            <p:cNvPr id="7" name="TextBox 7">
              <a:extLst>
                <a:ext uri="{FF2B5EF4-FFF2-40B4-BE49-F238E27FC236}">
                  <a16:creationId xmlns:a16="http://schemas.microsoft.com/office/drawing/2014/main" id="{61D7B7DE-5A3D-E976-2E51-CEF7AF53B0F9}"/>
                </a:ext>
              </a:extLst>
            </p:cNvPr>
            <p:cNvSpPr txBox="1"/>
            <p:nvPr/>
          </p:nvSpPr>
          <p:spPr>
            <a:xfrm rot="18900010">
              <a:off x="10200407" y="5080077"/>
              <a:ext cx="2393807" cy="41775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Manufacturing</a:t>
              </a:r>
            </a:p>
          </p:txBody>
        </p:sp>
        <p:sp>
          <p:nvSpPr>
            <p:cNvPr id="8" name="TextBox 8">
              <a:extLst>
                <a:ext uri="{FF2B5EF4-FFF2-40B4-BE49-F238E27FC236}">
                  <a16:creationId xmlns:a16="http://schemas.microsoft.com/office/drawing/2014/main" id="{93F59334-00B0-AFBA-F661-196BF2C74C72}"/>
                </a:ext>
              </a:extLst>
            </p:cNvPr>
            <p:cNvSpPr txBox="1"/>
            <p:nvPr/>
          </p:nvSpPr>
          <p:spPr>
            <a:xfrm rot="18900010">
              <a:off x="12560974" y="4685053"/>
              <a:ext cx="865287"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Retail</a:t>
              </a:r>
            </a:p>
          </p:txBody>
        </p:sp>
        <p:sp>
          <p:nvSpPr>
            <p:cNvPr id="9" name="TextBox 9">
              <a:extLst>
                <a:ext uri="{FF2B5EF4-FFF2-40B4-BE49-F238E27FC236}">
                  <a16:creationId xmlns:a16="http://schemas.microsoft.com/office/drawing/2014/main" id="{4D9A24CC-2C15-7612-B5A7-69EDA02625F9}"/>
                </a:ext>
              </a:extLst>
            </p:cNvPr>
            <p:cNvSpPr txBox="1"/>
            <p:nvPr/>
          </p:nvSpPr>
          <p:spPr>
            <a:xfrm rot="18900010">
              <a:off x="13671400" y="4665258"/>
              <a:ext cx="1182337"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Admin</a:t>
              </a:r>
            </a:p>
          </p:txBody>
        </p:sp>
        <p:sp>
          <p:nvSpPr>
            <p:cNvPr id="10" name="TextBox 10">
              <a:extLst>
                <a:ext uri="{FF2B5EF4-FFF2-40B4-BE49-F238E27FC236}">
                  <a16:creationId xmlns:a16="http://schemas.microsoft.com/office/drawing/2014/main" id="{F2DF58EC-8104-1FC0-E02C-BA4D6F6AD27C}"/>
                </a:ext>
              </a:extLst>
            </p:cNvPr>
            <p:cNvSpPr txBox="1"/>
            <p:nvPr/>
          </p:nvSpPr>
          <p:spPr>
            <a:xfrm rot="18900010">
              <a:off x="14856467" y="4734725"/>
              <a:ext cx="1005785"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Health</a:t>
              </a:r>
            </a:p>
          </p:txBody>
        </p:sp>
        <p:sp>
          <p:nvSpPr>
            <p:cNvPr id="11" name="TextBox 11">
              <a:extLst>
                <a:ext uri="{FF2B5EF4-FFF2-40B4-BE49-F238E27FC236}">
                  <a16:creationId xmlns:a16="http://schemas.microsoft.com/office/drawing/2014/main" id="{D02CDC77-3499-63C7-327E-0D5C02B87A2D}"/>
                </a:ext>
              </a:extLst>
            </p:cNvPr>
            <p:cNvSpPr txBox="1"/>
            <p:nvPr/>
          </p:nvSpPr>
          <p:spPr>
            <a:xfrm rot="18900010">
              <a:off x="15668335" y="4898687"/>
              <a:ext cx="1469532"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Transport</a:t>
              </a:r>
            </a:p>
          </p:txBody>
        </p:sp>
        <p:sp>
          <p:nvSpPr>
            <p:cNvPr id="12" name="TextBox 12">
              <a:extLst>
                <a:ext uri="{FF2B5EF4-FFF2-40B4-BE49-F238E27FC236}">
                  <a16:creationId xmlns:a16="http://schemas.microsoft.com/office/drawing/2014/main" id="{9509961C-B18A-78E4-8223-0FFE7A2ABEF9}"/>
                </a:ext>
              </a:extLst>
            </p:cNvPr>
            <p:cNvSpPr txBox="1"/>
            <p:nvPr/>
          </p:nvSpPr>
          <p:spPr>
            <a:xfrm>
              <a:off x="10282391" y="1810475"/>
              <a:ext cx="992233"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6,000 </a:t>
              </a:r>
            </a:p>
          </p:txBody>
        </p:sp>
        <p:sp>
          <p:nvSpPr>
            <p:cNvPr id="13" name="TextBox 13">
              <a:extLst>
                <a:ext uri="{FF2B5EF4-FFF2-40B4-BE49-F238E27FC236}">
                  <a16:creationId xmlns:a16="http://schemas.microsoft.com/office/drawing/2014/main" id="{A3905527-50EA-AF5D-FE9C-925FB42D1F34}"/>
                </a:ext>
              </a:extLst>
            </p:cNvPr>
            <p:cNvSpPr txBox="1"/>
            <p:nvPr/>
          </p:nvSpPr>
          <p:spPr>
            <a:xfrm>
              <a:off x="10290429" y="2554815"/>
              <a:ext cx="984196"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4,000 </a:t>
              </a:r>
            </a:p>
          </p:txBody>
        </p:sp>
        <p:sp>
          <p:nvSpPr>
            <p:cNvPr id="14" name="TextBox 14">
              <a:extLst>
                <a:ext uri="{FF2B5EF4-FFF2-40B4-BE49-F238E27FC236}">
                  <a16:creationId xmlns:a16="http://schemas.microsoft.com/office/drawing/2014/main" id="{956704F1-50BD-CE8B-50E6-B77C5D5314B5}"/>
                </a:ext>
              </a:extLst>
            </p:cNvPr>
            <p:cNvSpPr txBox="1"/>
            <p:nvPr/>
          </p:nvSpPr>
          <p:spPr>
            <a:xfrm>
              <a:off x="10310216" y="3299146"/>
              <a:ext cx="964408"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2,000 </a:t>
              </a:r>
            </a:p>
          </p:txBody>
        </p:sp>
        <p:sp>
          <p:nvSpPr>
            <p:cNvPr id="15" name="TextBox 15">
              <a:extLst>
                <a:ext uri="{FF2B5EF4-FFF2-40B4-BE49-F238E27FC236}">
                  <a16:creationId xmlns:a16="http://schemas.microsoft.com/office/drawing/2014/main" id="{FA9D769F-839C-795D-F0BB-C28C62270825}"/>
                </a:ext>
              </a:extLst>
            </p:cNvPr>
            <p:cNvSpPr txBox="1"/>
            <p:nvPr/>
          </p:nvSpPr>
          <p:spPr>
            <a:xfrm>
              <a:off x="10990063" y="4043476"/>
              <a:ext cx="284561"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0 </a:t>
              </a:r>
            </a:p>
          </p:txBody>
        </p:sp>
        <p:grpSp>
          <p:nvGrpSpPr>
            <p:cNvPr id="16" name="Group 16">
              <a:extLst>
                <a:ext uri="{FF2B5EF4-FFF2-40B4-BE49-F238E27FC236}">
                  <a16:creationId xmlns:a16="http://schemas.microsoft.com/office/drawing/2014/main" id="{65A3109F-7092-4179-DBED-6C565275A88C}"/>
                </a:ext>
              </a:extLst>
            </p:cNvPr>
            <p:cNvGrpSpPr/>
            <p:nvPr/>
          </p:nvGrpSpPr>
          <p:grpSpPr>
            <a:xfrm>
              <a:off x="11427028" y="2013362"/>
              <a:ext cx="5927396" cy="2237765"/>
              <a:chOff x="11427028" y="2013362"/>
              <a:chExt cx="5927396" cy="2237765"/>
            </a:xfrm>
          </p:grpSpPr>
          <p:sp>
            <p:nvSpPr>
              <p:cNvPr id="17" name="Freeform 17">
                <a:extLst>
                  <a:ext uri="{FF2B5EF4-FFF2-40B4-BE49-F238E27FC236}">
                    <a16:creationId xmlns:a16="http://schemas.microsoft.com/office/drawing/2014/main" id="{221B53F3-69E9-3C4F-3867-04353445C1E9}"/>
                  </a:ext>
                </a:extLst>
              </p:cNvPr>
              <p:cNvSpPr/>
              <p:nvPr/>
            </p:nvSpPr>
            <p:spPr>
              <a:xfrm>
                <a:off x="11427028" y="2013362"/>
                <a:ext cx="1096566" cy="2237765"/>
              </a:xfrm>
              <a:custGeom>
                <a:avLst/>
                <a:gdLst>
                  <a:gd name="f0" fmla="val w"/>
                  <a:gd name="f1" fmla="val h"/>
                  <a:gd name="f2" fmla="val 0"/>
                  <a:gd name="f3" fmla="val 1462093"/>
                  <a:gd name="f4" fmla="val 2983686"/>
                  <a:gd name="f5" fmla="val 116967"/>
                  <a:gd name="f6" fmla="val 85946"/>
                  <a:gd name="f7" fmla="val 12323"/>
                  <a:gd name="f8" fmla="val 56195"/>
                  <a:gd name="f9" fmla="val 34259"/>
                  <a:gd name="f10" fmla="val 1345125"/>
                  <a:gd name="f11" fmla="val 1409725"/>
                  <a:gd name="f12" fmla="val 52368"/>
                  <a:gd name="f13" fmla="*/ f0 1 1462093"/>
                  <a:gd name="f14" fmla="*/ f1 1 2983686"/>
                  <a:gd name="f15" fmla="+- f4 0 f2"/>
                  <a:gd name="f16" fmla="+- f3 0 f2"/>
                  <a:gd name="f17" fmla="*/ f16 1 1462093"/>
                  <a:gd name="f18" fmla="*/ f15 1 2983686"/>
                  <a:gd name="f19" fmla="*/ f2 1 f17"/>
                  <a:gd name="f20" fmla="*/ f3 1 f17"/>
                  <a:gd name="f21" fmla="*/ f2 1 f18"/>
                  <a:gd name="f22" fmla="*/ f4 1 f18"/>
                  <a:gd name="f23" fmla="*/ f19 f13 1"/>
                  <a:gd name="f24" fmla="*/ f20 f13 1"/>
                  <a:gd name="f25" fmla="*/ f22 f14 1"/>
                  <a:gd name="f26" fmla="*/ f21 f14 1"/>
                </a:gdLst>
                <a:ahLst/>
                <a:cxnLst>
                  <a:cxn ang="3cd4">
                    <a:pos x="hc" y="t"/>
                  </a:cxn>
                  <a:cxn ang="0">
                    <a:pos x="r" y="vc"/>
                  </a:cxn>
                  <a:cxn ang="cd4">
                    <a:pos x="hc" y="b"/>
                  </a:cxn>
                  <a:cxn ang="cd2">
                    <a:pos x="l" y="vc"/>
                  </a:cxn>
                </a:cxnLst>
                <a:rect l="f23" t="f26" r="f24" b="f25"/>
                <a:pathLst>
                  <a:path w="1462093" h="2983686">
                    <a:moveTo>
                      <a:pt x="f2" y="f4"/>
                    </a:moveTo>
                    <a:lnTo>
                      <a:pt x="f2" y="f5"/>
                    </a:lnTo>
                    <a:cubicBezTo>
                      <a:pt x="f2" y="f6"/>
                      <a:pt x="f7" y="f8"/>
                      <a:pt x="f9" y="f9"/>
                    </a:cubicBezTo>
                    <a:cubicBezTo>
                      <a:pt x="f8" y="f7"/>
                      <a:pt x="f6" y="f2"/>
                      <a:pt x="f5" y="f2"/>
                    </a:cubicBezTo>
                    <a:lnTo>
                      <a:pt x="f10" y="f2"/>
                    </a:lnTo>
                    <a:cubicBezTo>
                      <a:pt x="f11" y="f2"/>
                      <a:pt x="f3" y="f12"/>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8" name="Freeform 18">
                <a:extLst>
                  <a:ext uri="{FF2B5EF4-FFF2-40B4-BE49-F238E27FC236}">
                    <a16:creationId xmlns:a16="http://schemas.microsoft.com/office/drawing/2014/main" id="{2A392ABF-0116-B146-A8C8-FECCC29A6E41}"/>
                  </a:ext>
                </a:extLst>
              </p:cNvPr>
              <p:cNvSpPr/>
              <p:nvPr/>
            </p:nvSpPr>
            <p:spPr>
              <a:xfrm>
                <a:off x="12634731" y="2013362"/>
                <a:ext cx="1096566" cy="2237765"/>
              </a:xfrm>
              <a:custGeom>
                <a:avLst/>
                <a:gdLst>
                  <a:gd name="f0" fmla="val w"/>
                  <a:gd name="f1" fmla="val h"/>
                  <a:gd name="f2" fmla="val 0"/>
                  <a:gd name="f3" fmla="val 1462093"/>
                  <a:gd name="f4" fmla="val 2983686"/>
                  <a:gd name="f5" fmla="val 116967"/>
                  <a:gd name="f6" fmla="val 52368"/>
                  <a:gd name="f7" fmla="val 1345125"/>
                  <a:gd name="f8" fmla="val 1376147"/>
                  <a:gd name="f9" fmla="val 1405898"/>
                  <a:gd name="f10" fmla="val 12323"/>
                  <a:gd name="f11" fmla="val 1427834"/>
                  <a:gd name="f12" fmla="val 34259"/>
                  <a:gd name="f13" fmla="val 1449769"/>
                  <a:gd name="f14" fmla="val 56195"/>
                  <a:gd name="f15" fmla="val 85946"/>
                  <a:gd name="f16" fmla="*/ f0 1 1462093"/>
                  <a:gd name="f17" fmla="*/ f1 1 2983686"/>
                  <a:gd name="f18" fmla="+- f4 0 f2"/>
                  <a:gd name="f19" fmla="+- f3 0 f2"/>
                  <a:gd name="f20" fmla="*/ f19 1 1462093"/>
                  <a:gd name="f21" fmla="*/ f18 1 2983686"/>
                  <a:gd name="f22" fmla="*/ f2 1 f20"/>
                  <a:gd name="f23" fmla="*/ f3 1 f20"/>
                  <a:gd name="f24" fmla="*/ f2 1 f21"/>
                  <a:gd name="f25" fmla="*/ f4 1 f21"/>
                  <a:gd name="f26" fmla="*/ f22 f16 1"/>
                  <a:gd name="f27" fmla="*/ f23 f16 1"/>
                  <a:gd name="f28" fmla="*/ f25 f17 1"/>
                  <a:gd name="f29" fmla="*/ f24 f17 1"/>
                </a:gdLst>
                <a:ahLst/>
                <a:cxnLst>
                  <a:cxn ang="3cd4">
                    <a:pos x="hc" y="t"/>
                  </a:cxn>
                  <a:cxn ang="0">
                    <a:pos x="r" y="vc"/>
                  </a:cxn>
                  <a:cxn ang="cd4">
                    <a:pos x="hc" y="b"/>
                  </a:cxn>
                  <a:cxn ang="cd2">
                    <a:pos x="l" y="vc"/>
                  </a:cxn>
                </a:cxnLst>
                <a:rect l="f26" t="f29" r="f27" b="f28"/>
                <a:pathLst>
                  <a:path w="1462093" h="2983686">
                    <a:moveTo>
                      <a:pt x="f2" y="f4"/>
                    </a:moveTo>
                    <a:lnTo>
                      <a:pt x="f2" y="f5"/>
                    </a:lnTo>
                    <a:cubicBezTo>
                      <a:pt x="f2" y="f6"/>
                      <a:pt x="f6" y="f2"/>
                      <a:pt x="f5" y="f2"/>
                    </a:cubicBezTo>
                    <a:lnTo>
                      <a:pt x="f7" y="f2"/>
                    </a:lnTo>
                    <a:cubicBezTo>
                      <a:pt x="f8" y="f2"/>
                      <a:pt x="f9" y="f10"/>
                      <a:pt x="f11" y="f12"/>
                    </a:cubicBezTo>
                    <a:cubicBezTo>
                      <a:pt x="f13" y="f14"/>
                      <a:pt x="f3" y="f15"/>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9" name="Freeform 19">
                <a:extLst>
                  <a:ext uri="{FF2B5EF4-FFF2-40B4-BE49-F238E27FC236}">
                    <a16:creationId xmlns:a16="http://schemas.microsoft.com/office/drawing/2014/main" id="{7D6D42D7-2EC1-63F0-B7C9-A20422183A28}"/>
                  </a:ext>
                </a:extLst>
              </p:cNvPr>
              <p:cNvSpPr/>
              <p:nvPr/>
            </p:nvSpPr>
            <p:spPr>
              <a:xfrm>
                <a:off x="13861179" y="2610383"/>
                <a:ext cx="1077830" cy="1584536"/>
              </a:xfrm>
              <a:custGeom>
                <a:avLst/>
                <a:gdLst>
                  <a:gd name="f0" fmla="val w"/>
                  <a:gd name="f1" fmla="val h"/>
                  <a:gd name="f2" fmla="val 0"/>
                  <a:gd name="f3" fmla="val 1462093"/>
                  <a:gd name="f4" fmla="val 2487463"/>
                  <a:gd name="f5" fmla="val 116967"/>
                  <a:gd name="f6" fmla="val 85945"/>
                  <a:gd name="f7" fmla="val 12323"/>
                  <a:gd name="f8" fmla="val 56194"/>
                  <a:gd name="f9" fmla="val 34259"/>
                  <a:gd name="f10" fmla="val 1345125"/>
                  <a:gd name="f11" fmla="val 1409724"/>
                  <a:gd name="f12" fmla="val 1462092"/>
                  <a:gd name="f13" fmla="val 52368"/>
                  <a:gd name="f14" fmla="*/ f0 1 1462093"/>
                  <a:gd name="f15" fmla="*/ f1 1 2487463"/>
                  <a:gd name="f16" fmla="+- f4 0 f2"/>
                  <a:gd name="f17" fmla="+- f3 0 f2"/>
                  <a:gd name="f18" fmla="*/ f17 1 1462093"/>
                  <a:gd name="f19" fmla="*/ f16 1 2487463"/>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1462093" h="2487463">
                    <a:moveTo>
                      <a:pt x="f2" y="f4"/>
                    </a:moveTo>
                    <a:lnTo>
                      <a:pt x="f2" y="f5"/>
                    </a:lnTo>
                    <a:cubicBezTo>
                      <a:pt x="f2" y="f6"/>
                      <a:pt x="f7" y="f8"/>
                      <a:pt x="f9" y="f9"/>
                    </a:cubicBezTo>
                    <a:cubicBezTo>
                      <a:pt x="f8" y="f7"/>
                      <a:pt x="f6" y="f2"/>
                      <a:pt x="f5" y="f2"/>
                    </a:cubicBezTo>
                    <a:lnTo>
                      <a:pt x="f10" y="f2"/>
                    </a:lnTo>
                    <a:cubicBezTo>
                      <a:pt x="f11" y="f2"/>
                      <a:pt x="f12" y="f13"/>
                      <a:pt x="f12" y="f5"/>
                    </a:cubicBezTo>
                    <a:lnTo>
                      <a:pt x="f12"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0">
                <a:extLst>
                  <a:ext uri="{FF2B5EF4-FFF2-40B4-BE49-F238E27FC236}">
                    <a16:creationId xmlns:a16="http://schemas.microsoft.com/office/drawing/2014/main" id="{6BE7DCB0-2BDE-0408-FACE-2E4245449716}"/>
                  </a:ext>
                </a:extLst>
              </p:cNvPr>
              <p:cNvSpPr/>
              <p:nvPr/>
            </p:nvSpPr>
            <p:spPr>
              <a:xfrm>
                <a:off x="15050155" y="2757693"/>
                <a:ext cx="1096566" cy="1493434"/>
              </a:xfrm>
              <a:custGeom>
                <a:avLst/>
                <a:gdLst>
                  <a:gd name="f0" fmla="val w"/>
                  <a:gd name="f1" fmla="val h"/>
                  <a:gd name="f2" fmla="val 0"/>
                  <a:gd name="f3" fmla="val 1462093"/>
                  <a:gd name="f4" fmla="val 1991241"/>
                  <a:gd name="f5" fmla="val 116968"/>
                  <a:gd name="f6" fmla="val 52368"/>
                  <a:gd name="f7" fmla="val 52369"/>
                  <a:gd name="f8" fmla="val 1345126"/>
                  <a:gd name="f9" fmla="val 1376147"/>
                  <a:gd name="f10" fmla="val 1405899"/>
                  <a:gd name="f11" fmla="val 12323"/>
                  <a:gd name="f12" fmla="val 1427834"/>
                  <a:gd name="f13" fmla="val 34259"/>
                  <a:gd name="f14" fmla="val 1449770"/>
                  <a:gd name="f15" fmla="val 56195"/>
                  <a:gd name="f16" fmla="val 85946"/>
                  <a:gd name="f17" fmla="*/ f0 1 1462093"/>
                  <a:gd name="f18" fmla="*/ f1 1 1991241"/>
                  <a:gd name="f19" fmla="+- f4 0 f2"/>
                  <a:gd name="f20" fmla="+- f3 0 f2"/>
                  <a:gd name="f21" fmla="*/ f20 1 1462093"/>
                  <a:gd name="f22" fmla="*/ f19 1 1991241"/>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462093" h="1991241">
                    <a:moveTo>
                      <a:pt x="f2" y="f4"/>
                    </a:moveTo>
                    <a:lnTo>
                      <a:pt x="f2" y="f5"/>
                    </a:lnTo>
                    <a:cubicBezTo>
                      <a:pt x="f2" y="f6"/>
                      <a:pt x="f7" y="f2"/>
                      <a:pt x="f5" y="f2"/>
                    </a:cubicBezTo>
                    <a:lnTo>
                      <a:pt x="f8" y="f2"/>
                    </a:lnTo>
                    <a:cubicBezTo>
                      <a:pt x="f9" y="f2"/>
                      <a:pt x="f10" y="f11"/>
                      <a:pt x="f12" y="f13"/>
                    </a:cubicBezTo>
                    <a:cubicBezTo>
                      <a:pt x="f14" y="f15"/>
                      <a:pt x="f3" y="f16"/>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1">
                <a:extLst>
                  <a:ext uri="{FF2B5EF4-FFF2-40B4-BE49-F238E27FC236}">
                    <a16:creationId xmlns:a16="http://schemas.microsoft.com/office/drawing/2014/main" id="{96BE5BB8-4B66-C835-DD26-04FB7BD93607}"/>
                  </a:ext>
                </a:extLst>
              </p:cNvPr>
              <p:cNvSpPr/>
              <p:nvPr/>
            </p:nvSpPr>
            <p:spPr>
              <a:xfrm>
                <a:off x="16295330" y="3056208"/>
                <a:ext cx="1059094" cy="1138711"/>
              </a:xfrm>
              <a:custGeom>
                <a:avLst/>
                <a:gdLst>
                  <a:gd name="f0" fmla="val w"/>
                  <a:gd name="f1" fmla="val h"/>
                  <a:gd name="f2" fmla="val 0"/>
                  <a:gd name="f3" fmla="val 1462093"/>
                  <a:gd name="f4" fmla="val 1743129"/>
                  <a:gd name="f5" fmla="val 1743130"/>
                  <a:gd name="f6" fmla="val 116968"/>
                  <a:gd name="f7" fmla="val 85946"/>
                  <a:gd name="f8" fmla="val 12323"/>
                  <a:gd name="f9" fmla="val 56195"/>
                  <a:gd name="f10" fmla="val 34259"/>
                  <a:gd name="f11" fmla="val 12324"/>
                  <a:gd name="f12" fmla="val 1"/>
                  <a:gd name="f13" fmla="val 1345125"/>
                  <a:gd name="f14" fmla="val 1409725"/>
                  <a:gd name="f15" fmla="val 52369"/>
                  <a:gd name="f16" fmla="*/ f0 1 1462093"/>
                  <a:gd name="f17" fmla="*/ f1 1 1743129"/>
                  <a:gd name="f18" fmla="+- f4 0 f2"/>
                  <a:gd name="f19" fmla="+- f3 0 f2"/>
                  <a:gd name="f20" fmla="*/ f19 1 1462093"/>
                  <a:gd name="f21" fmla="*/ f18 1 1743129"/>
                  <a:gd name="f22" fmla="*/ f2 1 f20"/>
                  <a:gd name="f23" fmla="*/ f3 1 f20"/>
                  <a:gd name="f24" fmla="*/ f2 1 f21"/>
                  <a:gd name="f25" fmla="*/ f4 1 f21"/>
                  <a:gd name="f26" fmla="*/ f22 f16 1"/>
                  <a:gd name="f27" fmla="*/ f23 f16 1"/>
                  <a:gd name="f28" fmla="*/ f25 f17 1"/>
                  <a:gd name="f29" fmla="*/ f24 f17 1"/>
                </a:gdLst>
                <a:ahLst/>
                <a:cxnLst>
                  <a:cxn ang="3cd4">
                    <a:pos x="hc" y="t"/>
                  </a:cxn>
                  <a:cxn ang="0">
                    <a:pos x="r" y="vc"/>
                  </a:cxn>
                  <a:cxn ang="cd4">
                    <a:pos x="hc" y="b"/>
                  </a:cxn>
                  <a:cxn ang="cd2">
                    <a:pos x="l" y="vc"/>
                  </a:cxn>
                </a:cxnLst>
                <a:rect l="f26" t="f29" r="f27" b="f28"/>
                <a:pathLst>
                  <a:path w="1462093" h="1743129">
                    <a:moveTo>
                      <a:pt x="f2" y="f5"/>
                    </a:moveTo>
                    <a:lnTo>
                      <a:pt x="f2" y="f6"/>
                    </a:lnTo>
                    <a:cubicBezTo>
                      <a:pt x="f2" y="f7"/>
                      <a:pt x="f8" y="f9"/>
                      <a:pt x="f10" y="f10"/>
                    </a:cubicBezTo>
                    <a:cubicBezTo>
                      <a:pt x="f9" y="f11"/>
                      <a:pt x="f7" y="f2"/>
                      <a:pt x="f6" y="f12"/>
                    </a:cubicBezTo>
                    <a:lnTo>
                      <a:pt x="f13" y="f12"/>
                    </a:lnTo>
                    <a:cubicBezTo>
                      <a:pt x="f14" y="f12"/>
                      <a:pt x="f3" y="f15"/>
                      <a:pt x="f3" y="f6"/>
                    </a:cubicBezTo>
                    <a:lnTo>
                      <a:pt x="f3"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grpSp>
        <p:nvGrpSpPr>
          <p:cNvPr id="22" name="Group 22">
            <a:extLst>
              <a:ext uri="{FF2B5EF4-FFF2-40B4-BE49-F238E27FC236}">
                <a16:creationId xmlns:a16="http://schemas.microsoft.com/office/drawing/2014/main" id="{81308FCB-3560-8642-D5C4-3D6A3FC4E9C9}"/>
              </a:ext>
            </a:extLst>
          </p:cNvPr>
          <p:cNvGrpSpPr/>
          <p:nvPr/>
        </p:nvGrpSpPr>
        <p:grpSpPr>
          <a:xfrm>
            <a:off x="669953" y="6532391"/>
            <a:ext cx="8602483" cy="3200893"/>
            <a:chOff x="669953" y="6532391"/>
            <a:chExt cx="8602483" cy="3200893"/>
          </a:xfrm>
        </p:grpSpPr>
        <p:sp>
          <p:nvSpPr>
            <p:cNvPr id="23" name="Freeform 23">
              <a:extLst>
                <a:ext uri="{FF2B5EF4-FFF2-40B4-BE49-F238E27FC236}">
                  <a16:creationId xmlns:a16="http://schemas.microsoft.com/office/drawing/2014/main" id="{98E4F5CC-F20C-F0ED-3F4A-024F4A42D9CB}"/>
                </a:ext>
              </a:extLst>
            </p:cNvPr>
            <p:cNvSpPr/>
            <p:nvPr/>
          </p:nvSpPr>
          <p:spPr>
            <a:xfrm>
              <a:off x="694029" y="6556467"/>
              <a:ext cx="8554330" cy="3152741"/>
            </a:xfrm>
            <a:custGeom>
              <a:avLst/>
              <a:gdLst>
                <a:gd name="f0" fmla="val w"/>
                <a:gd name="f1" fmla="val h"/>
                <a:gd name="f2" fmla="val 0"/>
                <a:gd name="f3" fmla="val 11280938"/>
                <a:gd name="f4" fmla="val 4157645"/>
                <a:gd name="f5" fmla="val 11188228"/>
                <a:gd name="f6" fmla="val 92710"/>
                <a:gd name="f7" fmla="val 41910"/>
                <a:gd name="f8" fmla="val 4115735"/>
                <a:gd name="f9" fmla="val 4064935"/>
                <a:gd name="f10" fmla="val 11186957"/>
                <a:gd name="f11" fmla="val 11237757"/>
                <a:gd name="f12" fmla="val 11279668"/>
                <a:gd name="f13" fmla="val 4063665"/>
                <a:gd name="f14" fmla="val 11239028"/>
                <a:gd name="f15" fmla="*/ f0 1 11280938"/>
                <a:gd name="f16" fmla="*/ f1 1 4157645"/>
                <a:gd name="f17" fmla="+- f4 0 f2"/>
                <a:gd name="f18" fmla="+- f3 0 f2"/>
                <a:gd name="f19" fmla="*/ f18 1 11280938"/>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280938"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4" name="Freeform 24">
              <a:extLst>
                <a:ext uri="{FF2B5EF4-FFF2-40B4-BE49-F238E27FC236}">
                  <a16:creationId xmlns:a16="http://schemas.microsoft.com/office/drawing/2014/main" id="{C416286B-2D13-7F40-DC2F-A3BA9001C7C6}"/>
                </a:ext>
              </a:extLst>
            </p:cNvPr>
            <p:cNvSpPr/>
            <p:nvPr/>
          </p:nvSpPr>
          <p:spPr>
            <a:xfrm>
              <a:off x="669953" y="6532391"/>
              <a:ext cx="8602483" cy="3200893"/>
            </a:xfrm>
            <a:custGeom>
              <a:avLst/>
              <a:gdLst>
                <a:gd name="f0" fmla="val w"/>
                <a:gd name="f1" fmla="val h"/>
                <a:gd name="f2" fmla="val 0"/>
                <a:gd name="f3" fmla="val 11344438"/>
                <a:gd name="f4" fmla="val 4221145"/>
                <a:gd name="f5" fmla="val 11219978"/>
                <a:gd name="f6" fmla="val 59690"/>
                <a:gd name="f7" fmla="val 11255538"/>
                <a:gd name="f8" fmla="val 11284748"/>
                <a:gd name="f9" fmla="val 88900"/>
                <a:gd name="f10" fmla="val 124460"/>
                <a:gd name="f11" fmla="val 4096685"/>
                <a:gd name="f12" fmla="val 4132245"/>
                <a:gd name="f13" fmla="val 4161455"/>
                <a:gd name="f14" fmla="val 55880"/>
                <a:gd name="f15" fmla="val 4165265"/>
                <a:gd name="f16" fmla="val 11288557"/>
                <a:gd name="f17" fmla="*/ f0 1 11344438"/>
                <a:gd name="f18" fmla="*/ f1 1 4221145"/>
                <a:gd name="f19" fmla="+- f4 0 f2"/>
                <a:gd name="f20" fmla="+- f3 0 f2"/>
                <a:gd name="f21" fmla="*/ f20 1 11344438"/>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1344438"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5" name="TextBox 25">
            <a:extLst>
              <a:ext uri="{FF2B5EF4-FFF2-40B4-BE49-F238E27FC236}">
                <a16:creationId xmlns:a16="http://schemas.microsoft.com/office/drawing/2014/main" id="{0C79D24F-0541-9CD6-1AC7-F0DD3758FCA5}"/>
              </a:ext>
            </a:extLst>
          </p:cNvPr>
          <p:cNvSpPr txBox="1"/>
          <p:nvPr/>
        </p:nvSpPr>
        <p:spPr>
          <a:xfrm>
            <a:off x="1028709"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£29,300</a:t>
            </a:r>
            <a:endParaRPr lang="en-US" sz="9399" b="0" i="0" u="none" strike="noStrike" kern="1200" cap="none" spc="0" baseline="0">
              <a:solidFill>
                <a:srgbClr val="105652"/>
              </a:solidFill>
              <a:uFillTx/>
              <a:latin typeface="Bebas Neue Bold"/>
            </a:endParaRPr>
          </a:p>
        </p:txBody>
      </p:sp>
      <p:sp>
        <p:nvSpPr>
          <p:cNvPr id="26" name="TextBox 26">
            <a:extLst>
              <a:ext uri="{FF2B5EF4-FFF2-40B4-BE49-F238E27FC236}">
                <a16:creationId xmlns:a16="http://schemas.microsoft.com/office/drawing/2014/main" id="{75E7735A-5E40-124B-B1ED-BF3A06D0A31E}"/>
              </a:ext>
            </a:extLst>
          </p:cNvPr>
          <p:cNvSpPr txBox="1"/>
          <p:nvPr/>
        </p:nvSpPr>
        <p:spPr>
          <a:xfrm>
            <a:off x="5327385" y="1721348"/>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15%</a:t>
            </a:r>
          </a:p>
        </p:txBody>
      </p:sp>
      <p:sp>
        <p:nvSpPr>
          <p:cNvPr id="27" name="TextBox 27">
            <a:extLst>
              <a:ext uri="{FF2B5EF4-FFF2-40B4-BE49-F238E27FC236}">
                <a16:creationId xmlns:a16="http://schemas.microsoft.com/office/drawing/2014/main" id="{6788F8FD-9B20-5B7C-0DFF-272DDE16DCC8}"/>
              </a:ext>
            </a:extLst>
          </p:cNvPr>
          <p:cNvSpPr txBox="1"/>
          <p:nvPr/>
        </p:nvSpPr>
        <p:spPr>
          <a:xfrm>
            <a:off x="5327385" y="4471992"/>
            <a:ext cx="3483946" cy="12674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99" b="0" i="0" u="none" strike="noStrike" kern="1200" cap="none" spc="0" baseline="0">
                <a:solidFill>
                  <a:srgbClr val="105652"/>
                </a:solidFill>
                <a:uFillTx/>
                <a:latin typeface="Bebas Neue Bold"/>
              </a:rPr>
              <a:t>3,700</a:t>
            </a:r>
          </a:p>
        </p:txBody>
      </p:sp>
      <p:sp>
        <p:nvSpPr>
          <p:cNvPr id="28" name="TextBox 28">
            <a:extLst>
              <a:ext uri="{FF2B5EF4-FFF2-40B4-BE49-F238E27FC236}">
                <a16:creationId xmlns:a16="http://schemas.microsoft.com/office/drawing/2014/main" id="{49C43B76-21E9-38FD-4A2D-AE015758D596}"/>
              </a:ext>
            </a:extLst>
          </p:cNvPr>
          <p:cNvSpPr txBox="1"/>
          <p:nvPr/>
        </p:nvSpPr>
        <p:spPr>
          <a:xfrm>
            <a:off x="1028709" y="3009601"/>
            <a:ext cx="2038855"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Jobs</a:t>
            </a:r>
          </a:p>
        </p:txBody>
      </p:sp>
      <p:sp>
        <p:nvSpPr>
          <p:cNvPr id="29" name="TextBox 29">
            <a:extLst>
              <a:ext uri="{FF2B5EF4-FFF2-40B4-BE49-F238E27FC236}">
                <a16:creationId xmlns:a16="http://schemas.microsoft.com/office/drawing/2014/main" id="{617C145F-A219-DBAB-7FAC-99F756301260}"/>
              </a:ext>
            </a:extLst>
          </p:cNvPr>
          <p:cNvSpPr txBox="1"/>
          <p:nvPr/>
        </p:nvSpPr>
        <p:spPr>
          <a:xfrm>
            <a:off x="1028709" y="5443222"/>
            <a:ext cx="2435787"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Median Salary </a:t>
            </a:r>
          </a:p>
        </p:txBody>
      </p:sp>
      <p:sp>
        <p:nvSpPr>
          <p:cNvPr id="30" name="TextBox 30">
            <a:extLst>
              <a:ext uri="{FF2B5EF4-FFF2-40B4-BE49-F238E27FC236}">
                <a16:creationId xmlns:a16="http://schemas.microsoft.com/office/drawing/2014/main" id="{704A9E6D-AD88-1FD5-5C19-0A59332AB8EB}"/>
              </a:ext>
            </a:extLst>
          </p:cNvPr>
          <p:cNvSpPr txBox="1"/>
          <p:nvPr/>
        </p:nvSpPr>
        <p:spPr>
          <a:xfrm>
            <a:off x="5327385" y="5443222"/>
            <a:ext cx="3315532"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Businesses</a:t>
            </a:r>
          </a:p>
        </p:txBody>
      </p:sp>
      <p:sp>
        <p:nvSpPr>
          <p:cNvPr id="31" name="TextBox 31">
            <a:extLst>
              <a:ext uri="{FF2B5EF4-FFF2-40B4-BE49-F238E27FC236}">
                <a16:creationId xmlns:a16="http://schemas.microsoft.com/office/drawing/2014/main" id="{AAD6E29E-52EA-CCA0-6A23-2B6F5F82E11C}"/>
              </a:ext>
            </a:extLst>
          </p:cNvPr>
          <p:cNvSpPr txBox="1"/>
          <p:nvPr/>
        </p:nvSpPr>
        <p:spPr>
          <a:xfrm>
            <a:off x="1028700" y="331040"/>
            <a:ext cx="7782641"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Jobs in </a:t>
            </a:r>
            <a:r>
              <a:rPr lang="en-US" sz="5700" b="0" i="0" u="none" strike="noStrike" kern="1200" cap="none" spc="0" baseline="0">
                <a:solidFill>
                  <a:srgbClr val="B91646"/>
                </a:solidFill>
                <a:uFillTx/>
                <a:latin typeface="Bebas Neue Bold"/>
              </a:rPr>
              <a:t>fenland</a:t>
            </a:r>
          </a:p>
        </p:txBody>
      </p:sp>
      <p:sp>
        <p:nvSpPr>
          <p:cNvPr id="32" name="TextBox 32">
            <a:extLst>
              <a:ext uri="{FF2B5EF4-FFF2-40B4-BE49-F238E27FC236}">
                <a16:creationId xmlns:a16="http://schemas.microsoft.com/office/drawing/2014/main" id="{80CF1854-6B75-5668-ECAE-0DD8CB1B720E}"/>
              </a:ext>
            </a:extLst>
          </p:cNvPr>
          <p:cNvSpPr txBox="1"/>
          <p:nvPr/>
        </p:nvSpPr>
        <p:spPr>
          <a:xfrm>
            <a:off x="1028700" y="1754157"/>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36,900</a:t>
            </a:r>
            <a:endParaRPr lang="en-US" sz="9399" b="0" i="0" u="none" strike="noStrike" kern="1200" cap="none" spc="0" baseline="0">
              <a:solidFill>
                <a:srgbClr val="105652"/>
              </a:solidFill>
              <a:uFillTx/>
              <a:latin typeface="Bebas Neue Bold"/>
            </a:endParaRPr>
          </a:p>
        </p:txBody>
      </p:sp>
      <p:sp>
        <p:nvSpPr>
          <p:cNvPr id="33" name="TextBox 33">
            <a:extLst>
              <a:ext uri="{FF2B5EF4-FFF2-40B4-BE49-F238E27FC236}">
                <a16:creationId xmlns:a16="http://schemas.microsoft.com/office/drawing/2014/main" id="{78728FA9-16CD-0AFE-7F4A-BCE0BFAB68A0}"/>
              </a:ext>
            </a:extLst>
          </p:cNvPr>
          <p:cNvSpPr txBox="1"/>
          <p:nvPr/>
        </p:nvSpPr>
        <p:spPr>
          <a:xfrm>
            <a:off x="10203460" y="360465"/>
            <a:ext cx="7275789" cy="58991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000000"/>
                </a:solidFill>
                <a:uFillTx/>
                <a:latin typeface="Bebas Neue Bold"/>
              </a:rPr>
              <a:t>Top Sectors in fenland</a:t>
            </a:r>
          </a:p>
        </p:txBody>
      </p:sp>
      <p:sp>
        <p:nvSpPr>
          <p:cNvPr id="34" name="TextBox 34">
            <a:extLst>
              <a:ext uri="{FF2B5EF4-FFF2-40B4-BE49-F238E27FC236}">
                <a16:creationId xmlns:a16="http://schemas.microsoft.com/office/drawing/2014/main" id="{2E0E801C-5419-A5F7-B9EC-9C9556465516}"/>
              </a:ext>
            </a:extLst>
          </p:cNvPr>
          <p:cNvSpPr txBox="1"/>
          <p:nvPr/>
        </p:nvSpPr>
        <p:spPr>
          <a:xfrm>
            <a:off x="1021768" y="7966956"/>
            <a:ext cx="203886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PRINCES GROUP</a:t>
            </a:r>
          </a:p>
        </p:txBody>
      </p:sp>
      <p:sp>
        <p:nvSpPr>
          <p:cNvPr id="35" name="TextBox 35">
            <a:extLst>
              <a:ext uri="{FF2B5EF4-FFF2-40B4-BE49-F238E27FC236}">
                <a16:creationId xmlns:a16="http://schemas.microsoft.com/office/drawing/2014/main" id="{B3330F03-7E12-0F68-E6F9-2514947B8448}"/>
              </a:ext>
            </a:extLst>
          </p:cNvPr>
          <p:cNvSpPr txBox="1"/>
          <p:nvPr/>
        </p:nvSpPr>
        <p:spPr>
          <a:xfrm>
            <a:off x="1021768" y="8788664"/>
            <a:ext cx="203886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MCCAINS FOOD</a:t>
            </a:r>
          </a:p>
        </p:txBody>
      </p:sp>
      <p:sp>
        <p:nvSpPr>
          <p:cNvPr id="36" name="TextBox 36">
            <a:extLst>
              <a:ext uri="{FF2B5EF4-FFF2-40B4-BE49-F238E27FC236}">
                <a16:creationId xmlns:a16="http://schemas.microsoft.com/office/drawing/2014/main" id="{D718AF70-92F8-81DA-553A-0431FBFCCF0D}"/>
              </a:ext>
            </a:extLst>
          </p:cNvPr>
          <p:cNvSpPr txBox="1"/>
          <p:nvPr/>
        </p:nvSpPr>
        <p:spPr>
          <a:xfrm>
            <a:off x="2939082" y="7710248"/>
            <a:ext cx="6003136" cy="8166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Is one of Europe’s largest food and drink groups. They source and manufacture products, and supply food and drink to suppliers across Europe.</a:t>
            </a:r>
          </a:p>
        </p:txBody>
      </p:sp>
      <p:sp>
        <p:nvSpPr>
          <p:cNvPr id="37" name="TextBox 37">
            <a:extLst>
              <a:ext uri="{FF2B5EF4-FFF2-40B4-BE49-F238E27FC236}">
                <a16:creationId xmlns:a16="http://schemas.microsoft.com/office/drawing/2014/main" id="{27717AF5-02CF-DFFA-2FB4-2AB0F373806B}"/>
              </a:ext>
            </a:extLst>
          </p:cNvPr>
          <p:cNvSpPr txBox="1"/>
          <p:nvPr/>
        </p:nvSpPr>
        <p:spPr>
          <a:xfrm>
            <a:off x="3060633" y="8687412"/>
            <a:ext cx="6003136" cy="8166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Is a major global food supplier with a significant presence in Fenland, with opportunities in agri-tech, manufacturing and retail distribution.</a:t>
            </a:r>
          </a:p>
        </p:txBody>
      </p:sp>
      <p:grpSp>
        <p:nvGrpSpPr>
          <p:cNvPr id="38" name="Group 38">
            <a:extLst>
              <a:ext uri="{FF2B5EF4-FFF2-40B4-BE49-F238E27FC236}">
                <a16:creationId xmlns:a16="http://schemas.microsoft.com/office/drawing/2014/main" id="{4B48542C-D5C8-437C-8607-E93A15B0F4AB}"/>
              </a:ext>
            </a:extLst>
          </p:cNvPr>
          <p:cNvGrpSpPr/>
          <p:nvPr/>
        </p:nvGrpSpPr>
        <p:grpSpPr>
          <a:xfrm>
            <a:off x="9957285" y="6532391"/>
            <a:ext cx="7742471" cy="3200893"/>
            <a:chOff x="9957285" y="6532391"/>
            <a:chExt cx="7742471" cy="3200893"/>
          </a:xfrm>
        </p:grpSpPr>
        <p:sp>
          <p:nvSpPr>
            <p:cNvPr id="39" name="Freeform 39">
              <a:extLst>
                <a:ext uri="{FF2B5EF4-FFF2-40B4-BE49-F238E27FC236}">
                  <a16:creationId xmlns:a16="http://schemas.microsoft.com/office/drawing/2014/main" id="{87BA5C3C-F732-07C5-ADA8-A212C2F62643}"/>
                </a:ext>
              </a:extLst>
            </p:cNvPr>
            <p:cNvSpPr/>
            <p:nvPr/>
          </p:nvSpPr>
          <p:spPr>
            <a:xfrm>
              <a:off x="9981361" y="6556467"/>
              <a:ext cx="7694319" cy="3152741"/>
            </a:xfrm>
            <a:custGeom>
              <a:avLst/>
              <a:gdLst>
                <a:gd name="f0" fmla="val w"/>
                <a:gd name="f1" fmla="val h"/>
                <a:gd name="f2" fmla="val 0"/>
                <a:gd name="f3" fmla="val 10146801"/>
                <a:gd name="f4" fmla="val 4157645"/>
                <a:gd name="f5" fmla="val 10054091"/>
                <a:gd name="f6" fmla="val 92710"/>
                <a:gd name="f7" fmla="val 41910"/>
                <a:gd name="f8" fmla="val 4115735"/>
                <a:gd name="f9" fmla="val 4064935"/>
                <a:gd name="f10" fmla="val 10052820"/>
                <a:gd name="f11" fmla="val 10103620"/>
                <a:gd name="f12" fmla="val 10145530"/>
                <a:gd name="f13" fmla="val 4063665"/>
                <a:gd name="f14" fmla="val 10104891"/>
                <a:gd name="f15" fmla="*/ f0 1 10146801"/>
                <a:gd name="f16" fmla="*/ f1 1 4157645"/>
                <a:gd name="f17" fmla="+- f4 0 f2"/>
                <a:gd name="f18" fmla="+- f3 0 f2"/>
                <a:gd name="f19" fmla="*/ f18 1 10146801"/>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0" name="Freeform 40">
              <a:extLst>
                <a:ext uri="{FF2B5EF4-FFF2-40B4-BE49-F238E27FC236}">
                  <a16:creationId xmlns:a16="http://schemas.microsoft.com/office/drawing/2014/main" id="{FE768624-6879-E64D-DF92-1499E60D3549}"/>
                </a:ext>
              </a:extLst>
            </p:cNvPr>
            <p:cNvSpPr/>
            <p:nvPr/>
          </p:nvSpPr>
          <p:spPr>
            <a:xfrm>
              <a:off x="9957285" y="6532391"/>
              <a:ext cx="7742471" cy="3200893"/>
            </a:xfrm>
            <a:custGeom>
              <a:avLst/>
              <a:gdLst>
                <a:gd name="f0" fmla="val w"/>
                <a:gd name="f1" fmla="val h"/>
                <a:gd name="f2" fmla="val 0"/>
                <a:gd name="f3" fmla="val 10210301"/>
                <a:gd name="f4" fmla="val 4221145"/>
                <a:gd name="f5" fmla="val 10085841"/>
                <a:gd name="f6" fmla="val 59690"/>
                <a:gd name="f7" fmla="val 10121401"/>
                <a:gd name="f8" fmla="val 10150611"/>
                <a:gd name="f9" fmla="val 88900"/>
                <a:gd name="f10" fmla="val 124460"/>
                <a:gd name="f11" fmla="val 4096685"/>
                <a:gd name="f12" fmla="val 4132245"/>
                <a:gd name="f13" fmla="val 4161455"/>
                <a:gd name="f14" fmla="val 55880"/>
                <a:gd name="f15" fmla="val 4165265"/>
                <a:gd name="f16" fmla="val 10154420"/>
                <a:gd name="f17" fmla="*/ f0 1 10210301"/>
                <a:gd name="f18" fmla="*/ f1 1 4221145"/>
                <a:gd name="f19" fmla="+- f4 0 f2"/>
                <a:gd name="f20" fmla="+- f3 0 f2"/>
                <a:gd name="f21" fmla="*/ f20 1 10210301"/>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41" name="TextBox 41">
            <a:extLst>
              <a:ext uri="{FF2B5EF4-FFF2-40B4-BE49-F238E27FC236}">
                <a16:creationId xmlns:a16="http://schemas.microsoft.com/office/drawing/2014/main" id="{D974C63B-95B2-5A33-31AF-9EFE5CFA38C7}"/>
              </a:ext>
            </a:extLst>
          </p:cNvPr>
          <p:cNvSpPr txBox="1"/>
          <p:nvPr/>
        </p:nvSpPr>
        <p:spPr>
          <a:xfrm>
            <a:off x="10077748" y="6760524"/>
            <a:ext cx="217986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MANUFACTURING</a:t>
            </a:r>
          </a:p>
        </p:txBody>
      </p:sp>
      <p:sp>
        <p:nvSpPr>
          <p:cNvPr id="42" name="TextBox 42">
            <a:extLst>
              <a:ext uri="{FF2B5EF4-FFF2-40B4-BE49-F238E27FC236}">
                <a16:creationId xmlns:a16="http://schemas.microsoft.com/office/drawing/2014/main" id="{CA4F12E8-FD3E-9FDB-8A9B-E66D1B43C33A}"/>
              </a:ext>
            </a:extLst>
          </p:cNvPr>
          <p:cNvSpPr txBox="1"/>
          <p:nvPr/>
        </p:nvSpPr>
        <p:spPr>
          <a:xfrm>
            <a:off x="10063621" y="7344826"/>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RETAIL</a:t>
            </a:r>
          </a:p>
        </p:txBody>
      </p:sp>
      <p:sp>
        <p:nvSpPr>
          <p:cNvPr id="43" name="TextBox 43">
            <a:extLst>
              <a:ext uri="{FF2B5EF4-FFF2-40B4-BE49-F238E27FC236}">
                <a16:creationId xmlns:a16="http://schemas.microsoft.com/office/drawing/2014/main" id="{096D726E-07D0-4F06-97DA-5D30617C7C7D}"/>
              </a:ext>
            </a:extLst>
          </p:cNvPr>
          <p:cNvSpPr txBox="1"/>
          <p:nvPr/>
        </p:nvSpPr>
        <p:spPr>
          <a:xfrm>
            <a:off x="12257614" y="6792391"/>
            <a:ext cx="5320527" cy="227429"/>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85"/>
              </a:lnSpc>
              <a:spcBef>
                <a:spcPts val="0"/>
              </a:spcBef>
              <a:spcAft>
                <a:spcPts val="0"/>
              </a:spcAft>
              <a:buNone/>
              <a:tabLst/>
              <a:defRPr sz="1800" b="0" i="0" u="none" strike="noStrike" kern="0" cap="none" spc="0" baseline="0">
                <a:solidFill>
                  <a:srgbClr val="000000"/>
                </a:solidFill>
                <a:uFillTx/>
              </a:defRPr>
            </a:pPr>
            <a:r>
              <a:rPr lang="en-US" sz="1418" b="0" i="0" u="none" strike="noStrike" kern="1200" cap="none" spc="0" baseline="0">
                <a:solidFill>
                  <a:srgbClr val="000000"/>
                </a:solidFill>
                <a:uFillTx/>
                <a:latin typeface="Canva Sans 1"/>
              </a:rPr>
              <a:t>Including: engineering, distribution, farming</a:t>
            </a:r>
          </a:p>
        </p:txBody>
      </p:sp>
      <p:sp>
        <p:nvSpPr>
          <p:cNvPr id="44" name="TextBox 44">
            <a:extLst>
              <a:ext uri="{FF2B5EF4-FFF2-40B4-BE49-F238E27FC236}">
                <a16:creationId xmlns:a16="http://schemas.microsoft.com/office/drawing/2014/main" id="{751A2A12-3E3E-6248-7406-2CB438628F2B}"/>
              </a:ext>
            </a:extLst>
          </p:cNvPr>
          <p:cNvSpPr txBox="1"/>
          <p:nvPr/>
        </p:nvSpPr>
        <p:spPr>
          <a:xfrm>
            <a:off x="12257614" y="7312237"/>
            <a:ext cx="5320527" cy="231398"/>
          </a:xfrm>
          <a:prstGeom prst="rect">
            <a:avLst/>
          </a:prstGeom>
          <a:noFill/>
          <a:ln cap="flat">
            <a:noFill/>
          </a:ln>
        </p:spPr>
        <p:txBody>
          <a:bodyPr vert="horz" wrap="square" lIns="0" tIns="0" rIns="0" bIns="0" anchor="t" anchorCtr="0" compatLnSpc="1">
            <a:spAutoFit/>
          </a:bodyPr>
          <a:lstStyle/>
          <a:p>
            <a:pPr marL="0" marR="0" lvl="0" indent="0" algn="just"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sales, merchandising, logistics, customer service</a:t>
            </a:r>
          </a:p>
        </p:txBody>
      </p:sp>
      <p:sp>
        <p:nvSpPr>
          <p:cNvPr id="45" name="TextBox 45">
            <a:extLst>
              <a:ext uri="{FF2B5EF4-FFF2-40B4-BE49-F238E27FC236}">
                <a16:creationId xmlns:a16="http://schemas.microsoft.com/office/drawing/2014/main" id="{07C7EF37-35CF-9D91-B8FD-CBFDB2CD50CA}"/>
              </a:ext>
            </a:extLst>
          </p:cNvPr>
          <p:cNvSpPr txBox="1"/>
          <p:nvPr/>
        </p:nvSpPr>
        <p:spPr>
          <a:xfrm>
            <a:off x="10063621" y="7930929"/>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ADMIN</a:t>
            </a:r>
          </a:p>
        </p:txBody>
      </p:sp>
      <p:sp>
        <p:nvSpPr>
          <p:cNvPr id="46" name="TextBox 46">
            <a:extLst>
              <a:ext uri="{FF2B5EF4-FFF2-40B4-BE49-F238E27FC236}">
                <a16:creationId xmlns:a16="http://schemas.microsoft.com/office/drawing/2014/main" id="{606530E8-0688-C48D-8A36-42470E57EA8A}"/>
              </a:ext>
            </a:extLst>
          </p:cNvPr>
          <p:cNvSpPr txBox="1"/>
          <p:nvPr/>
        </p:nvSpPr>
        <p:spPr>
          <a:xfrm>
            <a:off x="10063621" y="8548003"/>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HEALTH</a:t>
            </a:r>
          </a:p>
        </p:txBody>
      </p:sp>
      <p:sp>
        <p:nvSpPr>
          <p:cNvPr id="47" name="TextBox 47">
            <a:extLst>
              <a:ext uri="{FF2B5EF4-FFF2-40B4-BE49-F238E27FC236}">
                <a16:creationId xmlns:a16="http://schemas.microsoft.com/office/drawing/2014/main" id="{2B074AFE-8843-9A18-A632-1736B71916B4}"/>
              </a:ext>
            </a:extLst>
          </p:cNvPr>
          <p:cNvSpPr txBox="1"/>
          <p:nvPr/>
        </p:nvSpPr>
        <p:spPr>
          <a:xfrm>
            <a:off x="10077748" y="9136401"/>
            <a:ext cx="185405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TRANSPORT</a:t>
            </a:r>
          </a:p>
        </p:txBody>
      </p:sp>
      <p:sp>
        <p:nvSpPr>
          <p:cNvPr id="48" name="TextBox 48">
            <a:extLst>
              <a:ext uri="{FF2B5EF4-FFF2-40B4-BE49-F238E27FC236}">
                <a16:creationId xmlns:a16="http://schemas.microsoft.com/office/drawing/2014/main" id="{99A75798-854B-0769-A7BD-216630F18E84}"/>
              </a:ext>
            </a:extLst>
          </p:cNvPr>
          <p:cNvSpPr txBox="1"/>
          <p:nvPr/>
        </p:nvSpPr>
        <p:spPr>
          <a:xfrm>
            <a:off x="12257614" y="7944645"/>
            <a:ext cx="5320527"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secretary, receptionist, administration support</a:t>
            </a:r>
          </a:p>
        </p:txBody>
      </p:sp>
      <p:sp>
        <p:nvSpPr>
          <p:cNvPr id="49" name="TextBox 49">
            <a:extLst>
              <a:ext uri="{FF2B5EF4-FFF2-40B4-BE49-F238E27FC236}">
                <a16:creationId xmlns:a16="http://schemas.microsoft.com/office/drawing/2014/main" id="{A705CFE9-4F63-EE86-9C59-00668278E7CF}"/>
              </a:ext>
            </a:extLst>
          </p:cNvPr>
          <p:cNvSpPr txBox="1"/>
          <p:nvPr/>
        </p:nvSpPr>
        <p:spPr>
          <a:xfrm>
            <a:off x="12257614" y="8504706"/>
            <a:ext cx="5320527"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nursing, social care, medical practitioners</a:t>
            </a:r>
          </a:p>
        </p:txBody>
      </p:sp>
      <p:sp>
        <p:nvSpPr>
          <p:cNvPr id="50" name="TextBox 50">
            <a:extLst>
              <a:ext uri="{FF2B5EF4-FFF2-40B4-BE49-F238E27FC236}">
                <a16:creationId xmlns:a16="http://schemas.microsoft.com/office/drawing/2014/main" id="{9562C792-7A51-010A-754B-023F92AD531F}"/>
              </a:ext>
            </a:extLst>
          </p:cNvPr>
          <p:cNvSpPr txBox="1"/>
          <p:nvPr/>
        </p:nvSpPr>
        <p:spPr>
          <a:xfrm>
            <a:off x="12257614" y="9097813"/>
            <a:ext cx="5320527"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89" b="0" i="0" u="none" strike="noStrike" kern="1200" cap="none" spc="0" baseline="0">
                <a:solidFill>
                  <a:srgbClr val="000000"/>
                </a:solidFill>
                <a:uFillTx/>
                <a:latin typeface="Canva Sans 1"/>
              </a:rPr>
              <a:t>Including: haulage, distribution, delivery driver</a:t>
            </a:r>
          </a:p>
        </p:txBody>
      </p:sp>
      <p:pic>
        <p:nvPicPr>
          <p:cNvPr id="51" name="Picture 51">
            <a:extLst>
              <a:ext uri="{FF2B5EF4-FFF2-40B4-BE49-F238E27FC236}">
                <a16:creationId xmlns:a16="http://schemas.microsoft.com/office/drawing/2014/main" id="{F27D26F5-4334-56C9-A430-E4A88F0B0CAA}"/>
              </a:ext>
            </a:extLst>
          </p:cNvPr>
          <p:cNvPicPr>
            <a:picLocks noChangeAspect="1"/>
          </p:cNvPicPr>
          <p:nvPr/>
        </p:nvPicPr>
        <p:blipFill>
          <a:blip r:embed="rId2"/>
          <a:srcRect/>
          <a:stretch>
            <a:fillRect/>
          </a:stretch>
        </p:blipFill>
        <p:spPr>
          <a:xfrm>
            <a:off x="11460330" y="1028700"/>
            <a:ext cx="942965" cy="929551"/>
          </a:xfrm>
          <a:prstGeom prst="rect">
            <a:avLst/>
          </a:prstGeom>
          <a:noFill/>
          <a:ln cap="flat">
            <a:noFill/>
          </a:ln>
        </p:spPr>
      </p:pic>
      <p:pic>
        <p:nvPicPr>
          <p:cNvPr id="52" name="Picture 52">
            <a:extLst>
              <a:ext uri="{FF2B5EF4-FFF2-40B4-BE49-F238E27FC236}">
                <a16:creationId xmlns:a16="http://schemas.microsoft.com/office/drawing/2014/main" id="{5498F410-4FAA-C887-F58C-CA2B53F50799}"/>
              </a:ext>
            </a:extLst>
          </p:cNvPr>
          <p:cNvPicPr>
            <a:picLocks noChangeAspect="1"/>
          </p:cNvPicPr>
          <p:nvPr/>
        </p:nvPicPr>
        <p:blipFill>
          <a:blip r:embed="rId3"/>
          <a:srcRect/>
          <a:stretch>
            <a:fillRect/>
          </a:stretch>
        </p:blipFill>
        <p:spPr>
          <a:xfrm>
            <a:off x="12608460" y="950372"/>
            <a:ext cx="1097444" cy="1097444"/>
          </a:xfrm>
          <a:prstGeom prst="rect">
            <a:avLst/>
          </a:prstGeom>
          <a:noFill/>
          <a:ln cap="flat">
            <a:noFill/>
          </a:ln>
        </p:spPr>
      </p:pic>
      <p:pic>
        <p:nvPicPr>
          <p:cNvPr id="53" name="Picture 53">
            <a:extLst>
              <a:ext uri="{FF2B5EF4-FFF2-40B4-BE49-F238E27FC236}">
                <a16:creationId xmlns:a16="http://schemas.microsoft.com/office/drawing/2014/main" id="{AAD8446F-1AA6-F6C0-62B1-E4D0F5992F3B}"/>
              </a:ext>
            </a:extLst>
          </p:cNvPr>
          <p:cNvPicPr>
            <a:picLocks noChangeAspect="1"/>
          </p:cNvPicPr>
          <p:nvPr/>
        </p:nvPicPr>
        <p:blipFill>
          <a:blip r:embed="rId4"/>
          <a:srcRect/>
          <a:stretch>
            <a:fillRect/>
          </a:stretch>
        </p:blipFill>
        <p:spPr>
          <a:xfrm>
            <a:off x="13986689" y="1536073"/>
            <a:ext cx="933492" cy="1018193"/>
          </a:xfrm>
          <a:prstGeom prst="rect">
            <a:avLst/>
          </a:prstGeom>
          <a:noFill/>
          <a:ln cap="flat">
            <a:noFill/>
          </a:ln>
        </p:spPr>
      </p:pic>
      <p:pic>
        <p:nvPicPr>
          <p:cNvPr id="54" name="Picture 54">
            <a:extLst>
              <a:ext uri="{FF2B5EF4-FFF2-40B4-BE49-F238E27FC236}">
                <a16:creationId xmlns:a16="http://schemas.microsoft.com/office/drawing/2014/main" id="{4DAA4F48-8CB1-154C-497D-41769D82C848}"/>
              </a:ext>
            </a:extLst>
          </p:cNvPr>
          <p:cNvPicPr>
            <a:picLocks noChangeAspect="1"/>
          </p:cNvPicPr>
          <p:nvPr/>
        </p:nvPicPr>
        <p:blipFill>
          <a:blip r:embed="rId5"/>
          <a:srcRect/>
          <a:stretch>
            <a:fillRect/>
          </a:stretch>
        </p:blipFill>
        <p:spPr>
          <a:xfrm>
            <a:off x="16368610" y="2062785"/>
            <a:ext cx="1003307" cy="905768"/>
          </a:xfrm>
          <a:prstGeom prst="rect">
            <a:avLst/>
          </a:prstGeom>
          <a:noFill/>
          <a:ln cap="flat">
            <a:noFill/>
          </a:ln>
        </p:spPr>
      </p:pic>
      <p:pic>
        <p:nvPicPr>
          <p:cNvPr id="55" name="Picture 55">
            <a:extLst>
              <a:ext uri="{FF2B5EF4-FFF2-40B4-BE49-F238E27FC236}">
                <a16:creationId xmlns:a16="http://schemas.microsoft.com/office/drawing/2014/main" id="{C2E04CF6-0EF6-FE99-7C4A-843EBB213984}"/>
              </a:ext>
            </a:extLst>
          </p:cNvPr>
          <p:cNvPicPr>
            <a:picLocks noChangeAspect="1"/>
          </p:cNvPicPr>
          <p:nvPr/>
        </p:nvPicPr>
        <p:blipFill>
          <a:blip r:embed="rId6"/>
          <a:srcRect/>
          <a:stretch>
            <a:fillRect/>
          </a:stretch>
        </p:blipFill>
        <p:spPr>
          <a:xfrm>
            <a:off x="15078364" y="1793147"/>
            <a:ext cx="982175" cy="952411"/>
          </a:xfrm>
          <a:prstGeom prst="rect">
            <a:avLst/>
          </a:prstGeom>
          <a:noFill/>
          <a:ln cap="flat">
            <a:noFill/>
          </a:ln>
        </p:spPr>
      </p:pic>
      <p:sp>
        <p:nvSpPr>
          <p:cNvPr id="56" name="TextBox 57">
            <a:extLst>
              <a:ext uri="{FF2B5EF4-FFF2-40B4-BE49-F238E27FC236}">
                <a16:creationId xmlns:a16="http://schemas.microsoft.com/office/drawing/2014/main" id="{0049B019-FADC-21F9-DB30-50709691888E}"/>
              </a:ext>
            </a:extLst>
          </p:cNvPr>
          <p:cNvSpPr txBox="1"/>
          <p:nvPr/>
        </p:nvSpPr>
        <p:spPr>
          <a:xfrm>
            <a:off x="10063621" y="1500365"/>
            <a:ext cx="1346920" cy="198123"/>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2 Bold"/>
              </a:rPr>
              <a:t>Number of jobs</a:t>
            </a:r>
          </a:p>
        </p:txBody>
      </p:sp>
      <p:sp>
        <p:nvSpPr>
          <p:cNvPr id="57" name="TextBox 58">
            <a:extLst>
              <a:ext uri="{FF2B5EF4-FFF2-40B4-BE49-F238E27FC236}">
                <a16:creationId xmlns:a16="http://schemas.microsoft.com/office/drawing/2014/main" id="{2B9252E2-3AD9-E56F-7B66-EDCA0CE7360D}"/>
              </a:ext>
            </a:extLst>
          </p:cNvPr>
          <p:cNvSpPr txBox="1"/>
          <p:nvPr/>
        </p:nvSpPr>
        <p:spPr>
          <a:xfrm>
            <a:off x="2808479" y="6675165"/>
            <a:ext cx="4325422"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MAJOR EMPLOYERS </a:t>
            </a:r>
          </a:p>
        </p:txBody>
      </p:sp>
      <p:sp>
        <p:nvSpPr>
          <p:cNvPr id="58" name="TextBox 58">
            <a:extLst>
              <a:ext uri="{FF2B5EF4-FFF2-40B4-BE49-F238E27FC236}">
                <a16:creationId xmlns:a16="http://schemas.microsoft.com/office/drawing/2014/main" id="{33521714-F551-A846-9C53-7E337FCBC99D}"/>
              </a:ext>
            </a:extLst>
          </p:cNvPr>
          <p:cNvSpPr txBox="1"/>
          <p:nvPr/>
        </p:nvSpPr>
        <p:spPr>
          <a:xfrm>
            <a:off x="5327385" y="2959455"/>
            <a:ext cx="4566358" cy="93891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Of people have a university level qualification</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28">
    <p:bg>
      <p:bgPr>
        <a:solidFill>
          <a:srgbClr val="FBF3E4"/>
        </a:solidFill>
        <a:effectLst/>
      </p:bgPr>
    </p:bg>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0FC25DF8-0607-9541-F170-7348FAA4CF62}"/>
              </a:ext>
            </a:extLst>
          </p:cNvPr>
          <p:cNvGrpSpPr/>
          <p:nvPr/>
        </p:nvGrpSpPr>
        <p:grpSpPr>
          <a:xfrm>
            <a:off x="9909654" y="207075"/>
            <a:ext cx="7742471" cy="6072768"/>
            <a:chOff x="9909654" y="207075"/>
            <a:chExt cx="7742471" cy="6072768"/>
          </a:xfrm>
        </p:grpSpPr>
        <p:sp>
          <p:nvSpPr>
            <p:cNvPr id="3" name="Freeform 3">
              <a:extLst>
                <a:ext uri="{FF2B5EF4-FFF2-40B4-BE49-F238E27FC236}">
                  <a16:creationId xmlns:a16="http://schemas.microsoft.com/office/drawing/2014/main" id="{2422A80C-C524-5B8C-33E0-648134832227}"/>
                </a:ext>
              </a:extLst>
            </p:cNvPr>
            <p:cNvSpPr/>
            <p:nvPr/>
          </p:nvSpPr>
          <p:spPr>
            <a:xfrm>
              <a:off x="9933730" y="231151"/>
              <a:ext cx="7694319" cy="6024615"/>
            </a:xfrm>
            <a:custGeom>
              <a:avLst/>
              <a:gdLst>
                <a:gd name="f0" fmla="val w"/>
                <a:gd name="f1" fmla="val h"/>
                <a:gd name="f2" fmla="val 0"/>
                <a:gd name="f3" fmla="val 10146801"/>
                <a:gd name="f4" fmla="val 7944906"/>
                <a:gd name="f5" fmla="val 10054091"/>
                <a:gd name="f6" fmla="val 92710"/>
                <a:gd name="f7" fmla="val 41910"/>
                <a:gd name="f8" fmla="val 7902996"/>
                <a:gd name="f9" fmla="val 7852196"/>
                <a:gd name="f10" fmla="val 10052820"/>
                <a:gd name="f11" fmla="val 10103620"/>
                <a:gd name="f12" fmla="val 10145530"/>
                <a:gd name="f13" fmla="val 7850925"/>
                <a:gd name="f14" fmla="val 10104891"/>
                <a:gd name="f15" fmla="*/ f0 1 10146801"/>
                <a:gd name="f16" fmla="*/ f1 1 7944906"/>
                <a:gd name="f17" fmla="+- f4 0 f2"/>
                <a:gd name="f18" fmla="+- f3 0 f2"/>
                <a:gd name="f19" fmla="*/ f18 1 10146801"/>
                <a:gd name="f20" fmla="*/ f17 1 7944906"/>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7944906">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DFD8CA"/>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Freeform 4">
              <a:extLst>
                <a:ext uri="{FF2B5EF4-FFF2-40B4-BE49-F238E27FC236}">
                  <a16:creationId xmlns:a16="http://schemas.microsoft.com/office/drawing/2014/main" id="{34834526-3B6F-8EC4-292C-1A344F1367FD}"/>
                </a:ext>
              </a:extLst>
            </p:cNvPr>
            <p:cNvSpPr/>
            <p:nvPr/>
          </p:nvSpPr>
          <p:spPr>
            <a:xfrm>
              <a:off x="9909654" y="207075"/>
              <a:ext cx="7742471" cy="6072768"/>
            </a:xfrm>
            <a:custGeom>
              <a:avLst/>
              <a:gdLst>
                <a:gd name="f0" fmla="val w"/>
                <a:gd name="f1" fmla="val h"/>
                <a:gd name="f2" fmla="val 0"/>
                <a:gd name="f3" fmla="val 10210301"/>
                <a:gd name="f4" fmla="val 8008406"/>
                <a:gd name="f5" fmla="val 10085841"/>
                <a:gd name="f6" fmla="val 59690"/>
                <a:gd name="f7" fmla="val 10121401"/>
                <a:gd name="f8" fmla="val 10150611"/>
                <a:gd name="f9" fmla="val 88900"/>
                <a:gd name="f10" fmla="val 124460"/>
                <a:gd name="f11" fmla="val 7883946"/>
                <a:gd name="f12" fmla="val 7919506"/>
                <a:gd name="f13" fmla="val 7948716"/>
                <a:gd name="f14" fmla="val 55880"/>
                <a:gd name="f15" fmla="val 7952526"/>
                <a:gd name="f16" fmla="val 10154420"/>
                <a:gd name="f17" fmla="*/ f0 1 10210301"/>
                <a:gd name="f18" fmla="*/ f1 1 8008406"/>
                <a:gd name="f19" fmla="+- f4 0 f2"/>
                <a:gd name="f20" fmla="+- f3 0 f2"/>
                <a:gd name="f21" fmla="*/ f20 1 10210301"/>
                <a:gd name="f22" fmla="*/ f19 1 8008406"/>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8008406">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5" name="AutoShape 5">
            <a:extLst>
              <a:ext uri="{FF2B5EF4-FFF2-40B4-BE49-F238E27FC236}">
                <a16:creationId xmlns:a16="http://schemas.microsoft.com/office/drawing/2014/main" id="{00DA9E62-3D16-C572-B73B-A1D60886390F}"/>
              </a:ext>
            </a:extLst>
          </p:cNvPr>
          <p:cNvSpPr/>
          <p:nvPr/>
        </p:nvSpPr>
        <p:spPr>
          <a:xfrm rot="4297">
            <a:off x="1028709" y="4047298"/>
            <a:ext cx="7614208"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9046"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6" name="Group 6">
            <a:extLst>
              <a:ext uri="{FF2B5EF4-FFF2-40B4-BE49-F238E27FC236}">
                <a16:creationId xmlns:a16="http://schemas.microsoft.com/office/drawing/2014/main" id="{2639739A-4A5F-2B38-D9D0-369724318431}"/>
              </a:ext>
            </a:extLst>
          </p:cNvPr>
          <p:cNvGrpSpPr/>
          <p:nvPr/>
        </p:nvGrpSpPr>
        <p:grpSpPr>
          <a:xfrm>
            <a:off x="10106771" y="1810475"/>
            <a:ext cx="7247653" cy="3711846"/>
            <a:chOff x="10106771" y="1810475"/>
            <a:chExt cx="7247653" cy="3711846"/>
          </a:xfrm>
        </p:grpSpPr>
        <p:sp>
          <p:nvSpPr>
            <p:cNvPr id="7" name="TextBox 7">
              <a:extLst>
                <a:ext uri="{FF2B5EF4-FFF2-40B4-BE49-F238E27FC236}">
                  <a16:creationId xmlns:a16="http://schemas.microsoft.com/office/drawing/2014/main" id="{667308A8-0CD0-E7C2-0CD0-6B5ED1B9867C}"/>
                </a:ext>
              </a:extLst>
            </p:cNvPr>
            <p:cNvSpPr txBox="1"/>
            <p:nvPr/>
          </p:nvSpPr>
          <p:spPr>
            <a:xfrm rot="18900010">
              <a:off x="11353262" y="4685053"/>
              <a:ext cx="865287"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Retail</a:t>
              </a:r>
            </a:p>
          </p:txBody>
        </p:sp>
        <p:sp>
          <p:nvSpPr>
            <p:cNvPr id="8" name="TextBox 8">
              <a:extLst>
                <a:ext uri="{FF2B5EF4-FFF2-40B4-BE49-F238E27FC236}">
                  <a16:creationId xmlns:a16="http://schemas.microsoft.com/office/drawing/2014/main" id="{32D47B9D-322D-EDA8-DF58-F9E88EF26FE1}"/>
                </a:ext>
              </a:extLst>
            </p:cNvPr>
            <p:cNvSpPr txBox="1"/>
            <p:nvPr/>
          </p:nvSpPr>
          <p:spPr>
            <a:xfrm rot="18900010">
              <a:off x="11414256" y="5115862"/>
              <a:ext cx="2277834"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Manufacturing</a:t>
              </a:r>
            </a:p>
          </p:txBody>
        </p:sp>
        <p:sp>
          <p:nvSpPr>
            <p:cNvPr id="9" name="TextBox 9">
              <a:extLst>
                <a:ext uri="{FF2B5EF4-FFF2-40B4-BE49-F238E27FC236}">
                  <a16:creationId xmlns:a16="http://schemas.microsoft.com/office/drawing/2014/main" id="{AFADEA10-DA96-B2FD-6B5F-86954CED1EE9}"/>
                </a:ext>
              </a:extLst>
            </p:cNvPr>
            <p:cNvSpPr txBox="1"/>
            <p:nvPr/>
          </p:nvSpPr>
          <p:spPr>
            <a:xfrm rot="18900010">
              <a:off x="13648755" y="4734725"/>
              <a:ext cx="1005785" cy="38671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Health</a:t>
              </a:r>
            </a:p>
          </p:txBody>
        </p:sp>
        <p:sp>
          <p:nvSpPr>
            <p:cNvPr id="10" name="TextBox 10">
              <a:extLst>
                <a:ext uri="{FF2B5EF4-FFF2-40B4-BE49-F238E27FC236}">
                  <a16:creationId xmlns:a16="http://schemas.microsoft.com/office/drawing/2014/main" id="{16DBACF9-B834-D125-E461-04F55777F1A2}"/>
                </a:ext>
              </a:extLst>
            </p:cNvPr>
            <p:cNvSpPr txBox="1"/>
            <p:nvPr/>
          </p:nvSpPr>
          <p:spPr>
            <a:xfrm rot="18900010">
              <a:off x="16059372" y="4731424"/>
              <a:ext cx="1042800"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Admin</a:t>
              </a:r>
            </a:p>
          </p:txBody>
        </p:sp>
        <p:sp>
          <p:nvSpPr>
            <p:cNvPr id="11" name="TextBox 11">
              <a:extLst>
                <a:ext uri="{FF2B5EF4-FFF2-40B4-BE49-F238E27FC236}">
                  <a16:creationId xmlns:a16="http://schemas.microsoft.com/office/drawing/2014/main" id="{4CE064B3-819B-7E08-CEE1-E29E159B1C84}"/>
                </a:ext>
              </a:extLst>
            </p:cNvPr>
            <p:cNvSpPr txBox="1"/>
            <p:nvPr/>
          </p:nvSpPr>
          <p:spPr>
            <a:xfrm rot="18900010">
              <a:off x="14213418" y="4932098"/>
              <a:ext cx="1856926" cy="406459"/>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Hospitality</a:t>
              </a:r>
            </a:p>
          </p:txBody>
        </p:sp>
        <p:sp>
          <p:nvSpPr>
            <p:cNvPr id="12" name="TextBox 12">
              <a:extLst>
                <a:ext uri="{FF2B5EF4-FFF2-40B4-BE49-F238E27FC236}">
                  <a16:creationId xmlns:a16="http://schemas.microsoft.com/office/drawing/2014/main" id="{37C422C5-15BD-89B1-F593-4B09ADC9F97B}"/>
                </a:ext>
              </a:extLst>
            </p:cNvPr>
            <p:cNvSpPr txBox="1"/>
            <p:nvPr/>
          </p:nvSpPr>
          <p:spPr>
            <a:xfrm>
              <a:off x="10178954" y="1810475"/>
              <a:ext cx="1095670"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12,500 </a:t>
              </a:r>
            </a:p>
          </p:txBody>
        </p:sp>
        <p:sp>
          <p:nvSpPr>
            <p:cNvPr id="13" name="TextBox 13">
              <a:extLst>
                <a:ext uri="{FF2B5EF4-FFF2-40B4-BE49-F238E27FC236}">
                  <a16:creationId xmlns:a16="http://schemas.microsoft.com/office/drawing/2014/main" id="{2C4B61B9-AE36-1446-5FD9-026B98963F20}"/>
                </a:ext>
              </a:extLst>
            </p:cNvPr>
            <p:cNvSpPr txBox="1"/>
            <p:nvPr/>
          </p:nvSpPr>
          <p:spPr>
            <a:xfrm>
              <a:off x="10106771" y="2257077"/>
              <a:ext cx="1167853"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10,000 </a:t>
              </a:r>
            </a:p>
          </p:txBody>
        </p:sp>
        <p:sp>
          <p:nvSpPr>
            <p:cNvPr id="14" name="TextBox 14">
              <a:extLst>
                <a:ext uri="{FF2B5EF4-FFF2-40B4-BE49-F238E27FC236}">
                  <a16:creationId xmlns:a16="http://schemas.microsoft.com/office/drawing/2014/main" id="{9EECA717-C763-AAD8-2B81-F50FE2D4153A}"/>
                </a:ext>
              </a:extLst>
            </p:cNvPr>
            <p:cNvSpPr txBox="1"/>
            <p:nvPr/>
          </p:nvSpPr>
          <p:spPr>
            <a:xfrm>
              <a:off x="10355013" y="2703679"/>
              <a:ext cx="919612"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7,500 </a:t>
              </a:r>
            </a:p>
          </p:txBody>
        </p:sp>
        <p:sp>
          <p:nvSpPr>
            <p:cNvPr id="15" name="TextBox 15">
              <a:extLst>
                <a:ext uri="{FF2B5EF4-FFF2-40B4-BE49-F238E27FC236}">
                  <a16:creationId xmlns:a16="http://schemas.microsoft.com/office/drawing/2014/main" id="{B03D2505-19E1-A741-3482-CBE8A6BDA5D7}"/>
                </a:ext>
              </a:extLst>
            </p:cNvPr>
            <p:cNvSpPr txBox="1"/>
            <p:nvPr/>
          </p:nvSpPr>
          <p:spPr>
            <a:xfrm>
              <a:off x="10296674" y="3150281"/>
              <a:ext cx="977950"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5,000 </a:t>
              </a:r>
            </a:p>
          </p:txBody>
        </p:sp>
        <p:sp>
          <p:nvSpPr>
            <p:cNvPr id="16" name="TextBox 16">
              <a:extLst>
                <a:ext uri="{FF2B5EF4-FFF2-40B4-BE49-F238E27FC236}">
                  <a16:creationId xmlns:a16="http://schemas.microsoft.com/office/drawing/2014/main" id="{1EC644A9-FBF5-B894-19C7-DB3967A1D57B}"/>
                </a:ext>
              </a:extLst>
            </p:cNvPr>
            <p:cNvSpPr txBox="1"/>
            <p:nvPr/>
          </p:nvSpPr>
          <p:spPr>
            <a:xfrm>
              <a:off x="10339541" y="3596883"/>
              <a:ext cx="935083"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2,500 </a:t>
              </a:r>
            </a:p>
          </p:txBody>
        </p:sp>
        <p:sp>
          <p:nvSpPr>
            <p:cNvPr id="17" name="TextBox 17">
              <a:extLst>
                <a:ext uri="{FF2B5EF4-FFF2-40B4-BE49-F238E27FC236}">
                  <a16:creationId xmlns:a16="http://schemas.microsoft.com/office/drawing/2014/main" id="{071391D2-F225-F664-A2B1-043081EA76CD}"/>
                </a:ext>
              </a:extLst>
            </p:cNvPr>
            <p:cNvSpPr txBox="1"/>
            <p:nvPr/>
          </p:nvSpPr>
          <p:spPr>
            <a:xfrm>
              <a:off x="10990063" y="4043476"/>
              <a:ext cx="284561" cy="386718"/>
            </a:xfrm>
            <a:prstGeom prst="rect">
              <a:avLst/>
            </a:prstGeom>
            <a:noFill/>
            <a:ln cap="flat">
              <a:noFill/>
            </a:ln>
          </p:spPr>
          <p:txBody>
            <a:bodyPr vert="horz" wrap="square" lIns="0" tIns="0" rIns="0" bIns="0" anchor="t" anchorCtr="0" compatLnSpc="1">
              <a:spAutoFit/>
            </a:bodyPr>
            <a:lstStyle/>
            <a:p>
              <a:pPr marL="0" marR="0" lvl="0" indent="0" algn="r" defTabSz="914400" rtl="0" fontAlgn="auto" hangingPunct="1">
                <a:lnSpc>
                  <a:spcPts val="336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nva Sans 1 Bold"/>
                </a:rPr>
                <a:t>0 </a:t>
              </a:r>
            </a:p>
          </p:txBody>
        </p:sp>
        <p:grpSp>
          <p:nvGrpSpPr>
            <p:cNvPr id="18" name="Group 18">
              <a:extLst>
                <a:ext uri="{FF2B5EF4-FFF2-40B4-BE49-F238E27FC236}">
                  <a16:creationId xmlns:a16="http://schemas.microsoft.com/office/drawing/2014/main" id="{F9A29AA9-07E6-8450-A51C-072ABB3452F7}"/>
                </a:ext>
              </a:extLst>
            </p:cNvPr>
            <p:cNvGrpSpPr/>
            <p:nvPr/>
          </p:nvGrpSpPr>
          <p:grpSpPr>
            <a:xfrm>
              <a:off x="11427028" y="2102681"/>
              <a:ext cx="5927396" cy="2148446"/>
              <a:chOff x="11427028" y="2102681"/>
              <a:chExt cx="5927396" cy="2148446"/>
            </a:xfrm>
          </p:grpSpPr>
          <p:sp>
            <p:nvSpPr>
              <p:cNvPr id="19" name="Freeform 19">
                <a:extLst>
                  <a:ext uri="{FF2B5EF4-FFF2-40B4-BE49-F238E27FC236}">
                    <a16:creationId xmlns:a16="http://schemas.microsoft.com/office/drawing/2014/main" id="{276C8D75-2FD3-B027-85B3-5552D8620C4C}"/>
                  </a:ext>
                </a:extLst>
              </p:cNvPr>
              <p:cNvSpPr/>
              <p:nvPr/>
            </p:nvSpPr>
            <p:spPr>
              <a:xfrm>
                <a:off x="11427028" y="2102681"/>
                <a:ext cx="1096566" cy="2148446"/>
              </a:xfrm>
              <a:custGeom>
                <a:avLst/>
                <a:gdLst>
                  <a:gd name="f0" fmla="val w"/>
                  <a:gd name="f1" fmla="val h"/>
                  <a:gd name="f2" fmla="val 0"/>
                  <a:gd name="f3" fmla="val 1462093"/>
                  <a:gd name="f4" fmla="val 2864592"/>
                  <a:gd name="f5" fmla="val 2864593"/>
                  <a:gd name="f6" fmla="val 116968"/>
                  <a:gd name="f7" fmla="val 85946"/>
                  <a:gd name="f8" fmla="val 12323"/>
                  <a:gd name="f9" fmla="val 56195"/>
                  <a:gd name="f10" fmla="val 34259"/>
                  <a:gd name="f11" fmla="val 12324"/>
                  <a:gd name="f12" fmla="val 116967"/>
                  <a:gd name="f13" fmla="val 1345125"/>
                  <a:gd name="f14" fmla="val 1409725"/>
                  <a:gd name="f15" fmla="val 52369"/>
                  <a:gd name="f16" fmla="*/ f0 1 1462093"/>
                  <a:gd name="f17" fmla="*/ f1 1 2864592"/>
                  <a:gd name="f18" fmla="+- f4 0 f2"/>
                  <a:gd name="f19" fmla="+- f3 0 f2"/>
                  <a:gd name="f20" fmla="*/ f19 1 1462093"/>
                  <a:gd name="f21" fmla="*/ f18 1 2864592"/>
                  <a:gd name="f22" fmla="*/ f2 1 f20"/>
                  <a:gd name="f23" fmla="*/ f3 1 f20"/>
                  <a:gd name="f24" fmla="*/ f2 1 f21"/>
                  <a:gd name="f25" fmla="*/ f4 1 f21"/>
                  <a:gd name="f26" fmla="*/ f22 f16 1"/>
                  <a:gd name="f27" fmla="*/ f23 f16 1"/>
                  <a:gd name="f28" fmla="*/ f25 f17 1"/>
                  <a:gd name="f29" fmla="*/ f24 f17 1"/>
                </a:gdLst>
                <a:ahLst/>
                <a:cxnLst>
                  <a:cxn ang="3cd4">
                    <a:pos x="hc" y="t"/>
                  </a:cxn>
                  <a:cxn ang="0">
                    <a:pos x="r" y="vc"/>
                  </a:cxn>
                  <a:cxn ang="cd4">
                    <a:pos x="hc" y="b"/>
                  </a:cxn>
                  <a:cxn ang="cd2">
                    <a:pos x="l" y="vc"/>
                  </a:cxn>
                </a:cxnLst>
                <a:rect l="f26" t="f29" r="f27" b="f28"/>
                <a:pathLst>
                  <a:path w="1462093" h="2864592">
                    <a:moveTo>
                      <a:pt x="f2" y="f5"/>
                    </a:moveTo>
                    <a:lnTo>
                      <a:pt x="f2" y="f6"/>
                    </a:lnTo>
                    <a:cubicBezTo>
                      <a:pt x="f2" y="f7"/>
                      <a:pt x="f8" y="f9"/>
                      <a:pt x="f10" y="f10"/>
                    </a:cubicBezTo>
                    <a:cubicBezTo>
                      <a:pt x="f9" y="f11"/>
                      <a:pt x="f7" y="f2"/>
                      <a:pt x="f12" y="f2"/>
                    </a:cubicBezTo>
                    <a:lnTo>
                      <a:pt x="f13" y="f2"/>
                    </a:lnTo>
                    <a:cubicBezTo>
                      <a:pt x="f14" y="f2"/>
                      <a:pt x="f3" y="f15"/>
                      <a:pt x="f3" y="f6"/>
                    </a:cubicBezTo>
                    <a:lnTo>
                      <a:pt x="f3"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0" name="Freeform 20">
                <a:extLst>
                  <a:ext uri="{FF2B5EF4-FFF2-40B4-BE49-F238E27FC236}">
                    <a16:creationId xmlns:a16="http://schemas.microsoft.com/office/drawing/2014/main" id="{A36BFD1E-CA8A-F0F2-B71B-7E3C92498706}"/>
                  </a:ext>
                </a:extLst>
              </p:cNvPr>
              <p:cNvSpPr/>
              <p:nvPr/>
            </p:nvSpPr>
            <p:spPr>
              <a:xfrm>
                <a:off x="12672212" y="2310057"/>
                <a:ext cx="1059094" cy="1884852"/>
              </a:xfrm>
              <a:custGeom>
                <a:avLst/>
                <a:gdLst>
                  <a:gd name="f0" fmla="val w"/>
                  <a:gd name="f1" fmla="val h"/>
                  <a:gd name="f2" fmla="val 0"/>
                  <a:gd name="f3" fmla="val 1462093"/>
                  <a:gd name="f4" fmla="val 2388219"/>
                  <a:gd name="f5" fmla="val 116968"/>
                  <a:gd name="f6" fmla="val 52368"/>
                  <a:gd name="f7" fmla="val 116967"/>
                  <a:gd name="f8" fmla="val 1345125"/>
                  <a:gd name="f9" fmla="val 1376147"/>
                  <a:gd name="f10" fmla="val 1405898"/>
                  <a:gd name="f11" fmla="val 12323"/>
                  <a:gd name="f12" fmla="val 1427834"/>
                  <a:gd name="f13" fmla="val 34259"/>
                  <a:gd name="f14" fmla="val 1449769"/>
                  <a:gd name="f15" fmla="val 56195"/>
                  <a:gd name="f16" fmla="val 85946"/>
                  <a:gd name="f17" fmla="*/ f0 1 1462093"/>
                  <a:gd name="f18" fmla="*/ f1 1 2388219"/>
                  <a:gd name="f19" fmla="+- f4 0 f2"/>
                  <a:gd name="f20" fmla="+- f3 0 f2"/>
                  <a:gd name="f21" fmla="*/ f20 1 1462093"/>
                  <a:gd name="f22" fmla="*/ f19 1 2388219"/>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462093" h="2388219">
                    <a:moveTo>
                      <a:pt x="f2" y="f4"/>
                    </a:moveTo>
                    <a:lnTo>
                      <a:pt x="f2" y="f5"/>
                    </a:lnTo>
                    <a:cubicBezTo>
                      <a:pt x="f2" y="f6"/>
                      <a:pt x="f6" y="f2"/>
                      <a:pt x="f7" y="f2"/>
                    </a:cubicBezTo>
                    <a:lnTo>
                      <a:pt x="f8" y="f2"/>
                    </a:lnTo>
                    <a:cubicBezTo>
                      <a:pt x="f9" y="f2"/>
                      <a:pt x="f10" y="f11"/>
                      <a:pt x="f12" y="f13"/>
                    </a:cubicBezTo>
                    <a:cubicBezTo>
                      <a:pt x="f14" y="f15"/>
                      <a:pt x="f3" y="f16"/>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1" name="Freeform 21">
                <a:extLst>
                  <a:ext uri="{FF2B5EF4-FFF2-40B4-BE49-F238E27FC236}">
                    <a16:creationId xmlns:a16="http://schemas.microsoft.com/office/drawing/2014/main" id="{E1BD4693-D1D6-5EAC-FAA1-C5D0EFB4E891}"/>
                  </a:ext>
                </a:extLst>
              </p:cNvPr>
              <p:cNvSpPr/>
              <p:nvPr/>
            </p:nvSpPr>
            <p:spPr>
              <a:xfrm>
                <a:off x="13842443" y="2469968"/>
                <a:ext cx="1134048" cy="1724951"/>
              </a:xfrm>
              <a:custGeom>
                <a:avLst/>
                <a:gdLst>
                  <a:gd name="f0" fmla="val w"/>
                  <a:gd name="f1" fmla="val h"/>
                  <a:gd name="f2" fmla="val 0"/>
                  <a:gd name="f3" fmla="val 1462093"/>
                  <a:gd name="f4" fmla="val 2150032"/>
                  <a:gd name="f5" fmla="val 116967"/>
                  <a:gd name="f6" fmla="val 85946"/>
                  <a:gd name="f7" fmla="val 12323"/>
                  <a:gd name="f8" fmla="val 56195"/>
                  <a:gd name="f9" fmla="val 34259"/>
                  <a:gd name="f10" fmla="val 56194"/>
                  <a:gd name="f11" fmla="val 85945"/>
                  <a:gd name="f12" fmla="val 1345125"/>
                  <a:gd name="f13" fmla="val 1409724"/>
                  <a:gd name="f14" fmla="val 1462092"/>
                  <a:gd name="f15" fmla="val 52368"/>
                  <a:gd name="f16" fmla="*/ f0 1 1462093"/>
                  <a:gd name="f17" fmla="*/ f1 1 2150032"/>
                  <a:gd name="f18" fmla="+- f4 0 f2"/>
                  <a:gd name="f19" fmla="+- f3 0 f2"/>
                  <a:gd name="f20" fmla="*/ f19 1 1462093"/>
                  <a:gd name="f21" fmla="*/ f18 1 2150032"/>
                  <a:gd name="f22" fmla="*/ f2 1 f20"/>
                  <a:gd name="f23" fmla="*/ f3 1 f20"/>
                  <a:gd name="f24" fmla="*/ f2 1 f21"/>
                  <a:gd name="f25" fmla="*/ f4 1 f21"/>
                  <a:gd name="f26" fmla="*/ f22 f16 1"/>
                  <a:gd name="f27" fmla="*/ f23 f16 1"/>
                  <a:gd name="f28" fmla="*/ f25 f17 1"/>
                  <a:gd name="f29" fmla="*/ f24 f17 1"/>
                </a:gdLst>
                <a:ahLst/>
                <a:cxnLst>
                  <a:cxn ang="3cd4">
                    <a:pos x="hc" y="t"/>
                  </a:cxn>
                  <a:cxn ang="0">
                    <a:pos x="r" y="vc"/>
                  </a:cxn>
                  <a:cxn ang="cd4">
                    <a:pos x="hc" y="b"/>
                  </a:cxn>
                  <a:cxn ang="cd2">
                    <a:pos x="l" y="vc"/>
                  </a:cxn>
                </a:cxnLst>
                <a:rect l="f26" t="f29" r="f27" b="f28"/>
                <a:pathLst>
                  <a:path w="1462093" h="2150032">
                    <a:moveTo>
                      <a:pt x="f2" y="f4"/>
                    </a:moveTo>
                    <a:lnTo>
                      <a:pt x="f2" y="f5"/>
                    </a:lnTo>
                    <a:cubicBezTo>
                      <a:pt x="f2" y="f6"/>
                      <a:pt x="f7" y="f8"/>
                      <a:pt x="f9" y="f9"/>
                    </a:cubicBezTo>
                    <a:cubicBezTo>
                      <a:pt x="f10" y="f7"/>
                      <a:pt x="f11" y="f2"/>
                      <a:pt x="f5" y="f2"/>
                    </a:cubicBezTo>
                    <a:lnTo>
                      <a:pt x="f12" y="f2"/>
                    </a:lnTo>
                    <a:cubicBezTo>
                      <a:pt x="f13" y="f2"/>
                      <a:pt x="f14" y="f15"/>
                      <a:pt x="f14" y="f5"/>
                    </a:cubicBezTo>
                    <a:lnTo>
                      <a:pt x="f14"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2">
                <a:extLst>
                  <a:ext uri="{FF2B5EF4-FFF2-40B4-BE49-F238E27FC236}">
                    <a16:creationId xmlns:a16="http://schemas.microsoft.com/office/drawing/2014/main" id="{2C43E3A5-1368-98E8-27D1-3459E7FC4EA4}"/>
                  </a:ext>
                </a:extLst>
              </p:cNvPr>
              <p:cNvSpPr/>
              <p:nvPr/>
            </p:nvSpPr>
            <p:spPr>
              <a:xfrm>
                <a:off x="15050155" y="2995885"/>
                <a:ext cx="1096566" cy="1255242"/>
              </a:xfrm>
              <a:custGeom>
                <a:avLst/>
                <a:gdLst>
                  <a:gd name="f0" fmla="val w"/>
                  <a:gd name="f1" fmla="val h"/>
                  <a:gd name="f2" fmla="val 0"/>
                  <a:gd name="f3" fmla="val 1462093"/>
                  <a:gd name="f4" fmla="val 1673658"/>
                  <a:gd name="f5" fmla="val 116967"/>
                  <a:gd name="f6" fmla="val 52368"/>
                  <a:gd name="f7" fmla="val 52369"/>
                  <a:gd name="f8" fmla="val 116968"/>
                  <a:gd name="f9" fmla="val 1345126"/>
                  <a:gd name="f10" fmla="val 1376147"/>
                  <a:gd name="f11" fmla="val 1405899"/>
                  <a:gd name="f12" fmla="val 12323"/>
                  <a:gd name="f13" fmla="val 1427834"/>
                  <a:gd name="f14" fmla="val 34259"/>
                  <a:gd name="f15" fmla="val 1449770"/>
                  <a:gd name="f16" fmla="val 56194"/>
                  <a:gd name="f17" fmla="val 85945"/>
                  <a:gd name="f18" fmla="*/ f0 1 1462093"/>
                  <a:gd name="f19" fmla="*/ f1 1 1673658"/>
                  <a:gd name="f20" fmla="+- f4 0 f2"/>
                  <a:gd name="f21" fmla="+- f3 0 f2"/>
                  <a:gd name="f22" fmla="*/ f21 1 1462093"/>
                  <a:gd name="f23" fmla="*/ f20 1 1673658"/>
                  <a:gd name="f24" fmla="*/ f2 1 f22"/>
                  <a:gd name="f25" fmla="*/ f3 1 f22"/>
                  <a:gd name="f26" fmla="*/ f2 1 f23"/>
                  <a:gd name="f27" fmla="*/ f4 1 f23"/>
                  <a:gd name="f28" fmla="*/ f24 f18 1"/>
                  <a:gd name="f29" fmla="*/ f25 f18 1"/>
                  <a:gd name="f30" fmla="*/ f27 f19 1"/>
                  <a:gd name="f31" fmla="*/ f26 f19 1"/>
                </a:gdLst>
                <a:ahLst/>
                <a:cxnLst>
                  <a:cxn ang="3cd4">
                    <a:pos x="hc" y="t"/>
                  </a:cxn>
                  <a:cxn ang="0">
                    <a:pos x="r" y="vc"/>
                  </a:cxn>
                  <a:cxn ang="cd4">
                    <a:pos x="hc" y="b"/>
                  </a:cxn>
                  <a:cxn ang="cd2">
                    <a:pos x="l" y="vc"/>
                  </a:cxn>
                </a:cxnLst>
                <a:rect l="f28" t="f31" r="f29" b="f30"/>
                <a:pathLst>
                  <a:path w="1462093" h="1673658">
                    <a:moveTo>
                      <a:pt x="f2" y="f4"/>
                    </a:moveTo>
                    <a:lnTo>
                      <a:pt x="f2" y="f5"/>
                    </a:lnTo>
                    <a:cubicBezTo>
                      <a:pt x="f2" y="f6"/>
                      <a:pt x="f7" y="f2"/>
                      <a:pt x="f8" y="f2"/>
                    </a:cubicBezTo>
                    <a:lnTo>
                      <a:pt x="f9" y="f2"/>
                    </a:lnTo>
                    <a:cubicBezTo>
                      <a:pt x="f10" y="f2"/>
                      <a:pt x="f11" y="f12"/>
                      <a:pt x="f13" y="f14"/>
                    </a:cubicBezTo>
                    <a:cubicBezTo>
                      <a:pt x="f15" y="f16"/>
                      <a:pt x="f3" y="f17"/>
                      <a:pt x="f3" y="f5"/>
                    </a:cubicBezTo>
                    <a:lnTo>
                      <a:pt x="f3" y="f4"/>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3" name="Freeform 23">
                <a:extLst>
                  <a:ext uri="{FF2B5EF4-FFF2-40B4-BE49-F238E27FC236}">
                    <a16:creationId xmlns:a16="http://schemas.microsoft.com/office/drawing/2014/main" id="{0B255AA4-5FD2-92BB-9A9A-5323202E4C72}"/>
                  </a:ext>
                </a:extLst>
              </p:cNvPr>
              <p:cNvSpPr/>
              <p:nvPr/>
            </p:nvSpPr>
            <p:spPr>
              <a:xfrm>
                <a:off x="16257858" y="3174522"/>
                <a:ext cx="1096566" cy="1076605"/>
              </a:xfrm>
              <a:custGeom>
                <a:avLst/>
                <a:gdLst>
                  <a:gd name="f0" fmla="val w"/>
                  <a:gd name="f1" fmla="val h"/>
                  <a:gd name="f2" fmla="val 0"/>
                  <a:gd name="f3" fmla="val 1462093"/>
                  <a:gd name="f4" fmla="val 1435471"/>
                  <a:gd name="f5" fmla="val 1435472"/>
                  <a:gd name="f6" fmla="val 116968"/>
                  <a:gd name="f7" fmla="val 85946"/>
                  <a:gd name="f8" fmla="val 12323"/>
                  <a:gd name="f9" fmla="val 56195"/>
                  <a:gd name="f10" fmla="val 34259"/>
                  <a:gd name="f11" fmla="val 12324"/>
                  <a:gd name="f12" fmla="val 1"/>
                  <a:gd name="f13" fmla="val 1345125"/>
                  <a:gd name="f14" fmla="val 1409725"/>
                  <a:gd name="f15" fmla="val 52369"/>
                  <a:gd name="f16" fmla="*/ f0 1 1462093"/>
                  <a:gd name="f17" fmla="*/ f1 1 1435471"/>
                  <a:gd name="f18" fmla="+- f4 0 f2"/>
                  <a:gd name="f19" fmla="+- f3 0 f2"/>
                  <a:gd name="f20" fmla="*/ f19 1 1462093"/>
                  <a:gd name="f21" fmla="*/ f18 1 1435471"/>
                  <a:gd name="f22" fmla="*/ f2 1 f20"/>
                  <a:gd name="f23" fmla="*/ f3 1 f20"/>
                  <a:gd name="f24" fmla="*/ f2 1 f21"/>
                  <a:gd name="f25" fmla="*/ f4 1 f21"/>
                  <a:gd name="f26" fmla="*/ f22 f16 1"/>
                  <a:gd name="f27" fmla="*/ f23 f16 1"/>
                  <a:gd name="f28" fmla="*/ f25 f17 1"/>
                  <a:gd name="f29" fmla="*/ f24 f17 1"/>
                </a:gdLst>
                <a:ahLst/>
                <a:cxnLst>
                  <a:cxn ang="3cd4">
                    <a:pos x="hc" y="t"/>
                  </a:cxn>
                  <a:cxn ang="0">
                    <a:pos x="r" y="vc"/>
                  </a:cxn>
                  <a:cxn ang="cd4">
                    <a:pos x="hc" y="b"/>
                  </a:cxn>
                  <a:cxn ang="cd2">
                    <a:pos x="l" y="vc"/>
                  </a:cxn>
                </a:cxnLst>
                <a:rect l="f26" t="f29" r="f27" b="f28"/>
                <a:pathLst>
                  <a:path w="1462093" h="1435471">
                    <a:moveTo>
                      <a:pt x="f2" y="f5"/>
                    </a:moveTo>
                    <a:lnTo>
                      <a:pt x="f2" y="f6"/>
                    </a:lnTo>
                    <a:cubicBezTo>
                      <a:pt x="f2" y="f7"/>
                      <a:pt x="f8" y="f9"/>
                      <a:pt x="f10" y="f10"/>
                    </a:cubicBezTo>
                    <a:cubicBezTo>
                      <a:pt x="f9" y="f11"/>
                      <a:pt x="f7" y="f2"/>
                      <a:pt x="f6" y="f12"/>
                    </a:cubicBezTo>
                    <a:lnTo>
                      <a:pt x="f13" y="f12"/>
                    </a:lnTo>
                    <a:cubicBezTo>
                      <a:pt x="f14" y="f12"/>
                      <a:pt x="f3" y="f15"/>
                      <a:pt x="f3" y="f6"/>
                    </a:cubicBezTo>
                    <a:lnTo>
                      <a:pt x="f3" y="f5"/>
                    </a:ln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grpSp>
        <p:nvGrpSpPr>
          <p:cNvPr id="24" name="Group 24">
            <a:extLst>
              <a:ext uri="{FF2B5EF4-FFF2-40B4-BE49-F238E27FC236}">
                <a16:creationId xmlns:a16="http://schemas.microsoft.com/office/drawing/2014/main" id="{2FA8E452-AC95-CC2C-8720-DA21797345AE}"/>
              </a:ext>
            </a:extLst>
          </p:cNvPr>
          <p:cNvGrpSpPr/>
          <p:nvPr/>
        </p:nvGrpSpPr>
        <p:grpSpPr>
          <a:xfrm>
            <a:off x="669953" y="6532391"/>
            <a:ext cx="8602483" cy="3200893"/>
            <a:chOff x="669953" y="6532391"/>
            <a:chExt cx="8602483" cy="3200893"/>
          </a:xfrm>
        </p:grpSpPr>
        <p:sp>
          <p:nvSpPr>
            <p:cNvPr id="25" name="Freeform 25">
              <a:extLst>
                <a:ext uri="{FF2B5EF4-FFF2-40B4-BE49-F238E27FC236}">
                  <a16:creationId xmlns:a16="http://schemas.microsoft.com/office/drawing/2014/main" id="{3383746D-257D-5C87-59FB-F6CE411B8E67}"/>
                </a:ext>
              </a:extLst>
            </p:cNvPr>
            <p:cNvSpPr/>
            <p:nvPr/>
          </p:nvSpPr>
          <p:spPr>
            <a:xfrm>
              <a:off x="694029" y="6556467"/>
              <a:ext cx="8554330" cy="3152741"/>
            </a:xfrm>
            <a:custGeom>
              <a:avLst/>
              <a:gdLst>
                <a:gd name="f0" fmla="val w"/>
                <a:gd name="f1" fmla="val h"/>
                <a:gd name="f2" fmla="val 0"/>
                <a:gd name="f3" fmla="val 11280938"/>
                <a:gd name="f4" fmla="val 4157645"/>
                <a:gd name="f5" fmla="val 11188228"/>
                <a:gd name="f6" fmla="val 92710"/>
                <a:gd name="f7" fmla="val 41910"/>
                <a:gd name="f8" fmla="val 4115735"/>
                <a:gd name="f9" fmla="val 4064935"/>
                <a:gd name="f10" fmla="val 11186957"/>
                <a:gd name="f11" fmla="val 11237757"/>
                <a:gd name="f12" fmla="val 11279668"/>
                <a:gd name="f13" fmla="val 4063665"/>
                <a:gd name="f14" fmla="val 11239028"/>
                <a:gd name="f15" fmla="*/ f0 1 11280938"/>
                <a:gd name="f16" fmla="*/ f1 1 4157645"/>
                <a:gd name="f17" fmla="+- f4 0 f2"/>
                <a:gd name="f18" fmla="+- f3 0 f2"/>
                <a:gd name="f19" fmla="*/ f18 1 11280938"/>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1280938"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6" name="Freeform 26">
              <a:extLst>
                <a:ext uri="{FF2B5EF4-FFF2-40B4-BE49-F238E27FC236}">
                  <a16:creationId xmlns:a16="http://schemas.microsoft.com/office/drawing/2014/main" id="{07C2AAFE-17B3-3011-639D-3D96DD99348D}"/>
                </a:ext>
              </a:extLst>
            </p:cNvPr>
            <p:cNvSpPr/>
            <p:nvPr/>
          </p:nvSpPr>
          <p:spPr>
            <a:xfrm>
              <a:off x="669953" y="6532391"/>
              <a:ext cx="8602483" cy="3200893"/>
            </a:xfrm>
            <a:custGeom>
              <a:avLst/>
              <a:gdLst>
                <a:gd name="f0" fmla="val w"/>
                <a:gd name="f1" fmla="val h"/>
                <a:gd name="f2" fmla="val 0"/>
                <a:gd name="f3" fmla="val 11344438"/>
                <a:gd name="f4" fmla="val 4221145"/>
                <a:gd name="f5" fmla="val 11219978"/>
                <a:gd name="f6" fmla="val 59690"/>
                <a:gd name="f7" fmla="val 11255538"/>
                <a:gd name="f8" fmla="val 11284748"/>
                <a:gd name="f9" fmla="val 88900"/>
                <a:gd name="f10" fmla="val 124460"/>
                <a:gd name="f11" fmla="val 4096685"/>
                <a:gd name="f12" fmla="val 4132245"/>
                <a:gd name="f13" fmla="val 4161455"/>
                <a:gd name="f14" fmla="val 55880"/>
                <a:gd name="f15" fmla="val 4165265"/>
                <a:gd name="f16" fmla="val 11288557"/>
                <a:gd name="f17" fmla="*/ f0 1 11344438"/>
                <a:gd name="f18" fmla="*/ f1 1 4221145"/>
                <a:gd name="f19" fmla="+- f4 0 f2"/>
                <a:gd name="f20" fmla="+- f3 0 f2"/>
                <a:gd name="f21" fmla="*/ f20 1 11344438"/>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1344438"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27" name="TextBox 27">
            <a:extLst>
              <a:ext uri="{FF2B5EF4-FFF2-40B4-BE49-F238E27FC236}">
                <a16:creationId xmlns:a16="http://schemas.microsoft.com/office/drawing/2014/main" id="{531A81A4-F133-A15F-EF08-87E10EDEF138}"/>
              </a:ext>
            </a:extLst>
          </p:cNvPr>
          <p:cNvSpPr txBox="1"/>
          <p:nvPr/>
        </p:nvSpPr>
        <p:spPr>
          <a:xfrm>
            <a:off x="1028709"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£31,100</a:t>
            </a:r>
            <a:endParaRPr lang="en-US" sz="9399" b="0" i="0" u="none" strike="noStrike" kern="1200" cap="none" spc="0" baseline="0">
              <a:solidFill>
                <a:srgbClr val="105652"/>
              </a:solidFill>
              <a:uFillTx/>
              <a:latin typeface="Bebas Neue Bold"/>
            </a:endParaRPr>
          </a:p>
        </p:txBody>
      </p:sp>
      <p:sp>
        <p:nvSpPr>
          <p:cNvPr id="28" name="TextBox 28">
            <a:extLst>
              <a:ext uri="{FF2B5EF4-FFF2-40B4-BE49-F238E27FC236}">
                <a16:creationId xmlns:a16="http://schemas.microsoft.com/office/drawing/2014/main" id="{F874D3AD-632D-FEAB-F501-D9C4A2A74D86}"/>
              </a:ext>
            </a:extLst>
          </p:cNvPr>
          <p:cNvSpPr txBox="1"/>
          <p:nvPr/>
        </p:nvSpPr>
        <p:spPr>
          <a:xfrm>
            <a:off x="5327385" y="1721348"/>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30%</a:t>
            </a:r>
          </a:p>
        </p:txBody>
      </p:sp>
      <p:sp>
        <p:nvSpPr>
          <p:cNvPr id="29" name="TextBox 29">
            <a:extLst>
              <a:ext uri="{FF2B5EF4-FFF2-40B4-BE49-F238E27FC236}">
                <a16:creationId xmlns:a16="http://schemas.microsoft.com/office/drawing/2014/main" id="{D28F3605-C808-98A4-B590-5367030C13FA}"/>
              </a:ext>
            </a:extLst>
          </p:cNvPr>
          <p:cNvSpPr txBox="1"/>
          <p:nvPr/>
        </p:nvSpPr>
        <p:spPr>
          <a:xfrm>
            <a:off x="5327385" y="4471992"/>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8,100</a:t>
            </a:r>
            <a:endParaRPr lang="en-US" sz="9399" b="0" i="0" u="none" strike="noStrike" kern="1200" cap="none" spc="0" baseline="0">
              <a:solidFill>
                <a:srgbClr val="105652"/>
              </a:solidFill>
              <a:uFillTx/>
              <a:latin typeface="Bebas Neue Bold"/>
            </a:endParaRPr>
          </a:p>
        </p:txBody>
      </p:sp>
      <p:sp>
        <p:nvSpPr>
          <p:cNvPr id="30" name="TextBox 30">
            <a:extLst>
              <a:ext uri="{FF2B5EF4-FFF2-40B4-BE49-F238E27FC236}">
                <a16:creationId xmlns:a16="http://schemas.microsoft.com/office/drawing/2014/main" id="{895B6DB6-7277-832B-CBE6-ACF26EE8A6E7}"/>
              </a:ext>
            </a:extLst>
          </p:cNvPr>
          <p:cNvSpPr txBox="1"/>
          <p:nvPr/>
        </p:nvSpPr>
        <p:spPr>
          <a:xfrm>
            <a:off x="1028709" y="3009601"/>
            <a:ext cx="2038855"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Jobs</a:t>
            </a:r>
          </a:p>
        </p:txBody>
      </p:sp>
      <p:sp>
        <p:nvSpPr>
          <p:cNvPr id="31" name="TextBox 31">
            <a:extLst>
              <a:ext uri="{FF2B5EF4-FFF2-40B4-BE49-F238E27FC236}">
                <a16:creationId xmlns:a16="http://schemas.microsoft.com/office/drawing/2014/main" id="{24F61A1C-8F19-788E-0C31-6FAC586E92B2}"/>
              </a:ext>
            </a:extLst>
          </p:cNvPr>
          <p:cNvSpPr txBox="1"/>
          <p:nvPr/>
        </p:nvSpPr>
        <p:spPr>
          <a:xfrm>
            <a:off x="1028709" y="5443222"/>
            <a:ext cx="2435787"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Median Salary </a:t>
            </a:r>
          </a:p>
        </p:txBody>
      </p:sp>
      <p:sp>
        <p:nvSpPr>
          <p:cNvPr id="32" name="TextBox 32">
            <a:extLst>
              <a:ext uri="{FF2B5EF4-FFF2-40B4-BE49-F238E27FC236}">
                <a16:creationId xmlns:a16="http://schemas.microsoft.com/office/drawing/2014/main" id="{299FCA02-921D-B3E6-8D59-3D06360C5541}"/>
              </a:ext>
            </a:extLst>
          </p:cNvPr>
          <p:cNvSpPr txBox="1"/>
          <p:nvPr/>
        </p:nvSpPr>
        <p:spPr>
          <a:xfrm>
            <a:off x="5327385" y="5443222"/>
            <a:ext cx="3315532" cy="47815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Businesses</a:t>
            </a:r>
          </a:p>
        </p:txBody>
      </p:sp>
      <p:sp>
        <p:nvSpPr>
          <p:cNvPr id="33" name="TextBox 33">
            <a:extLst>
              <a:ext uri="{FF2B5EF4-FFF2-40B4-BE49-F238E27FC236}">
                <a16:creationId xmlns:a16="http://schemas.microsoft.com/office/drawing/2014/main" id="{4FD4A811-87DB-47CE-B9A1-95B8F0D474CE}"/>
              </a:ext>
            </a:extLst>
          </p:cNvPr>
          <p:cNvSpPr txBox="1"/>
          <p:nvPr/>
        </p:nvSpPr>
        <p:spPr>
          <a:xfrm>
            <a:off x="1028700" y="331040"/>
            <a:ext cx="7782641"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Jobs in </a:t>
            </a:r>
            <a:r>
              <a:rPr lang="en-US" sz="5700" b="0" i="0" u="none" strike="noStrike" kern="1200" cap="none" spc="0" baseline="0">
                <a:solidFill>
                  <a:srgbClr val="B91646"/>
                </a:solidFill>
                <a:uFillTx/>
                <a:latin typeface="Bebas Neue Bold"/>
              </a:rPr>
              <a:t>huntingdonshire</a:t>
            </a:r>
          </a:p>
        </p:txBody>
      </p:sp>
      <p:sp>
        <p:nvSpPr>
          <p:cNvPr id="34" name="TextBox 34">
            <a:extLst>
              <a:ext uri="{FF2B5EF4-FFF2-40B4-BE49-F238E27FC236}">
                <a16:creationId xmlns:a16="http://schemas.microsoft.com/office/drawing/2014/main" id="{73118A15-2E94-34AD-4BFC-8C00A3C95A6D}"/>
              </a:ext>
            </a:extLst>
          </p:cNvPr>
          <p:cNvSpPr txBox="1"/>
          <p:nvPr/>
        </p:nvSpPr>
        <p:spPr>
          <a:xfrm>
            <a:off x="1028700" y="1754157"/>
            <a:ext cx="3483946" cy="1205453"/>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9400"/>
              </a:lnSpc>
              <a:spcBef>
                <a:spcPts val="0"/>
              </a:spcBef>
              <a:spcAft>
                <a:spcPts val="0"/>
              </a:spcAft>
              <a:buNone/>
              <a:tabLst/>
              <a:defRPr sz="1800" b="0" i="0" u="none" strike="noStrike" kern="0" cap="none" spc="0" baseline="0">
                <a:solidFill>
                  <a:srgbClr val="000000"/>
                </a:solidFill>
                <a:uFillTx/>
              </a:defRPr>
            </a:pPr>
            <a:r>
              <a:rPr lang="en-US" sz="9350" b="0" i="0" u="none" strike="noStrike" kern="1200" cap="none" spc="0" baseline="0">
                <a:solidFill>
                  <a:srgbClr val="105652"/>
                </a:solidFill>
                <a:uFillTx/>
                <a:latin typeface="Bebas Neue Bold"/>
              </a:rPr>
              <a:t>79,300</a:t>
            </a:r>
            <a:endParaRPr lang="en-US" sz="9399" b="0" i="0" u="none" strike="noStrike" kern="1200" cap="none" spc="0" baseline="0">
              <a:solidFill>
                <a:srgbClr val="105652"/>
              </a:solidFill>
              <a:uFillTx/>
              <a:latin typeface="Bebas Neue Bold"/>
            </a:endParaRPr>
          </a:p>
        </p:txBody>
      </p:sp>
      <p:sp>
        <p:nvSpPr>
          <p:cNvPr id="35" name="TextBox 35">
            <a:extLst>
              <a:ext uri="{FF2B5EF4-FFF2-40B4-BE49-F238E27FC236}">
                <a16:creationId xmlns:a16="http://schemas.microsoft.com/office/drawing/2014/main" id="{0B92D96E-EE27-C8F0-AB19-C4A3A0975410}"/>
              </a:ext>
            </a:extLst>
          </p:cNvPr>
          <p:cNvSpPr txBox="1"/>
          <p:nvPr/>
        </p:nvSpPr>
        <p:spPr>
          <a:xfrm>
            <a:off x="10203460" y="360465"/>
            <a:ext cx="7275789" cy="589916"/>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760"/>
              </a:lnSpc>
              <a:spcBef>
                <a:spcPts val="0"/>
              </a:spcBef>
              <a:spcAft>
                <a:spcPts val="0"/>
              </a:spcAft>
              <a:buNone/>
              <a:tabLst/>
              <a:defRPr sz="1800" b="0" i="0" u="none" strike="noStrike" kern="0" cap="none" spc="0" baseline="0">
                <a:solidFill>
                  <a:srgbClr val="000000"/>
                </a:solidFill>
                <a:uFillTx/>
              </a:defRPr>
            </a:pPr>
            <a:r>
              <a:rPr lang="en-US" sz="3399" b="0" i="0" u="none" strike="noStrike" kern="1200" cap="none" spc="0" baseline="0">
                <a:solidFill>
                  <a:srgbClr val="000000"/>
                </a:solidFill>
                <a:uFillTx/>
                <a:latin typeface="Bebas Neue Bold"/>
              </a:rPr>
              <a:t>Top Sectors in huntingdonshire</a:t>
            </a:r>
          </a:p>
        </p:txBody>
      </p:sp>
      <p:sp>
        <p:nvSpPr>
          <p:cNvPr id="36" name="TextBox 36">
            <a:extLst>
              <a:ext uri="{FF2B5EF4-FFF2-40B4-BE49-F238E27FC236}">
                <a16:creationId xmlns:a16="http://schemas.microsoft.com/office/drawing/2014/main" id="{4FECFC02-C23E-770B-C1AC-C77B15557015}"/>
              </a:ext>
            </a:extLst>
          </p:cNvPr>
          <p:cNvSpPr txBox="1"/>
          <p:nvPr/>
        </p:nvSpPr>
        <p:spPr>
          <a:xfrm>
            <a:off x="1021768" y="7749302"/>
            <a:ext cx="2151071" cy="82423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HINCHINGBROOKE HOSPITAL </a:t>
            </a:r>
          </a:p>
        </p:txBody>
      </p:sp>
      <p:sp>
        <p:nvSpPr>
          <p:cNvPr id="37" name="TextBox 37">
            <a:extLst>
              <a:ext uri="{FF2B5EF4-FFF2-40B4-BE49-F238E27FC236}">
                <a16:creationId xmlns:a16="http://schemas.microsoft.com/office/drawing/2014/main" id="{5FCC9E31-D817-FB86-2424-49ECE0509831}"/>
              </a:ext>
            </a:extLst>
          </p:cNvPr>
          <p:cNvSpPr txBox="1"/>
          <p:nvPr/>
        </p:nvSpPr>
        <p:spPr>
          <a:xfrm>
            <a:off x="1021768" y="8788664"/>
            <a:ext cx="2038865" cy="82423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HOTEL CHOCOLAT</a:t>
            </a:r>
          </a:p>
        </p:txBody>
      </p:sp>
      <p:sp>
        <p:nvSpPr>
          <p:cNvPr id="38" name="TextBox 38">
            <a:extLst>
              <a:ext uri="{FF2B5EF4-FFF2-40B4-BE49-F238E27FC236}">
                <a16:creationId xmlns:a16="http://schemas.microsoft.com/office/drawing/2014/main" id="{E184DD59-2A7C-E318-7F67-651EE56154C6}"/>
              </a:ext>
            </a:extLst>
          </p:cNvPr>
          <p:cNvSpPr txBox="1"/>
          <p:nvPr/>
        </p:nvSpPr>
        <p:spPr>
          <a:xfrm>
            <a:off x="3172839" y="7805062"/>
            <a:ext cx="6003136" cy="54038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A 304 bed hospital providing surgeries, ear nose and throat, vascular services and children's health services</a:t>
            </a:r>
          </a:p>
        </p:txBody>
      </p:sp>
      <p:sp>
        <p:nvSpPr>
          <p:cNvPr id="39" name="TextBox 39">
            <a:extLst>
              <a:ext uri="{FF2B5EF4-FFF2-40B4-BE49-F238E27FC236}">
                <a16:creationId xmlns:a16="http://schemas.microsoft.com/office/drawing/2014/main" id="{B24C0724-D232-D5A0-5E11-CBAB52D56123}"/>
              </a:ext>
            </a:extLst>
          </p:cNvPr>
          <p:cNvSpPr txBox="1"/>
          <p:nvPr/>
        </p:nvSpPr>
        <p:spPr>
          <a:xfrm>
            <a:off x="3060633" y="8656094"/>
            <a:ext cx="6003136" cy="816614"/>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r>
              <a:rPr lang="en-US" sz="1599" b="0" i="0" u="none" strike="noStrike" kern="1200" cap="none" spc="0" baseline="0">
                <a:solidFill>
                  <a:srgbClr val="000000"/>
                </a:solidFill>
                <a:uFillTx/>
                <a:latin typeface="Canva Sans 1"/>
              </a:rPr>
              <a:t>is a British chocolate manufacturer, selling chocolate and cocoa products, online, in store and in cafés, with a factory outlet in Huntingdon.</a:t>
            </a:r>
          </a:p>
        </p:txBody>
      </p:sp>
      <p:grpSp>
        <p:nvGrpSpPr>
          <p:cNvPr id="40" name="Group 40">
            <a:extLst>
              <a:ext uri="{FF2B5EF4-FFF2-40B4-BE49-F238E27FC236}">
                <a16:creationId xmlns:a16="http://schemas.microsoft.com/office/drawing/2014/main" id="{7E6BCCD1-D039-5C00-DBED-350FDC3AD97C}"/>
              </a:ext>
            </a:extLst>
          </p:cNvPr>
          <p:cNvGrpSpPr/>
          <p:nvPr/>
        </p:nvGrpSpPr>
        <p:grpSpPr>
          <a:xfrm>
            <a:off x="9957285" y="6532391"/>
            <a:ext cx="7742471" cy="3200893"/>
            <a:chOff x="9957285" y="6532391"/>
            <a:chExt cx="7742471" cy="3200893"/>
          </a:xfrm>
        </p:grpSpPr>
        <p:sp>
          <p:nvSpPr>
            <p:cNvPr id="41" name="Freeform 41">
              <a:extLst>
                <a:ext uri="{FF2B5EF4-FFF2-40B4-BE49-F238E27FC236}">
                  <a16:creationId xmlns:a16="http://schemas.microsoft.com/office/drawing/2014/main" id="{FDD5F255-ED58-D789-B4A5-CF826F94A068}"/>
                </a:ext>
              </a:extLst>
            </p:cNvPr>
            <p:cNvSpPr/>
            <p:nvPr/>
          </p:nvSpPr>
          <p:spPr>
            <a:xfrm>
              <a:off x="9981361" y="6556467"/>
              <a:ext cx="7694319" cy="3152741"/>
            </a:xfrm>
            <a:custGeom>
              <a:avLst/>
              <a:gdLst>
                <a:gd name="f0" fmla="val w"/>
                <a:gd name="f1" fmla="val h"/>
                <a:gd name="f2" fmla="val 0"/>
                <a:gd name="f3" fmla="val 10146801"/>
                <a:gd name="f4" fmla="val 4157645"/>
                <a:gd name="f5" fmla="val 10054091"/>
                <a:gd name="f6" fmla="val 92710"/>
                <a:gd name="f7" fmla="val 41910"/>
                <a:gd name="f8" fmla="val 4115735"/>
                <a:gd name="f9" fmla="val 4064935"/>
                <a:gd name="f10" fmla="val 10052820"/>
                <a:gd name="f11" fmla="val 10103620"/>
                <a:gd name="f12" fmla="val 10145530"/>
                <a:gd name="f13" fmla="val 4063665"/>
                <a:gd name="f14" fmla="val 10104891"/>
                <a:gd name="f15" fmla="*/ f0 1 10146801"/>
                <a:gd name="f16" fmla="*/ f1 1 4157645"/>
                <a:gd name="f17" fmla="+- f4 0 f2"/>
                <a:gd name="f18" fmla="+- f3 0 f2"/>
                <a:gd name="f19" fmla="*/ f18 1 10146801"/>
                <a:gd name="f20" fmla="*/ f17 1 415764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146801" h="415764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F9C04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2" name="Freeform 42">
              <a:extLst>
                <a:ext uri="{FF2B5EF4-FFF2-40B4-BE49-F238E27FC236}">
                  <a16:creationId xmlns:a16="http://schemas.microsoft.com/office/drawing/2014/main" id="{EDF0DF08-7890-AF3D-A98C-7D20A494ADE2}"/>
                </a:ext>
              </a:extLst>
            </p:cNvPr>
            <p:cNvSpPr/>
            <p:nvPr/>
          </p:nvSpPr>
          <p:spPr>
            <a:xfrm>
              <a:off x="9957285" y="6532391"/>
              <a:ext cx="7742471" cy="3200893"/>
            </a:xfrm>
            <a:custGeom>
              <a:avLst/>
              <a:gdLst>
                <a:gd name="f0" fmla="val w"/>
                <a:gd name="f1" fmla="val h"/>
                <a:gd name="f2" fmla="val 0"/>
                <a:gd name="f3" fmla="val 10210301"/>
                <a:gd name="f4" fmla="val 4221145"/>
                <a:gd name="f5" fmla="val 10085841"/>
                <a:gd name="f6" fmla="val 59690"/>
                <a:gd name="f7" fmla="val 10121401"/>
                <a:gd name="f8" fmla="val 10150611"/>
                <a:gd name="f9" fmla="val 88900"/>
                <a:gd name="f10" fmla="val 124460"/>
                <a:gd name="f11" fmla="val 4096685"/>
                <a:gd name="f12" fmla="val 4132245"/>
                <a:gd name="f13" fmla="val 4161455"/>
                <a:gd name="f14" fmla="val 55880"/>
                <a:gd name="f15" fmla="val 4165265"/>
                <a:gd name="f16" fmla="val 10154420"/>
                <a:gd name="f17" fmla="*/ f0 1 10210301"/>
                <a:gd name="f18" fmla="*/ f1 1 4221145"/>
                <a:gd name="f19" fmla="+- f4 0 f2"/>
                <a:gd name="f20" fmla="+- f3 0 f2"/>
                <a:gd name="f21" fmla="*/ f20 1 10210301"/>
                <a:gd name="f22" fmla="*/ f19 1 422114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210301" h="422114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43" name="TextBox 43">
            <a:extLst>
              <a:ext uri="{FF2B5EF4-FFF2-40B4-BE49-F238E27FC236}">
                <a16:creationId xmlns:a16="http://schemas.microsoft.com/office/drawing/2014/main" id="{CD8370F1-86E0-06A3-9FA6-B9C0B6812171}"/>
              </a:ext>
            </a:extLst>
          </p:cNvPr>
          <p:cNvSpPr txBox="1"/>
          <p:nvPr/>
        </p:nvSpPr>
        <p:spPr>
          <a:xfrm>
            <a:off x="10077748" y="6760524"/>
            <a:ext cx="1854055"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RETAIL</a:t>
            </a:r>
          </a:p>
        </p:txBody>
      </p:sp>
      <p:sp>
        <p:nvSpPr>
          <p:cNvPr id="44" name="TextBox 44">
            <a:extLst>
              <a:ext uri="{FF2B5EF4-FFF2-40B4-BE49-F238E27FC236}">
                <a16:creationId xmlns:a16="http://schemas.microsoft.com/office/drawing/2014/main" id="{76D3501F-7C8B-EA20-AD4E-6B42D331C432}"/>
              </a:ext>
            </a:extLst>
          </p:cNvPr>
          <p:cNvSpPr txBox="1"/>
          <p:nvPr/>
        </p:nvSpPr>
        <p:spPr>
          <a:xfrm>
            <a:off x="10063621" y="7306723"/>
            <a:ext cx="2400053"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MANUFACTURING</a:t>
            </a:r>
          </a:p>
        </p:txBody>
      </p:sp>
      <p:sp>
        <p:nvSpPr>
          <p:cNvPr id="45" name="TextBox 45">
            <a:extLst>
              <a:ext uri="{FF2B5EF4-FFF2-40B4-BE49-F238E27FC236}">
                <a16:creationId xmlns:a16="http://schemas.microsoft.com/office/drawing/2014/main" id="{87C03B02-58A6-982B-EB4D-A7558A0968B6}"/>
              </a:ext>
            </a:extLst>
          </p:cNvPr>
          <p:cNvSpPr txBox="1"/>
          <p:nvPr/>
        </p:nvSpPr>
        <p:spPr>
          <a:xfrm>
            <a:off x="12463674" y="6781409"/>
            <a:ext cx="5114467" cy="23841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10"/>
              </a:lnSpc>
              <a:spcBef>
                <a:spcPts val="0"/>
              </a:spcBef>
              <a:spcAft>
                <a:spcPts val="0"/>
              </a:spcAft>
              <a:buNone/>
              <a:tabLst/>
              <a:defRPr sz="1800" b="0" i="0" u="none" strike="noStrike" kern="0" cap="none" spc="0" baseline="0">
                <a:solidFill>
                  <a:srgbClr val="000000"/>
                </a:solidFill>
                <a:uFillTx/>
              </a:defRPr>
            </a:pPr>
            <a:r>
              <a:rPr lang="en-US" sz="1363" b="0" i="0" u="none" strike="noStrike" kern="1200" cap="none" spc="0" baseline="0">
                <a:solidFill>
                  <a:srgbClr val="000000"/>
                </a:solidFill>
                <a:uFillTx/>
                <a:latin typeface="Canva Sans 1"/>
              </a:rPr>
              <a:t>Including: sales, merchandising, logistics, customer service</a:t>
            </a:r>
          </a:p>
        </p:txBody>
      </p:sp>
      <p:sp>
        <p:nvSpPr>
          <p:cNvPr id="46" name="TextBox 46">
            <a:extLst>
              <a:ext uri="{FF2B5EF4-FFF2-40B4-BE49-F238E27FC236}">
                <a16:creationId xmlns:a16="http://schemas.microsoft.com/office/drawing/2014/main" id="{ECDD6E44-58BE-3790-80DF-13CC120901C7}"/>
              </a:ext>
            </a:extLst>
          </p:cNvPr>
          <p:cNvSpPr txBox="1"/>
          <p:nvPr/>
        </p:nvSpPr>
        <p:spPr>
          <a:xfrm>
            <a:off x="12463674" y="7301575"/>
            <a:ext cx="5114467" cy="236884"/>
          </a:xfrm>
          <a:prstGeom prst="rect">
            <a:avLst/>
          </a:prstGeom>
          <a:noFill/>
          <a:ln cap="flat">
            <a:noFill/>
          </a:ln>
        </p:spPr>
        <p:txBody>
          <a:bodyPr vert="horz" wrap="square" lIns="0" tIns="0" rIns="0" bIns="0" anchor="t" anchorCtr="0" compatLnSpc="1">
            <a:spAutoFit/>
          </a:bodyPr>
          <a:lstStyle/>
          <a:p>
            <a:pPr marL="0" marR="0" lvl="0" indent="0" algn="just"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90" b="0" i="0" u="none" strike="noStrike" kern="1200" cap="none" spc="0" baseline="0">
                <a:solidFill>
                  <a:srgbClr val="000000"/>
                </a:solidFill>
                <a:uFillTx/>
                <a:latin typeface="Canva Sans 1"/>
              </a:rPr>
              <a:t>Including: engineering, distribution, farming</a:t>
            </a:r>
          </a:p>
        </p:txBody>
      </p:sp>
      <p:sp>
        <p:nvSpPr>
          <p:cNvPr id="47" name="TextBox 47">
            <a:extLst>
              <a:ext uri="{FF2B5EF4-FFF2-40B4-BE49-F238E27FC236}">
                <a16:creationId xmlns:a16="http://schemas.microsoft.com/office/drawing/2014/main" id="{7A56E79E-95C3-AFA2-C498-EBBF978BD21F}"/>
              </a:ext>
            </a:extLst>
          </p:cNvPr>
          <p:cNvSpPr txBox="1"/>
          <p:nvPr/>
        </p:nvSpPr>
        <p:spPr>
          <a:xfrm>
            <a:off x="10063621" y="7845204"/>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HEALTH</a:t>
            </a:r>
          </a:p>
        </p:txBody>
      </p:sp>
      <p:sp>
        <p:nvSpPr>
          <p:cNvPr id="48" name="TextBox 48">
            <a:extLst>
              <a:ext uri="{FF2B5EF4-FFF2-40B4-BE49-F238E27FC236}">
                <a16:creationId xmlns:a16="http://schemas.microsoft.com/office/drawing/2014/main" id="{A40493DC-4529-7E0C-210E-7F09DE62A557}"/>
              </a:ext>
            </a:extLst>
          </p:cNvPr>
          <p:cNvSpPr txBox="1"/>
          <p:nvPr/>
        </p:nvSpPr>
        <p:spPr>
          <a:xfrm>
            <a:off x="10063621" y="8429240"/>
            <a:ext cx="1868192" cy="4241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HOSPITALITY</a:t>
            </a:r>
          </a:p>
        </p:txBody>
      </p:sp>
      <p:sp>
        <p:nvSpPr>
          <p:cNvPr id="49" name="TextBox 49">
            <a:extLst>
              <a:ext uri="{FF2B5EF4-FFF2-40B4-BE49-F238E27FC236}">
                <a16:creationId xmlns:a16="http://schemas.microsoft.com/office/drawing/2014/main" id="{8A50CF07-7599-441C-9E89-964BA2B1180A}"/>
              </a:ext>
            </a:extLst>
          </p:cNvPr>
          <p:cNvSpPr txBox="1"/>
          <p:nvPr/>
        </p:nvSpPr>
        <p:spPr>
          <a:xfrm>
            <a:off x="10099319" y="8956218"/>
            <a:ext cx="1854055" cy="410364"/>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20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0" baseline="0">
                <a:solidFill>
                  <a:srgbClr val="105652"/>
                </a:solidFill>
                <a:uFillTx/>
                <a:latin typeface="Bebas Neue Bold"/>
              </a:rPr>
              <a:t>admin</a:t>
            </a:r>
          </a:p>
        </p:txBody>
      </p:sp>
      <p:sp>
        <p:nvSpPr>
          <p:cNvPr id="50" name="TextBox 50">
            <a:extLst>
              <a:ext uri="{FF2B5EF4-FFF2-40B4-BE49-F238E27FC236}">
                <a16:creationId xmlns:a16="http://schemas.microsoft.com/office/drawing/2014/main" id="{03C5AFBC-2B59-7DC8-42A7-878AA21B5AED}"/>
              </a:ext>
            </a:extLst>
          </p:cNvPr>
          <p:cNvSpPr txBox="1"/>
          <p:nvPr/>
        </p:nvSpPr>
        <p:spPr>
          <a:xfrm>
            <a:off x="12463674" y="7852656"/>
            <a:ext cx="5114467" cy="236884"/>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90" b="0" i="0" u="none" strike="noStrike" kern="1200" cap="none" spc="0" baseline="0">
                <a:solidFill>
                  <a:srgbClr val="000000"/>
                </a:solidFill>
                <a:uFillTx/>
                <a:latin typeface="Canva Sans 1"/>
              </a:rPr>
              <a:t>Including: nursing, social care, medical practitioners</a:t>
            </a:r>
          </a:p>
        </p:txBody>
      </p:sp>
      <p:sp>
        <p:nvSpPr>
          <p:cNvPr id="51" name="TextBox 51">
            <a:extLst>
              <a:ext uri="{FF2B5EF4-FFF2-40B4-BE49-F238E27FC236}">
                <a16:creationId xmlns:a16="http://schemas.microsoft.com/office/drawing/2014/main" id="{2F80FFFF-4D6A-5F48-DFAA-7A8ECDA39106}"/>
              </a:ext>
            </a:extLst>
          </p:cNvPr>
          <p:cNvSpPr txBox="1"/>
          <p:nvPr/>
        </p:nvSpPr>
        <p:spPr>
          <a:xfrm>
            <a:off x="12463674" y="8954847"/>
            <a:ext cx="5114467" cy="236884"/>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90" b="0" i="0" u="none" strike="noStrike" kern="1200" cap="none" spc="0" baseline="0">
                <a:solidFill>
                  <a:srgbClr val="000000"/>
                </a:solidFill>
                <a:uFillTx/>
                <a:latin typeface="Canva Sans 1"/>
              </a:rPr>
              <a:t>Including: secretary, receptionist, administration support</a:t>
            </a:r>
          </a:p>
        </p:txBody>
      </p:sp>
      <p:pic>
        <p:nvPicPr>
          <p:cNvPr id="52" name="Picture 53">
            <a:extLst>
              <a:ext uri="{FF2B5EF4-FFF2-40B4-BE49-F238E27FC236}">
                <a16:creationId xmlns:a16="http://schemas.microsoft.com/office/drawing/2014/main" id="{D5A9CC45-9BA6-6350-F7E8-B28388121134}"/>
              </a:ext>
            </a:extLst>
          </p:cNvPr>
          <p:cNvPicPr>
            <a:picLocks noChangeAspect="1"/>
          </p:cNvPicPr>
          <p:nvPr/>
        </p:nvPicPr>
        <p:blipFill>
          <a:blip r:embed="rId2"/>
          <a:srcRect/>
          <a:stretch>
            <a:fillRect/>
          </a:stretch>
        </p:blipFill>
        <p:spPr>
          <a:xfrm>
            <a:off x="12796753" y="1337739"/>
            <a:ext cx="942965" cy="929551"/>
          </a:xfrm>
          <a:prstGeom prst="rect">
            <a:avLst/>
          </a:prstGeom>
          <a:noFill/>
          <a:ln cap="flat">
            <a:noFill/>
          </a:ln>
        </p:spPr>
      </p:pic>
      <p:pic>
        <p:nvPicPr>
          <p:cNvPr id="53" name="Picture 54">
            <a:extLst>
              <a:ext uri="{FF2B5EF4-FFF2-40B4-BE49-F238E27FC236}">
                <a16:creationId xmlns:a16="http://schemas.microsoft.com/office/drawing/2014/main" id="{CE9A38F6-9BA5-B934-CEA3-1EE062BFB0B9}"/>
              </a:ext>
            </a:extLst>
          </p:cNvPr>
          <p:cNvPicPr>
            <a:picLocks noChangeAspect="1"/>
          </p:cNvPicPr>
          <p:nvPr/>
        </p:nvPicPr>
        <p:blipFill>
          <a:blip r:embed="rId3"/>
          <a:srcRect/>
          <a:stretch>
            <a:fillRect/>
          </a:stretch>
        </p:blipFill>
        <p:spPr>
          <a:xfrm>
            <a:off x="11396121" y="950372"/>
            <a:ext cx="1097444" cy="1097444"/>
          </a:xfrm>
          <a:prstGeom prst="rect">
            <a:avLst/>
          </a:prstGeom>
          <a:noFill/>
          <a:ln cap="flat">
            <a:noFill/>
          </a:ln>
        </p:spPr>
      </p:pic>
      <p:pic>
        <p:nvPicPr>
          <p:cNvPr id="54" name="Picture 55">
            <a:extLst>
              <a:ext uri="{FF2B5EF4-FFF2-40B4-BE49-F238E27FC236}">
                <a16:creationId xmlns:a16="http://schemas.microsoft.com/office/drawing/2014/main" id="{86EB9CC1-FE1E-873C-4C5E-0F40AEE2ABEE}"/>
              </a:ext>
            </a:extLst>
          </p:cNvPr>
          <p:cNvPicPr>
            <a:picLocks noChangeAspect="1"/>
          </p:cNvPicPr>
          <p:nvPr/>
        </p:nvPicPr>
        <p:blipFill>
          <a:blip r:embed="rId4"/>
          <a:srcRect/>
          <a:stretch>
            <a:fillRect/>
          </a:stretch>
        </p:blipFill>
        <p:spPr>
          <a:xfrm>
            <a:off x="16429390" y="2214740"/>
            <a:ext cx="933492" cy="1018193"/>
          </a:xfrm>
          <a:prstGeom prst="rect">
            <a:avLst/>
          </a:prstGeom>
          <a:noFill/>
          <a:ln cap="flat">
            <a:noFill/>
          </a:ln>
        </p:spPr>
      </p:pic>
      <p:pic>
        <p:nvPicPr>
          <p:cNvPr id="55" name="Picture 56">
            <a:extLst>
              <a:ext uri="{FF2B5EF4-FFF2-40B4-BE49-F238E27FC236}">
                <a16:creationId xmlns:a16="http://schemas.microsoft.com/office/drawing/2014/main" id="{562C3144-D442-C107-44DA-C2AA6AABF3BC}"/>
              </a:ext>
            </a:extLst>
          </p:cNvPr>
          <p:cNvPicPr>
            <a:picLocks noChangeAspect="1"/>
          </p:cNvPicPr>
          <p:nvPr/>
        </p:nvPicPr>
        <p:blipFill>
          <a:blip r:embed="rId5"/>
          <a:srcRect/>
          <a:stretch>
            <a:fillRect/>
          </a:stretch>
        </p:blipFill>
        <p:spPr>
          <a:xfrm>
            <a:off x="14024326" y="1493955"/>
            <a:ext cx="982175" cy="952411"/>
          </a:xfrm>
          <a:prstGeom prst="rect">
            <a:avLst/>
          </a:prstGeom>
          <a:noFill/>
          <a:ln cap="flat">
            <a:noFill/>
          </a:ln>
        </p:spPr>
      </p:pic>
      <p:sp>
        <p:nvSpPr>
          <p:cNvPr id="56" name="TextBox 58">
            <a:extLst>
              <a:ext uri="{FF2B5EF4-FFF2-40B4-BE49-F238E27FC236}">
                <a16:creationId xmlns:a16="http://schemas.microsoft.com/office/drawing/2014/main" id="{B567F056-CA76-5C5A-4F9E-C2408CEBCE5D}"/>
              </a:ext>
            </a:extLst>
          </p:cNvPr>
          <p:cNvSpPr txBox="1"/>
          <p:nvPr/>
        </p:nvSpPr>
        <p:spPr>
          <a:xfrm>
            <a:off x="5327385" y="2959455"/>
            <a:ext cx="4566358" cy="93891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Of people have a university level qualification</a:t>
            </a:r>
          </a:p>
        </p:txBody>
      </p:sp>
      <p:sp>
        <p:nvSpPr>
          <p:cNvPr id="57" name="TextBox 59">
            <a:extLst>
              <a:ext uri="{FF2B5EF4-FFF2-40B4-BE49-F238E27FC236}">
                <a16:creationId xmlns:a16="http://schemas.microsoft.com/office/drawing/2014/main" id="{C9C383D4-0259-B010-F447-2477AD9B26AB}"/>
              </a:ext>
            </a:extLst>
          </p:cNvPr>
          <p:cNvSpPr txBox="1"/>
          <p:nvPr/>
        </p:nvSpPr>
        <p:spPr>
          <a:xfrm>
            <a:off x="10063621" y="1500365"/>
            <a:ext cx="1346920" cy="198123"/>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168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Canva Sans 2 Bold"/>
              </a:rPr>
              <a:t>Number of jobs</a:t>
            </a:r>
          </a:p>
        </p:txBody>
      </p:sp>
      <p:sp>
        <p:nvSpPr>
          <p:cNvPr id="58" name="TextBox 60">
            <a:extLst>
              <a:ext uri="{FF2B5EF4-FFF2-40B4-BE49-F238E27FC236}">
                <a16:creationId xmlns:a16="http://schemas.microsoft.com/office/drawing/2014/main" id="{F1FD5F2D-B0F6-1193-4FA0-8F6D302E9DC9}"/>
              </a:ext>
            </a:extLst>
          </p:cNvPr>
          <p:cNvSpPr txBox="1"/>
          <p:nvPr/>
        </p:nvSpPr>
        <p:spPr>
          <a:xfrm>
            <a:off x="2808479" y="6675165"/>
            <a:ext cx="4325422" cy="988695"/>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7980"/>
              </a:lnSpc>
              <a:spcBef>
                <a:spcPts val="0"/>
              </a:spcBef>
              <a:spcAft>
                <a:spcPts val="0"/>
              </a:spcAft>
              <a:buNone/>
              <a:tabLst/>
              <a:defRPr sz="1800" b="0" i="0" u="none" strike="noStrike" kern="0" cap="none" spc="0" baseline="0">
                <a:solidFill>
                  <a:srgbClr val="000000"/>
                </a:solidFill>
                <a:uFillTx/>
              </a:defRPr>
            </a:pPr>
            <a:r>
              <a:rPr lang="en-US" sz="5700" b="0" i="0" u="none" strike="noStrike" kern="1200" cap="none" spc="0" baseline="0">
                <a:solidFill>
                  <a:srgbClr val="000000"/>
                </a:solidFill>
                <a:uFillTx/>
                <a:latin typeface="Bebas Neue Bold"/>
              </a:rPr>
              <a:t>MAJOR EMPLOYERS </a:t>
            </a:r>
          </a:p>
        </p:txBody>
      </p:sp>
      <p:pic>
        <p:nvPicPr>
          <p:cNvPr id="59" name="Picture 26" descr="A fork and knife with a black background&#10;&#10;Description automatically generated">
            <a:extLst>
              <a:ext uri="{FF2B5EF4-FFF2-40B4-BE49-F238E27FC236}">
                <a16:creationId xmlns:a16="http://schemas.microsoft.com/office/drawing/2014/main" id="{3F60BFDB-4CA4-DB3B-34D8-87C98916BDA4}"/>
              </a:ext>
            </a:extLst>
          </p:cNvPr>
          <p:cNvPicPr>
            <a:picLocks noChangeAspect="1"/>
          </p:cNvPicPr>
          <p:nvPr/>
        </p:nvPicPr>
        <p:blipFill>
          <a:blip r:embed="rId6"/>
          <a:srcRect/>
          <a:stretch>
            <a:fillRect/>
          </a:stretch>
        </p:blipFill>
        <p:spPr>
          <a:xfrm>
            <a:off x="14918326" y="1693203"/>
            <a:ext cx="1506675" cy="1506675"/>
          </a:xfrm>
          <a:prstGeom prst="rect">
            <a:avLst/>
          </a:prstGeom>
          <a:noFill/>
          <a:ln cap="flat">
            <a:noFill/>
          </a:ln>
        </p:spPr>
      </p:pic>
      <p:sp>
        <p:nvSpPr>
          <p:cNvPr id="60" name="TextBox 57">
            <a:extLst>
              <a:ext uri="{FF2B5EF4-FFF2-40B4-BE49-F238E27FC236}">
                <a16:creationId xmlns:a16="http://schemas.microsoft.com/office/drawing/2014/main" id="{B06698D7-0442-AF18-05A3-5849A1280650}"/>
              </a:ext>
            </a:extLst>
          </p:cNvPr>
          <p:cNvSpPr txBox="1"/>
          <p:nvPr/>
        </p:nvSpPr>
        <p:spPr>
          <a:xfrm>
            <a:off x="12456468" y="8470014"/>
            <a:ext cx="5598706" cy="23139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1945"/>
              </a:lnSpc>
              <a:spcBef>
                <a:spcPts val="0"/>
              </a:spcBef>
              <a:spcAft>
                <a:spcPts val="0"/>
              </a:spcAft>
              <a:buNone/>
              <a:tabLst/>
              <a:defRPr sz="1800" b="0" i="0" u="none" strike="noStrike" kern="0" cap="none" spc="0" baseline="0">
                <a:solidFill>
                  <a:srgbClr val="000000"/>
                </a:solidFill>
                <a:uFillTx/>
              </a:defRPr>
            </a:pPr>
            <a:r>
              <a:rPr lang="en-US" sz="1350" b="0" i="0" u="none" strike="noStrike" kern="1200" cap="none" spc="0" baseline="0">
                <a:solidFill>
                  <a:srgbClr val="000000"/>
                </a:solidFill>
                <a:uFillTx/>
                <a:latin typeface="Canva Sans 1"/>
              </a:rPr>
              <a:t>Including: food and accommodation services</a:t>
            </a:r>
            <a:endParaRPr lang="en-US" sz="1389" b="0" i="0" u="none" strike="noStrike" kern="1200" cap="none" spc="0" baseline="0">
              <a:solidFill>
                <a:srgbClr val="000000"/>
              </a:solidFill>
              <a:uFillTx/>
              <a:latin typeface="Canva Sans 1"/>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3">
    <p:bg>
      <p:bgPr>
        <a:solidFill>
          <a:srgbClr val="FBF3E4"/>
        </a:solid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BA6BAD05-6886-65E5-A61D-0F56B4D3BA6D}"/>
              </a:ext>
            </a:extLst>
          </p:cNvPr>
          <p:cNvSpPr txBox="1"/>
          <p:nvPr/>
        </p:nvSpPr>
        <p:spPr>
          <a:xfrm>
            <a:off x="3801581" y="1092470"/>
            <a:ext cx="10627056" cy="1601635"/>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11885"/>
              </a:lnSpc>
              <a:spcBef>
                <a:spcPts val="0"/>
              </a:spcBef>
              <a:spcAft>
                <a:spcPts val="0"/>
              </a:spcAft>
              <a:buNone/>
              <a:tabLst/>
              <a:defRPr sz="1800" b="0" i="0" u="none" strike="noStrike" kern="0" cap="none" spc="0" baseline="0">
                <a:solidFill>
                  <a:srgbClr val="000000"/>
                </a:solidFill>
                <a:uFillTx/>
              </a:defRPr>
            </a:pPr>
            <a:r>
              <a:rPr lang="en-US" sz="11883" b="0" i="0" u="none" strike="noStrike" kern="1200" cap="none" spc="0" baseline="0">
                <a:solidFill>
                  <a:srgbClr val="000000"/>
                </a:solidFill>
                <a:uFillTx/>
                <a:latin typeface="Bebas Neue Bold"/>
              </a:rPr>
              <a:t>FURTHER STUDY</a:t>
            </a:r>
          </a:p>
        </p:txBody>
      </p:sp>
      <p:sp>
        <p:nvSpPr>
          <p:cNvPr id="3" name="TextBox 3">
            <a:extLst>
              <a:ext uri="{FF2B5EF4-FFF2-40B4-BE49-F238E27FC236}">
                <a16:creationId xmlns:a16="http://schemas.microsoft.com/office/drawing/2014/main" id="{D4C007E5-6AAB-0624-24C9-63CC4EE2A60A}"/>
              </a:ext>
            </a:extLst>
          </p:cNvPr>
          <p:cNvSpPr txBox="1"/>
          <p:nvPr/>
        </p:nvSpPr>
        <p:spPr>
          <a:xfrm>
            <a:off x="2505538" y="2579805"/>
            <a:ext cx="13276923" cy="47815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Pathways from school into employment</a:t>
            </a:r>
          </a:p>
        </p:txBody>
      </p:sp>
      <p:grpSp>
        <p:nvGrpSpPr>
          <p:cNvPr id="4" name="Group 4">
            <a:extLst>
              <a:ext uri="{FF2B5EF4-FFF2-40B4-BE49-F238E27FC236}">
                <a16:creationId xmlns:a16="http://schemas.microsoft.com/office/drawing/2014/main" id="{2502CDD1-561A-4849-8B0F-404657254AA0}"/>
              </a:ext>
            </a:extLst>
          </p:cNvPr>
          <p:cNvGrpSpPr/>
          <p:nvPr/>
        </p:nvGrpSpPr>
        <p:grpSpPr>
          <a:xfrm>
            <a:off x="829315" y="3599672"/>
            <a:ext cx="4714170" cy="781940"/>
            <a:chOff x="829315" y="3599672"/>
            <a:chExt cx="4714170" cy="781940"/>
          </a:xfrm>
        </p:grpSpPr>
        <p:sp>
          <p:nvSpPr>
            <p:cNvPr id="5" name="Freeform 5">
              <a:extLst>
                <a:ext uri="{FF2B5EF4-FFF2-40B4-BE49-F238E27FC236}">
                  <a16:creationId xmlns:a16="http://schemas.microsoft.com/office/drawing/2014/main" id="{64C48501-3FA8-05FC-CE83-5D1EA144262C}"/>
                </a:ext>
              </a:extLst>
            </p:cNvPr>
            <p:cNvSpPr/>
            <p:nvPr/>
          </p:nvSpPr>
          <p:spPr>
            <a:xfrm>
              <a:off x="853391" y="3623748"/>
              <a:ext cx="4666018" cy="733787"/>
            </a:xfrm>
            <a:custGeom>
              <a:avLst/>
              <a:gdLst>
                <a:gd name="f0" fmla="val w"/>
                <a:gd name="f1" fmla="val h"/>
                <a:gd name="f2" fmla="val 0"/>
                <a:gd name="f3" fmla="val 6153266"/>
                <a:gd name="f4" fmla="val 967675"/>
                <a:gd name="f5" fmla="val 6060556"/>
                <a:gd name="f6" fmla="val 92710"/>
                <a:gd name="f7" fmla="val 41910"/>
                <a:gd name="f8" fmla="val 925765"/>
                <a:gd name="f9" fmla="val 874965"/>
                <a:gd name="f10" fmla="val 6059286"/>
                <a:gd name="f11" fmla="val 6110086"/>
                <a:gd name="f12" fmla="val 6151996"/>
                <a:gd name="f13" fmla="val 873695"/>
                <a:gd name="f14" fmla="val 6111356"/>
                <a:gd name="f15" fmla="*/ f0 1 6153266"/>
                <a:gd name="f16" fmla="*/ f1 1 967675"/>
                <a:gd name="f17" fmla="+- f4 0 f2"/>
                <a:gd name="f18" fmla="+- f3 0 f2"/>
                <a:gd name="f19" fmla="*/ f18 1 6153266"/>
                <a:gd name="f20" fmla="*/ f17 1 96767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6153266" h="96767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6">
              <a:extLst>
                <a:ext uri="{FF2B5EF4-FFF2-40B4-BE49-F238E27FC236}">
                  <a16:creationId xmlns:a16="http://schemas.microsoft.com/office/drawing/2014/main" id="{D3F0E883-64F5-F354-6DE5-837EA26D7B5B}"/>
                </a:ext>
              </a:extLst>
            </p:cNvPr>
            <p:cNvSpPr/>
            <p:nvPr/>
          </p:nvSpPr>
          <p:spPr>
            <a:xfrm>
              <a:off x="829315" y="3599672"/>
              <a:ext cx="4714170" cy="781940"/>
            </a:xfrm>
            <a:custGeom>
              <a:avLst/>
              <a:gdLst>
                <a:gd name="f0" fmla="val w"/>
                <a:gd name="f1" fmla="val h"/>
                <a:gd name="f2" fmla="val 0"/>
                <a:gd name="f3" fmla="val 6216766"/>
                <a:gd name="f4" fmla="val 1031175"/>
                <a:gd name="f5" fmla="val 6092306"/>
                <a:gd name="f6" fmla="val 59690"/>
                <a:gd name="f7" fmla="val 6127866"/>
                <a:gd name="f8" fmla="val 6157076"/>
                <a:gd name="f9" fmla="val 88900"/>
                <a:gd name="f10" fmla="val 124460"/>
                <a:gd name="f11" fmla="val 906715"/>
                <a:gd name="f12" fmla="val 942275"/>
                <a:gd name="f13" fmla="val 971485"/>
                <a:gd name="f14" fmla="val 55880"/>
                <a:gd name="f15" fmla="val 975295"/>
                <a:gd name="f16" fmla="val 6160886"/>
                <a:gd name="f17" fmla="*/ f0 1 6216766"/>
                <a:gd name="f18" fmla="*/ f1 1 1031175"/>
                <a:gd name="f19" fmla="+- f4 0 f2"/>
                <a:gd name="f20" fmla="+- f3 0 f2"/>
                <a:gd name="f21" fmla="*/ f20 1 6216766"/>
                <a:gd name="f22" fmla="*/ f19 1 103117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6216766" h="103117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7" name="Group 7">
            <a:extLst>
              <a:ext uri="{FF2B5EF4-FFF2-40B4-BE49-F238E27FC236}">
                <a16:creationId xmlns:a16="http://schemas.microsoft.com/office/drawing/2014/main" id="{E0BDF002-2326-E9EE-5026-D9DD21E0C58B}"/>
              </a:ext>
            </a:extLst>
          </p:cNvPr>
          <p:cNvGrpSpPr/>
          <p:nvPr/>
        </p:nvGrpSpPr>
        <p:grpSpPr>
          <a:xfrm>
            <a:off x="368512" y="3252822"/>
            <a:ext cx="5635785" cy="3266922"/>
            <a:chOff x="368512" y="3252822"/>
            <a:chExt cx="5635785" cy="3266922"/>
          </a:xfrm>
        </p:grpSpPr>
        <p:sp>
          <p:nvSpPr>
            <p:cNvPr id="8" name="Freeform 8">
              <a:extLst>
                <a:ext uri="{FF2B5EF4-FFF2-40B4-BE49-F238E27FC236}">
                  <a16:creationId xmlns:a16="http://schemas.microsoft.com/office/drawing/2014/main" id="{C8CFE68B-AF29-0EEB-5C75-AE6FD3061C7C}"/>
                </a:ext>
              </a:extLst>
            </p:cNvPr>
            <p:cNvSpPr/>
            <p:nvPr/>
          </p:nvSpPr>
          <p:spPr>
            <a:xfrm>
              <a:off x="368512" y="3433645"/>
              <a:ext cx="5635785" cy="3047704"/>
            </a:xfrm>
            <a:custGeom>
              <a:avLst/>
              <a:gdLst>
                <a:gd name="f0" fmla="val w"/>
                <a:gd name="f1" fmla="val h"/>
                <a:gd name="f2" fmla="val 0"/>
                <a:gd name="f3" fmla="val 1484323"/>
                <a:gd name="f4" fmla="val 802688"/>
                <a:gd name="f5" fmla="val 70059"/>
                <a:gd name="f6" fmla="val 1414264"/>
                <a:gd name="f7" fmla="val 1452956"/>
                <a:gd name="f8" fmla="val 31366"/>
                <a:gd name="f9" fmla="val 732629"/>
                <a:gd name="f10" fmla="val 751210"/>
                <a:gd name="f11" fmla="val 1476942"/>
                <a:gd name="f12" fmla="val 769029"/>
                <a:gd name="f13" fmla="val 1463803"/>
                <a:gd name="f14" fmla="val 782168"/>
                <a:gd name="f15" fmla="val 1450665"/>
                <a:gd name="f16" fmla="val 795307"/>
                <a:gd name="f17" fmla="val 1432845"/>
                <a:gd name="f18" fmla="val 51478"/>
                <a:gd name="f19" fmla="val 33658"/>
                <a:gd name="f20" fmla="val 20520"/>
                <a:gd name="f21" fmla="val 7381"/>
                <a:gd name="f22" fmla="*/ f0 1 1484323"/>
                <a:gd name="f23" fmla="*/ f1 1 802688"/>
                <a:gd name="f24" fmla="+- f4 0 f2"/>
                <a:gd name="f25" fmla="+- f3 0 f2"/>
                <a:gd name="f26" fmla="*/ f25 1 1484323"/>
                <a:gd name="f27" fmla="*/ f24 1 802688"/>
                <a:gd name="f28" fmla="*/ f2 1 f26"/>
                <a:gd name="f29" fmla="*/ f3 1 f26"/>
                <a:gd name="f30" fmla="*/ f2 1 f27"/>
                <a:gd name="f31" fmla="*/ f4 1 f27"/>
                <a:gd name="f32" fmla="*/ f28 f22 1"/>
                <a:gd name="f33" fmla="*/ f29 f22 1"/>
                <a:gd name="f34" fmla="*/ f31 f23 1"/>
                <a:gd name="f35" fmla="*/ f30 f23 1"/>
              </a:gdLst>
              <a:ahLst/>
              <a:cxnLst>
                <a:cxn ang="3cd4">
                  <a:pos x="hc" y="t"/>
                </a:cxn>
                <a:cxn ang="0">
                  <a:pos x="r" y="vc"/>
                </a:cxn>
                <a:cxn ang="cd4">
                  <a:pos x="hc" y="b"/>
                </a:cxn>
                <a:cxn ang="cd2">
                  <a:pos x="l" y="vc"/>
                </a:cxn>
              </a:cxnLst>
              <a:rect l="f32" t="f35" r="f33" b="f34"/>
              <a:pathLst>
                <a:path w="1484323" h="802688">
                  <a:moveTo>
                    <a:pt x="f5" y="f2"/>
                  </a:moveTo>
                  <a:lnTo>
                    <a:pt x="f6" y="f2"/>
                  </a:lnTo>
                  <a:cubicBezTo>
                    <a:pt x="f7" y="f2"/>
                    <a:pt x="f3" y="f8"/>
                    <a:pt x="f3" y="f5"/>
                  </a:cubicBezTo>
                  <a:lnTo>
                    <a:pt x="f3" y="f9"/>
                  </a:lnTo>
                  <a:cubicBezTo>
                    <a:pt x="f3" y="f10"/>
                    <a:pt x="f11" y="f12"/>
                    <a:pt x="f13" y="f14"/>
                  </a:cubicBezTo>
                  <a:cubicBezTo>
                    <a:pt x="f15" y="f16"/>
                    <a:pt x="f17" y="f4"/>
                    <a:pt x="f6" y="f4"/>
                  </a:cubicBezTo>
                  <a:lnTo>
                    <a:pt x="f5" y="f4"/>
                  </a:lnTo>
                  <a:cubicBezTo>
                    <a:pt x="f18" y="f4"/>
                    <a:pt x="f19" y="f16"/>
                    <a:pt x="f20" y="f14"/>
                  </a:cubicBezTo>
                  <a:cubicBezTo>
                    <a:pt x="f21" y="f12"/>
                    <a:pt x="f2" y="f10"/>
                    <a:pt x="f2" y="f9"/>
                  </a:cubicBezTo>
                  <a:lnTo>
                    <a:pt x="f2" y="f5"/>
                  </a:lnTo>
                  <a:cubicBezTo>
                    <a:pt x="f2" y="f18"/>
                    <a:pt x="f21" y="f19"/>
                    <a:pt x="f20" y="f20"/>
                  </a:cubicBezTo>
                  <a:cubicBezTo>
                    <a:pt x="f19" y="f21"/>
                    <a:pt x="f18" y="f2"/>
                    <a:pt x="f5" y="f2"/>
                  </a:cubicBezTo>
                  <a:close/>
                </a:path>
              </a:pathLst>
            </a:custGeom>
            <a:solidFill>
              <a:srgbClr val="000000">
                <a:alpha val="0"/>
              </a:srgbClr>
            </a:solidFill>
            <a:ln w="38103"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TextBox 9">
              <a:extLst>
                <a:ext uri="{FF2B5EF4-FFF2-40B4-BE49-F238E27FC236}">
                  <a16:creationId xmlns:a16="http://schemas.microsoft.com/office/drawing/2014/main" id="{3589FDF0-A332-9E0D-0AAD-0DBCBA14FAA9}"/>
                </a:ext>
              </a:extLst>
            </p:cNvPr>
            <p:cNvSpPr txBox="1"/>
            <p:nvPr/>
          </p:nvSpPr>
          <p:spPr>
            <a:xfrm>
              <a:off x="368512" y="3252822"/>
              <a:ext cx="3086099" cy="3266922"/>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0" name="TextBox 10">
            <a:extLst>
              <a:ext uri="{FF2B5EF4-FFF2-40B4-BE49-F238E27FC236}">
                <a16:creationId xmlns:a16="http://schemas.microsoft.com/office/drawing/2014/main" id="{E220AFB2-ED23-F0AE-08C0-7187BDEB5B4B}"/>
              </a:ext>
            </a:extLst>
          </p:cNvPr>
          <p:cNvSpPr txBox="1"/>
          <p:nvPr/>
        </p:nvSpPr>
        <p:spPr>
          <a:xfrm>
            <a:off x="1286935" y="3694916"/>
            <a:ext cx="3798938" cy="53784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48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320" baseline="0">
                <a:solidFill>
                  <a:srgbClr val="FBF3E4"/>
                </a:solidFill>
                <a:uFillTx/>
                <a:latin typeface="Bebas Neue Bold"/>
              </a:rPr>
              <a:t>university</a:t>
            </a:r>
          </a:p>
        </p:txBody>
      </p:sp>
      <p:sp>
        <p:nvSpPr>
          <p:cNvPr id="11" name="TextBox 11">
            <a:extLst>
              <a:ext uri="{FF2B5EF4-FFF2-40B4-BE49-F238E27FC236}">
                <a16:creationId xmlns:a16="http://schemas.microsoft.com/office/drawing/2014/main" id="{9DA5A52D-6547-4E9B-4200-074F12F00084}"/>
              </a:ext>
            </a:extLst>
          </p:cNvPr>
          <p:cNvSpPr txBox="1"/>
          <p:nvPr/>
        </p:nvSpPr>
        <p:spPr>
          <a:xfrm>
            <a:off x="653265" y="4489941"/>
            <a:ext cx="5066278" cy="1723387"/>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2720"/>
              </a:lnSpc>
              <a:spcBef>
                <a:spcPts val="0"/>
              </a:spcBef>
              <a:spcAft>
                <a:spcPts val="0"/>
              </a:spcAft>
              <a:buNone/>
              <a:tabLst/>
              <a:defRPr sz="1800" b="0" i="0" u="none" strike="noStrike" kern="0" cap="none" spc="0" baseline="0">
                <a:solidFill>
                  <a:srgbClr val="000000"/>
                </a:solidFill>
                <a:uFillTx/>
              </a:defRPr>
            </a:pPr>
            <a:r>
              <a:rPr lang="en-US" sz="1700" b="0" i="0" u="none" strike="noStrike" kern="1200" cap="none" spc="0" baseline="0">
                <a:solidFill>
                  <a:srgbClr val="000000"/>
                </a:solidFill>
                <a:uFillTx/>
                <a:latin typeface="Poppins"/>
              </a:rPr>
              <a:t>University degrees usually last a minimum of 3 years and involve studying through a mix of lectures and tutorials, and completing coursework and exams, and can provide pathways into many different careers.</a:t>
            </a:r>
          </a:p>
        </p:txBody>
      </p:sp>
      <p:grpSp>
        <p:nvGrpSpPr>
          <p:cNvPr id="12" name="Group 12">
            <a:extLst>
              <a:ext uri="{FF2B5EF4-FFF2-40B4-BE49-F238E27FC236}">
                <a16:creationId xmlns:a16="http://schemas.microsoft.com/office/drawing/2014/main" id="{FC6C4A0D-0EAA-C717-1BC2-53584EFBFD0F}"/>
              </a:ext>
            </a:extLst>
          </p:cNvPr>
          <p:cNvGrpSpPr/>
          <p:nvPr/>
        </p:nvGrpSpPr>
        <p:grpSpPr>
          <a:xfrm>
            <a:off x="6758028" y="3599672"/>
            <a:ext cx="4714170" cy="781940"/>
            <a:chOff x="6758028" y="3599672"/>
            <a:chExt cx="4714170" cy="781940"/>
          </a:xfrm>
        </p:grpSpPr>
        <p:sp>
          <p:nvSpPr>
            <p:cNvPr id="13" name="Freeform 13">
              <a:extLst>
                <a:ext uri="{FF2B5EF4-FFF2-40B4-BE49-F238E27FC236}">
                  <a16:creationId xmlns:a16="http://schemas.microsoft.com/office/drawing/2014/main" id="{8C72C202-D6D3-2568-808A-B334868B6CEF}"/>
                </a:ext>
              </a:extLst>
            </p:cNvPr>
            <p:cNvSpPr/>
            <p:nvPr/>
          </p:nvSpPr>
          <p:spPr>
            <a:xfrm>
              <a:off x="6782104" y="3623748"/>
              <a:ext cx="4666018" cy="733787"/>
            </a:xfrm>
            <a:custGeom>
              <a:avLst/>
              <a:gdLst>
                <a:gd name="f0" fmla="val w"/>
                <a:gd name="f1" fmla="val h"/>
                <a:gd name="f2" fmla="val 0"/>
                <a:gd name="f3" fmla="val 6153266"/>
                <a:gd name="f4" fmla="val 967675"/>
                <a:gd name="f5" fmla="val 6060556"/>
                <a:gd name="f6" fmla="val 92710"/>
                <a:gd name="f7" fmla="val 41910"/>
                <a:gd name="f8" fmla="val 925765"/>
                <a:gd name="f9" fmla="val 874965"/>
                <a:gd name="f10" fmla="val 6059286"/>
                <a:gd name="f11" fmla="val 6110086"/>
                <a:gd name="f12" fmla="val 6151996"/>
                <a:gd name="f13" fmla="val 873695"/>
                <a:gd name="f14" fmla="val 6111356"/>
                <a:gd name="f15" fmla="*/ f0 1 6153266"/>
                <a:gd name="f16" fmla="*/ f1 1 967675"/>
                <a:gd name="f17" fmla="+- f4 0 f2"/>
                <a:gd name="f18" fmla="+- f3 0 f2"/>
                <a:gd name="f19" fmla="*/ f18 1 6153266"/>
                <a:gd name="f20" fmla="*/ f17 1 96767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6153266" h="96767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4" name="Freeform 14">
              <a:extLst>
                <a:ext uri="{FF2B5EF4-FFF2-40B4-BE49-F238E27FC236}">
                  <a16:creationId xmlns:a16="http://schemas.microsoft.com/office/drawing/2014/main" id="{F1140DE0-C27A-F1BF-13F1-8F3ED480752C}"/>
                </a:ext>
              </a:extLst>
            </p:cNvPr>
            <p:cNvSpPr/>
            <p:nvPr/>
          </p:nvSpPr>
          <p:spPr>
            <a:xfrm>
              <a:off x="6758028" y="3599672"/>
              <a:ext cx="4714170" cy="781940"/>
            </a:xfrm>
            <a:custGeom>
              <a:avLst/>
              <a:gdLst>
                <a:gd name="f0" fmla="val w"/>
                <a:gd name="f1" fmla="val h"/>
                <a:gd name="f2" fmla="val 0"/>
                <a:gd name="f3" fmla="val 6216766"/>
                <a:gd name="f4" fmla="val 1031175"/>
                <a:gd name="f5" fmla="val 6092306"/>
                <a:gd name="f6" fmla="val 59690"/>
                <a:gd name="f7" fmla="val 6127866"/>
                <a:gd name="f8" fmla="val 6157076"/>
                <a:gd name="f9" fmla="val 88900"/>
                <a:gd name="f10" fmla="val 124460"/>
                <a:gd name="f11" fmla="val 906715"/>
                <a:gd name="f12" fmla="val 942275"/>
                <a:gd name="f13" fmla="val 971485"/>
                <a:gd name="f14" fmla="val 55880"/>
                <a:gd name="f15" fmla="val 975295"/>
                <a:gd name="f16" fmla="val 6160886"/>
                <a:gd name="f17" fmla="*/ f0 1 6216766"/>
                <a:gd name="f18" fmla="*/ f1 1 1031175"/>
                <a:gd name="f19" fmla="+- f4 0 f2"/>
                <a:gd name="f20" fmla="+- f3 0 f2"/>
                <a:gd name="f21" fmla="*/ f20 1 6216766"/>
                <a:gd name="f22" fmla="*/ f19 1 103117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6216766" h="103117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15" name="Group 15">
            <a:extLst>
              <a:ext uri="{FF2B5EF4-FFF2-40B4-BE49-F238E27FC236}">
                <a16:creationId xmlns:a16="http://schemas.microsoft.com/office/drawing/2014/main" id="{7AB8DCA6-2CDD-74C3-8FD4-07F88634409C}"/>
              </a:ext>
            </a:extLst>
          </p:cNvPr>
          <p:cNvGrpSpPr/>
          <p:nvPr/>
        </p:nvGrpSpPr>
        <p:grpSpPr>
          <a:xfrm>
            <a:off x="6297216" y="3252822"/>
            <a:ext cx="5635785" cy="3266922"/>
            <a:chOff x="6297216" y="3252822"/>
            <a:chExt cx="5635785" cy="3266922"/>
          </a:xfrm>
        </p:grpSpPr>
        <p:sp>
          <p:nvSpPr>
            <p:cNvPr id="16" name="Freeform 16">
              <a:extLst>
                <a:ext uri="{FF2B5EF4-FFF2-40B4-BE49-F238E27FC236}">
                  <a16:creationId xmlns:a16="http://schemas.microsoft.com/office/drawing/2014/main" id="{CCC67D7C-1C30-5EB0-4D61-B8386AFDFEF7}"/>
                </a:ext>
              </a:extLst>
            </p:cNvPr>
            <p:cNvSpPr/>
            <p:nvPr/>
          </p:nvSpPr>
          <p:spPr>
            <a:xfrm>
              <a:off x="6297216" y="3433645"/>
              <a:ext cx="5635785" cy="3047704"/>
            </a:xfrm>
            <a:custGeom>
              <a:avLst/>
              <a:gdLst>
                <a:gd name="f0" fmla="val w"/>
                <a:gd name="f1" fmla="val h"/>
                <a:gd name="f2" fmla="val 0"/>
                <a:gd name="f3" fmla="val 1484323"/>
                <a:gd name="f4" fmla="val 802688"/>
                <a:gd name="f5" fmla="val 70059"/>
                <a:gd name="f6" fmla="val 1414264"/>
                <a:gd name="f7" fmla="val 1452956"/>
                <a:gd name="f8" fmla="val 31366"/>
                <a:gd name="f9" fmla="val 732629"/>
                <a:gd name="f10" fmla="val 751210"/>
                <a:gd name="f11" fmla="val 1476942"/>
                <a:gd name="f12" fmla="val 769029"/>
                <a:gd name="f13" fmla="val 1463803"/>
                <a:gd name="f14" fmla="val 782168"/>
                <a:gd name="f15" fmla="val 1450665"/>
                <a:gd name="f16" fmla="val 795307"/>
                <a:gd name="f17" fmla="val 1432845"/>
                <a:gd name="f18" fmla="val 51478"/>
                <a:gd name="f19" fmla="val 33658"/>
                <a:gd name="f20" fmla="val 20520"/>
                <a:gd name="f21" fmla="val 7381"/>
                <a:gd name="f22" fmla="*/ f0 1 1484323"/>
                <a:gd name="f23" fmla="*/ f1 1 802688"/>
                <a:gd name="f24" fmla="+- f4 0 f2"/>
                <a:gd name="f25" fmla="+- f3 0 f2"/>
                <a:gd name="f26" fmla="*/ f25 1 1484323"/>
                <a:gd name="f27" fmla="*/ f24 1 802688"/>
                <a:gd name="f28" fmla="*/ f2 1 f26"/>
                <a:gd name="f29" fmla="*/ f3 1 f26"/>
                <a:gd name="f30" fmla="*/ f2 1 f27"/>
                <a:gd name="f31" fmla="*/ f4 1 f27"/>
                <a:gd name="f32" fmla="*/ f28 f22 1"/>
                <a:gd name="f33" fmla="*/ f29 f22 1"/>
                <a:gd name="f34" fmla="*/ f31 f23 1"/>
                <a:gd name="f35" fmla="*/ f30 f23 1"/>
              </a:gdLst>
              <a:ahLst/>
              <a:cxnLst>
                <a:cxn ang="3cd4">
                  <a:pos x="hc" y="t"/>
                </a:cxn>
                <a:cxn ang="0">
                  <a:pos x="r" y="vc"/>
                </a:cxn>
                <a:cxn ang="cd4">
                  <a:pos x="hc" y="b"/>
                </a:cxn>
                <a:cxn ang="cd2">
                  <a:pos x="l" y="vc"/>
                </a:cxn>
              </a:cxnLst>
              <a:rect l="f32" t="f35" r="f33" b="f34"/>
              <a:pathLst>
                <a:path w="1484323" h="802688">
                  <a:moveTo>
                    <a:pt x="f5" y="f2"/>
                  </a:moveTo>
                  <a:lnTo>
                    <a:pt x="f6" y="f2"/>
                  </a:lnTo>
                  <a:cubicBezTo>
                    <a:pt x="f7" y="f2"/>
                    <a:pt x="f3" y="f8"/>
                    <a:pt x="f3" y="f5"/>
                  </a:cubicBezTo>
                  <a:lnTo>
                    <a:pt x="f3" y="f9"/>
                  </a:lnTo>
                  <a:cubicBezTo>
                    <a:pt x="f3" y="f10"/>
                    <a:pt x="f11" y="f12"/>
                    <a:pt x="f13" y="f14"/>
                  </a:cubicBezTo>
                  <a:cubicBezTo>
                    <a:pt x="f15" y="f16"/>
                    <a:pt x="f17" y="f4"/>
                    <a:pt x="f6" y="f4"/>
                  </a:cubicBezTo>
                  <a:lnTo>
                    <a:pt x="f5" y="f4"/>
                  </a:lnTo>
                  <a:cubicBezTo>
                    <a:pt x="f18" y="f4"/>
                    <a:pt x="f19" y="f16"/>
                    <a:pt x="f20" y="f14"/>
                  </a:cubicBezTo>
                  <a:cubicBezTo>
                    <a:pt x="f21" y="f12"/>
                    <a:pt x="f2" y="f10"/>
                    <a:pt x="f2" y="f9"/>
                  </a:cubicBezTo>
                  <a:lnTo>
                    <a:pt x="f2" y="f5"/>
                  </a:lnTo>
                  <a:cubicBezTo>
                    <a:pt x="f2" y="f18"/>
                    <a:pt x="f21" y="f19"/>
                    <a:pt x="f20" y="f20"/>
                  </a:cubicBezTo>
                  <a:cubicBezTo>
                    <a:pt x="f19" y="f21"/>
                    <a:pt x="f18" y="f2"/>
                    <a:pt x="f5" y="f2"/>
                  </a:cubicBezTo>
                  <a:close/>
                </a:path>
              </a:pathLst>
            </a:custGeom>
            <a:solidFill>
              <a:srgbClr val="000000">
                <a:alpha val="0"/>
              </a:srgbClr>
            </a:solidFill>
            <a:ln w="38103"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7" name="TextBox 17">
              <a:extLst>
                <a:ext uri="{FF2B5EF4-FFF2-40B4-BE49-F238E27FC236}">
                  <a16:creationId xmlns:a16="http://schemas.microsoft.com/office/drawing/2014/main" id="{91F3F573-6C2A-42FB-6266-7B62F43B4B6C}"/>
                </a:ext>
              </a:extLst>
            </p:cNvPr>
            <p:cNvSpPr txBox="1"/>
            <p:nvPr/>
          </p:nvSpPr>
          <p:spPr>
            <a:xfrm>
              <a:off x="6297216" y="3252822"/>
              <a:ext cx="3086099" cy="3266922"/>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8" name="TextBox 18">
            <a:extLst>
              <a:ext uri="{FF2B5EF4-FFF2-40B4-BE49-F238E27FC236}">
                <a16:creationId xmlns:a16="http://schemas.microsoft.com/office/drawing/2014/main" id="{E8FAB1C2-594A-2B68-F38E-9BD361899D0C}"/>
              </a:ext>
            </a:extLst>
          </p:cNvPr>
          <p:cNvSpPr txBox="1"/>
          <p:nvPr/>
        </p:nvSpPr>
        <p:spPr>
          <a:xfrm>
            <a:off x="7215640" y="3694916"/>
            <a:ext cx="3798938" cy="53784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48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320" baseline="0">
                <a:solidFill>
                  <a:srgbClr val="FBF3E4"/>
                </a:solidFill>
                <a:uFillTx/>
                <a:latin typeface="Bebas Neue Bold"/>
              </a:rPr>
              <a:t>apprenticeships</a:t>
            </a:r>
          </a:p>
        </p:txBody>
      </p:sp>
      <p:sp>
        <p:nvSpPr>
          <p:cNvPr id="19" name="TextBox 19">
            <a:extLst>
              <a:ext uri="{FF2B5EF4-FFF2-40B4-BE49-F238E27FC236}">
                <a16:creationId xmlns:a16="http://schemas.microsoft.com/office/drawing/2014/main" id="{445D711D-8975-3B68-88D4-D19F1ECC76CD}"/>
              </a:ext>
            </a:extLst>
          </p:cNvPr>
          <p:cNvSpPr txBox="1"/>
          <p:nvPr/>
        </p:nvSpPr>
        <p:spPr>
          <a:xfrm>
            <a:off x="6581970" y="4508988"/>
            <a:ext cx="5066278" cy="1828800"/>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2400"/>
              </a:lnSpc>
              <a:spcBef>
                <a:spcPts val="0"/>
              </a:spcBef>
              <a:spcAft>
                <a:spcPts val="0"/>
              </a:spcAft>
              <a:buNone/>
              <a:tabLst/>
              <a:defRPr sz="1800" b="0" i="0" u="none" strike="noStrike" kern="0" cap="none" spc="0" baseline="0">
                <a:solidFill>
                  <a:srgbClr val="000000"/>
                </a:solidFill>
                <a:uFillTx/>
              </a:defRPr>
            </a:pPr>
            <a:r>
              <a:rPr lang="en-US" sz="1500" b="0" i="0" u="none" strike="noStrike" kern="1200" cap="none" spc="0" baseline="0">
                <a:solidFill>
                  <a:srgbClr val="000000"/>
                </a:solidFill>
                <a:uFillTx/>
                <a:latin typeface="Poppins"/>
              </a:rPr>
              <a:t>Apprenticeships provide a route into industry, available across a wide range of industries. Apprenticeships allow you to 'work whilst you learn' and you will usually spend a set amount of time studying for a professional qualification, or possibly a degree, whilst you work for a particular company. </a:t>
            </a:r>
          </a:p>
        </p:txBody>
      </p:sp>
      <p:grpSp>
        <p:nvGrpSpPr>
          <p:cNvPr id="20" name="Group 20">
            <a:extLst>
              <a:ext uri="{FF2B5EF4-FFF2-40B4-BE49-F238E27FC236}">
                <a16:creationId xmlns:a16="http://schemas.microsoft.com/office/drawing/2014/main" id="{2D76D131-247E-D5C9-FF67-569E7A01E342}"/>
              </a:ext>
            </a:extLst>
          </p:cNvPr>
          <p:cNvGrpSpPr/>
          <p:nvPr/>
        </p:nvGrpSpPr>
        <p:grpSpPr>
          <a:xfrm>
            <a:off x="12686733" y="3588498"/>
            <a:ext cx="4714170" cy="781940"/>
            <a:chOff x="12686733" y="3588498"/>
            <a:chExt cx="4714170" cy="781940"/>
          </a:xfrm>
        </p:grpSpPr>
        <p:sp>
          <p:nvSpPr>
            <p:cNvPr id="21" name="Freeform 21">
              <a:extLst>
                <a:ext uri="{FF2B5EF4-FFF2-40B4-BE49-F238E27FC236}">
                  <a16:creationId xmlns:a16="http://schemas.microsoft.com/office/drawing/2014/main" id="{1D3B8D6A-52FD-C956-1587-1F4D92B3CD9D}"/>
                </a:ext>
              </a:extLst>
            </p:cNvPr>
            <p:cNvSpPr/>
            <p:nvPr/>
          </p:nvSpPr>
          <p:spPr>
            <a:xfrm>
              <a:off x="12710809" y="3612574"/>
              <a:ext cx="4666018" cy="733787"/>
            </a:xfrm>
            <a:custGeom>
              <a:avLst/>
              <a:gdLst>
                <a:gd name="f0" fmla="val w"/>
                <a:gd name="f1" fmla="val h"/>
                <a:gd name="f2" fmla="val 0"/>
                <a:gd name="f3" fmla="val 6153266"/>
                <a:gd name="f4" fmla="val 967675"/>
                <a:gd name="f5" fmla="val 6060556"/>
                <a:gd name="f6" fmla="val 92710"/>
                <a:gd name="f7" fmla="val 41910"/>
                <a:gd name="f8" fmla="val 925765"/>
                <a:gd name="f9" fmla="val 874965"/>
                <a:gd name="f10" fmla="val 6059286"/>
                <a:gd name="f11" fmla="val 6110086"/>
                <a:gd name="f12" fmla="val 6151996"/>
                <a:gd name="f13" fmla="val 873695"/>
                <a:gd name="f14" fmla="val 6111356"/>
                <a:gd name="f15" fmla="*/ f0 1 6153266"/>
                <a:gd name="f16" fmla="*/ f1 1 967675"/>
                <a:gd name="f17" fmla="+- f4 0 f2"/>
                <a:gd name="f18" fmla="+- f3 0 f2"/>
                <a:gd name="f19" fmla="*/ f18 1 6153266"/>
                <a:gd name="f20" fmla="*/ f17 1 96767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6153266" h="96767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2" name="Freeform 22">
              <a:extLst>
                <a:ext uri="{FF2B5EF4-FFF2-40B4-BE49-F238E27FC236}">
                  <a16:creationId xmlns:a16="http://schemas.microsoft.com/office/drawing/2014/main" id="{8F3A85C4-E3FB-D358-3799-8D6A61DE31B3}"/>
                </a:ext>
              </a:extLst>
            </p:cNvPr>
            <p:cNvSpPr/>
            <p:nvPr/>
          </p:nvSpPr>
          <p:spPr>
            <a:xfrm>
              <a:off x="12686733" y="3588498"/>
              <a:ext cx="4714170" cy="781940"/>
            </a:xfrm>
            <a:custGeom>
              <a:avLst/>
              <a:gdLst>
                <a:gd name="f0" fmla="val w"/>
                <a:gd name="f1" fmla="val h"/>
                <a:gd name="f2" fmla="val 0"/>
                <a:gd name="f3" fmla="val 6216766"/>
                <a:gd name="f4" fmla="val 1031175"/>
                <a:gd name="f5" fmla="val 6092306"/>
                <a:gd name="f6" fmla="val 59690"/>
                <a:gd name="f7" fmla="val 6127866"/>
                <a:gd name="f8" fmla="val 6157076"/>
                <a:gd name="f9" fmla="val 88900"/>
                <a:gd name="f10" fmla="val 124460"/>
                <a:gd name="f11" fmla="val 906715"/>
                <a:gd name="f12" fmla="val 942275"/>
                <a:gd name="f13" fmla="val 971485"/>
                <a:gd name="f14" fmla="val 55880"/>
                <a:gd name="f15" fmla="val 975295"/>
                <a:gd name="f16" fmla="val 6160886"/>
                <a:gd name="f17" fmla="*/ f0 1 6216766"/>
                <a:gd name="f18" fmla="*/ f1 1 1031175"/>
                <a:gd name="f19" fmla="+- f4 0 f2"/>
                <a:gd name="f20" fmla="+- f3 0 f2"/>
                <a:gd name="f21" fmla="*/ f20 1 6216766"/>
                <a:gd name="f22" fmla="*/ f19 1 103117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6216766" h="103117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23" name="Group 23">
            <a:extLst>
              <a:ext uri="{FF2B5EF4-FFF2-40B4-BE49-F238E27FC236}">
                <a16:creationId xmlns:a16="http://schemas.microsoft.com/office/drawing/2014/main" id="{E14A2BFB-F053-C960-C575-F80224B8A839}"/>
              </a:ext>
            </a:extLst>
          </p:cNvPr>
          <p:cNvGrpSpPr/>
          <p:nvPr/>
        </p:nvGrpSpPr>
        <p:grpSpPr>
          <a:xfrm>
            <a:off x="12225921" y="3241657"/>
            <a:ext cx="5635785" cy="3266922"/>
            <a:chOff x="12225921" y="3241657"/>
            <a:chExt cx="5635785" cy="3266922"/>
          </a:xfrm>
        </p:grpSpPr>
        <p:sp>
          <p:nvSpPr>
            <p:cNvPr id="24" name="Freeform 24">
              <a:extLst>
                <a:ext uri="{FF2B5EF4-FFF2-40B4-BE49-F238E27FC236}">
                  <a16:creationId xmlns:a16="http://schemas.microsoft.com/office/drawing/2014/main" id="{0472B916-8E62-C8BF-5E1D-4D7FBEC007B8}"/>
                </a:ext>
              </a:extLst>
            </p:cNvPr>
            <p:cNvSpPr/>
            <p:nvPr/>
          </p:nvSpPr>
          <p:spPr>
            <a:xfrm>
              <a:off x="12225921" y="3422480"/>
              <a:ext cx="5635785" cy="3047704"/>
            </a:xfrm>
            <a:custGeom>
              <a:avLst/>
              <a:gdLst>
                <a:gd name="f0" fmla="val w"/>
                <a:gd name="f1" fmla="val h"/>
                <a:gd name="f2" fmla="val 0"/>
                <a:gd name="f3" fmla="val 1484323"/>
                <a:gd name="f4" fmla="val 802688"/>
                <a:gd name="f5" fmla="val 70059"/>
                <a:gd name="f6" fmla="val 1414264"/>
                <a:gd name="f7" fmla="val 1452956"/>
                <a:gd name="f8" fmla="val 31366"/>
                <a:gd name="f9" fmla="val 732629"/>
                <a:gd name="f10" fmla="val 751210"/>
                <a:gd name="f11" fmla="val 1476942"/>
                <a:gd name="f12" fmla="val 769029"/>
                <a:gd name="f13" fmla="val 1463803"/>
                <a:gd name="f14" fmla="val 782168"/>
                <a:gd name="f15" fmla="val 1450665"/>
                <a:gd name="f16" fmla="val 795307"/>
                <a:gd name="f17" fmla="val 1432845"/>
                <a:gd name="f18" fmla="val 51478"/>
                <a:gd name="f19" fmla="val 33658"/>
                <a:gd name="f20" fmla="val 20520"/>
                <a:gd name="f21" fmla="val 7381"/>
                <a:gd name="f22" fmla="*/ f0 1 1484323"/>
                <a:gd name="f23" fmla="*/ f1 1 802688"/>
                <a:gd name="f24" fmla="+- f4 0 f2"/>
                <a:gd name="f25" fmla="+- f3 0 f2"/>
                <a:gd name="f26" fmla="*/ f25 1 1484323"/>
                <a:gd name="f27" fmla="*/ f24 1 802688"/>
                <a:gd name="f28" fmla="*/ f2 1 f26"/>
                <a:gd name="f29" fmla="*/ f3 1 f26"/>
                <a:gd name="f30" fmla="*/ f2 1 f27"/>
                <a:gd name="f31" fmla="*/ f4 1 f27"/>
                <a:gd name="f32" fmla="*/ f28 f22 1"/>
                <a:gd name="f33" fmla="*/ f29 f22 1"/>
                <a:gd name="f34" fmla="*/ f31 f23 1"/>
                <a:gd name="f35" fmla="*/ f30 f23 1"/>
              </a:gdLst>
              <a:ahLst/>
              <a:cxnLst>
                <a:cxn ang="3cd4">
                  <a:pos x="hc" y="t"/>
                </a:cxn>
                <a:cxn ang="0">
                  <a:pos x="r" y="vc"/>
                </a:cxn>
                <a:cxn ang="cd4">
                  <a:pos x="hc" y="b"/>
                </a:cxn>
                <a:cxn ang="cd2">
                  <a:pos x="l" y="vc"/>
                </a:cxn>
              </a:cxnLst>
              <a:rect l="f32" t="f35" r="f33" b="f34"/>
              <a:pathLst>
                <a:path w="1484323" h="802688">
                  <a:moveTo>
                    <a:pt x="f5" y="f2"/>
                  </a:moveTo>
                  <a:lnTo>
                    <a:pt x="f6" y="f2"/>
                  </a:lnTo>
                  <a:cubicBezTo>
                    <a:pt x="f7" y="f2"/>
                    <a:pt x="f3" y="f8"/>
                    <a:pt x="f3" y="f5"/>
                  </a:cubicBezTo>
                  <a:lnTo>
                    <a:pt x="f3" y="f9"/>
                  </a:lnTo>
                  <a:cubicBezTo>
                    <a:pt x="f3" y="f10"/>
                    <a:pt x="f11" y="f12"/>
                    <a:pt x="f13" y="f14"/>
                  </a:cubicBezTo>
                  <a:cubicBezTo>
                    <a:pt x="f15" y="f16"/>
                    <a:pt x="f17" y="f4"/>
                    <a:pt x="f6" y="f4"/>
                  </a:cubicBezTo>
                  <a:lnTo>
                    <a:pt x="f5" y="f4"/>
                  </a:lnTo>
                  <a:cubicBezTo>
                    <a:pt x="f18" y="f4"/>
                    <a:pt x="f19" y="f16"/>
                    <a:pt x="f20" y="f14"/>
                  </a:cubicBezTo>
                  <a:cubicBezTo>
                    <a:pt x="f21" y="f12"/>
                    <a:pt x="f2" y="f10"/>
                    <a:pt x="f2" y="f9"/>
                  </a:cubicBezTo>
                  <a:lnTo>
                    <a:pt x="f2" y="f5"/>
                  </a:lnTo>
                  <a:cubicBezTo>
                    <a:pt x="f2" y="f18"/>
                    <a:pt x="f21" y="f19"/>
                    <a:pt x="f20" y="f20"/>
                  </a:cubicBezTo>
                  <a:cubicBezTo>
                    <a:pt x="f19" y="f21"/>
                    <a:pt x="f18" y="f2"/>
                    <a:pt x="f5" y="f2"/>
                  </a:cubicBezTo>
                  <a:close/>
                </a:path>
              </a:pathLst>
            </a:custGeom>
            <a:solidFill>
              <a:srgbClr val="000000">
                <a:alpha val="0"/>
              </a:srgbClr>
            </a:solidFill>
            <a:ln w="38103"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25" name="TextBox 25">
              <a:extLst>
                <a:ext uri="{FF2B5EF4-FFF2-40B4-BE49-F238E27FC236}">
                  <a16:creationId xmlns:a16="http://schemas.microsoft.com/office/drawing/2014/main" id="{D9EC7E8B-4F2F-D186-3A50-CEA86C9C76B1}"/>
                </a:ext>
              </a:extLst>
            </p:cNvPr>
            <p:cNvSpPr txBox="1"/>
            <p:nvPr/>
          </p:nvSpPr>
          <p:spPr>
            <a:xfrm>
              <a:off x="12225921" y="3241657"/>
              <a:ext cx="3086099" cy="3266922"/>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26" name="TextBox 26">
            <a:extLst>
              <a:ext uri="{FF2B5EF4-FFF2-40B4-BE49-F238E27FC236}">
                <a16:creationId xmlns:a16="http://schemas.microsoft.com/office/drawing/2014/main" id="{A695B9FD-5202-F1EF-60EA-6218831E721B}"/>
              </a:ext>
            </a:extLst>
          </p:cNvPr>
          <p:cNvSpPr txBox="1"/>
          <p:nvPr/>
        </p:nvSpPr>
        <p:spPr>
          <a:xfrm>
            <a:off x="13144353" y="3683751"/>
            <a:ext cx="3798938" cy="53784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48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320" baseline="0">
                <a:solidFill>
                  <a:srgbClr val="FBF3E4"/>
                </a:solidFill>
                <a:uFillTx/>
                <a:latin typeface="Bebas Neue Bold"/>
              </a:rPr>
              <a:t>ON THE JOB TRAINING</a:t>
            </a:r>
          </a:p>
        </p:txBody>
      </p:sp>
      <p:sp>
        <p:nvSpPr>
          <p:cNvPr id="27" name="TextBox 27">
            <a:extLst>
              <a:ext uri="{FF2B5EF4-FFF2-40B4-BE49-F238E27FC236}">
                <a16:creationId xmlns:a16="http://schemas.microsoft.com/office/drawing/2014/main" id="{38D5DC4E-3D43-95E2-5DF6-60FFCE63CEBF}"/>
              </a:ext>
            </a:extLst>
          </p:cNvPr>
          <p:cNvSpPr txBox="1"/>
          <p:nvPr/>
        </p:nvSpPr>
        <p:spPr>
          <a:xfrm>
            <a:off x="12510674" y="4497823"/>
            <a:ext cx="5066278" cy="1614172"/>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256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On the job training is training or education that takes place whilst in a job. This might be informal learning from a manager or mentor, but may also be formal learning for a professional qualification that is needed to progress in the job.</a:t>
            </a:r>
          </a:p>
        </p:txBody>
      </p:sp>
      <p:grpSp>
        <p:nvGrpSpPr>
          <p:cNvPr id="28" name="Group 28">
            <a:extLst>
              <a:ext uri="{FF2B5EF4-FFF2-40B4-BE49-F238E27FC236}">
                <a16:creationId xmlns:a16="http://schemas.microsoft.com/office/drawing/2014/main" id="{EF247BEE-B72D-1A39-8792-95D7B37EA8E1}"/>
              </a:ext>
            </a:extLst>
          </p:cNvPr>
          <p:cNvGrpSpPr/>
          <p:nvPr/>
        </p:nvGrpSpPr>
        <p:grpSpPr>
          <a:xfrm>
            <a:off x="829315" y="7001441"/>
            <a:ext cx="4714170" cy="781940"/>
            <a:chOff x="829315" y="7001441"/>
            <a:chExt cx="4714170" cy="781940"/>
          </a:xfrm>
        </p:grpSpPr>
        <p:sp>
          <p:nvSpPr>
            <p:cNvPr id="29" name="Freeform 29">
              <a:extLst>
                <a:ext uri="{FF2B5EF4-FFF2-40B4-BE49-F238E27FC236}">
                  <a16:creationId xmlns:a16="http://schemas.microsoft.com/office/drawing/2014/main" id="{675E747C-F210-CC94-3263-F7F79E539BFE}"/>
                </a:ext>
              </a:extLst>
            </p:cNvPr>
            <p:cNvSpPr/>
            <p:nvPr/>
          </p:nvSpPr>
          <p:spPr>
            <a:xfrm>
              <a:off x="853391" y="7025518"/>
              <a:ext cx="4666018" cy="733787"/>
            </a:xfrm>
            <a:custGeom>
              <a:avLst/>
              <a:gdLst>
                <a:gd name="f0" fmla="val w"/>
                <a:gd name="f1" fmla="val h"/>
                <a:gd name="f2" fmla="val 0"/>
                <a:gd name="f3" fmla="val 6153266"/>
                <a:gd name="f4" fmla="val 967675"/>
                <a:gd name="f5" fmla="val 6060556"/>
                <a:gd name="f6" fmla="val 92710"/>
                <a:gd name="f7" fmla="val 41910"/>
                <a:gd name="f8" fmla="val 925765"/>
                <a:gd name="f9" fmla="val 874965"/>
                <a:gd name="f10" fmla="val 6059286"/>
                <a:gd name="f11" fmla="val 6110086"/>
                <a:gd name="f12" fmla="val 6151996"/>
                <a:gd name="f13" fmla="val 873695"/>
                <a:gd name="f14" fmla="val 6111356"/>
                <a:gd name="f15" fmla="*/ f0 1 6153266"/>
                <a:gd name="f16" fmla="*/ f1 1 967675"/>
                <a:gd name="f17" fmla="+- f4 0 f2"/>
                <a:gd name="f18" fmla="+- f3 0 f2"/>
                <a:gd name="f19" fmla="*/ f18 1 6153266"/>
                <a:gd name="f20" fmla="*/ f17 1 96767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6153266" h="96767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0" name="Freeform 30">
              <a:extLst>
                <a:ext uri="{FF2B5EF4-FFF2-40B4-BE49-F238E27FC236}">
                  <a16:creationId xmlns:a16="http://schemas.microsoft.com/office/drawing/2014/main" id="{3668FFDE-CB0A-E31F-F905-FDAEEEC7612A}"/>
                </a:ext>
              </a:extLst>
            </p:cNvPr>
            <p:cNvSpPr/>
            <p:nvPr/>
          </p:nvSpPr>
          <p:spPr>
            <a:xfrm>
              <a:off x="829315" y="7001441"/>
              <a:ext cx="4714170" cy="781940"/>
            </a:xfrm>
            <a:custGeom>
              <a:avLst/>
              <a:gdLst>
                <a:gd name="f0" fmla="val w"/>
                <a:gd name="f1" fmla="val h"/>
                <a:gd name="f2" fmla="val 0"/>
                <a:gd name="f3" fmla="val 6216766"/>
                <a:gd name="f4" fmla="val 1031175"/>
                <a:gd name="f5" fmla="val 6092306"/>
                <a:gd name="f6" fmla="val 59690"/>
                <a:gd name="f7" fmla="val 6127866"/>
                <a:gd name="f8" fmla="val 6157076"/>
                <a:gd name="f9" fmla="val 88900"/>
                <a:gd name="f10" fmla="val 124460"/>
                <a:gd name="f11" fmla="val 906715"/>
                <a:gd name="f12" fmla="val 942275"/>
                <a:gd name="f13" fmla="val 971485"/>
                <a:gd name="f14" fmla="val 55880"/>
                <a:gd name="f15" fmla="val 975295"/>
                <a:gd name="f16" fmla="val 6160886"/>
                <a:gd name="f17" fmla="*/ f0 1 6216766"/>
                <a:gd name="f18" fmla="*/ f1 1 1031175"/>
                <a:gd name="f19" fmla="+- f4 0 f2"/>
                <a:gd name="f20" fmla="+- f3 0 f2"/>
                <a:gd name="f21" fmla="*/ f20 1 6216766"/>
                <a:gd name="f22" fmla="*/ f19 1 103117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6216766" h="103117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31" name="Group 31">
            <a:extLst>
              <a:ext uri="{FF2B5EF4-FFF2-40B4-BE49-F238E27FC236}">
                <a16:creationId xmlns:a16="http://schemas.microsoft.com/office/drawing/2014/main" id="{CB07228F-C086-87A9-733E-10E5C8D30639}"/>
              </a:ext>
            </a:extLst>
          </p:cNvPr>
          <p:cNvGrpSpPr/>
          <p:nvPr/>
        </p:nvGrpSpPr>
        <p:grpSpPr>
          <a:xfrm>
            <a:off x="368512" y="6654591"/>
            <a:ext cx="5635785" cy="3266922"/>
            <a:chOff x="368512" y="6654591"/>
            <a:chExt cx="5635785" cy="3266922"/>
          </a:xfrm>
        </p:grpSpPr>
        <p:sp>
          <p:nvSpPr>
            <p:cNvPr id="32" name="Freeform 32">
              <a:extLst>
                <a:ext uri="{FF2B5EF4-FFF2-40B4-BE49-F238E27FC236}">
                  <a16:creationId xmlns:a16="http://schemas.microsoft.com/office/drawing/2014/main" id="{0F95C7F4-DBCA-177C-7FA6-49C44EA5CC88}"/>
                </a:ext>
              </a:extLst>
            </p:cNvPr>
            <p:cNvSpPr/>
            <p:nvPr/>
          </p:nvSpPr>
          <p:spPr>
            <a:xfrm>
              <a:off x="368512" y="6835423"/>
              <a:ext cx="5635785" cy="3047704"/>
            </a:xfrm>
            <a:custGeom>
              <a:avLst/>
              <a:gdLst>
                <a:gd name="f0" fmla="val w"/>
                <a:gd name="f1" fmla="val h"/>
                <a:gd name="f2" fmla="val 0"/>
                <a:gd name="f3" fmla="val 1484323"/>
                <a:gd name="f4" fmla="val 802688"/>
                <a:gd name="f5" fmla="val 70059"/>
                <a:gd name="f6" fmla="val 1414264"/>
                <a:gd name="f7" fmla="val 1452956"/>
                <a:gd name="f8" fmla="val 31366"/>
                <a:gd name="f9" fmla="val 732629"/>
                <a:gd name="f10" fmla="val 751210"/>
                <a:gd name="f11" fmla="val 1476942"/>
                <a:gd name="f12" fmla="val 769029"/>
                <a:gd name="f13" fmla="val 1463803"/>
                <a:gd name="f14" fmla="val 782168"/>
                <a:gd name="f15" fmla="val 1450665"/>
                <a:gd name="f16" fmla="val 795307"/>
                <a:gd name="f17" fmla="val 1432845"/>
                <a:gd name="f18" fmla="val 51478"/>
                <a:gd name="f19" fmla="val 33658"/>
                <a:gd name="f20" fmla="val 20520"/>
                <a:gd name="f21" fmla="val 7381"/>
                <a:gd name="f22" fmla="*/ f0 1 1484323"/>
                <a:gd name="f23" fmla="*/ f1 1 802688"/>
                <a:gd name="f24" fmla="+- f4 0 f2"/>
                <a:gd name="f25" fmla="+- f3 0 f2"/>
                <a:gd name="f26" fmla="*/ f25 1 1484323"/>
                <a:gd name="f27" fmla="*/ f24 1 802688"/>
                <a:gd name="f28" fmla="*/ f2 1 f26"/>
                <a:gd name="f29" fmla="*/ f3 1 f26"/>
                <a:gd name="f30" fmla="*/ f2 1 f27"/>
                <a:gd name="f31" fmla="*/ f4 1 f27"/>
                <a:gd name="f32" fmla="*/ f28 f22 1"/>
                <a:gd name="f33" fmla="*/ f29 f22 1"/>
                <a:gd name="f34" fmla="*/ f31 f23 1"/>
                <a:gd name="f35" fmla="*/ f30 f23 1"/>
              </a:gdLst>
              <a:ahLst/>
              <a:cxnLst>
                <a:cxn ang="3cd4">
                  <a:pos x="hc" y="t"/>
                </a:cxn>
                <a:cxn ang="0">
                  <a:pos x="r" y="vc"/>
                </a:cxn>
                <a:cxn ang="cd4">
                  <a:pos x="hc" y="b"/>
                </a:cxn>
                <a:cxn ang="cd2">
                  <a:pos x="l" y="vc"/>
                </a:cxn>
              </a:cxnLst>
              <a:rect l="f32" t="f35" r="f33" b="f34"/>
              <a:pathLst>
                <a:path w="1484323" h="802688">
                  <a:moveTo>
                    <a:pt x="f5" y="f2"/>
                  </a:moveTo>
                  <a:lnTo>
                    <a:pt x="f6" y="f2"/>
                  </a:lnTo>
                  <a:cubicBezTo>
                    <a:pt x="f7" y="f2"/>
                    <a:pt x="f3" y="f8"/>
                    <a:pt x="f3" y="f5"/>
                  </a:cubicBezTo>
                  <a:lnTo>
                    <a:pt x="f3" y="f9"/>
                  </a:lnTo>
                  <a:cubicBezTo>
                    <a:pt x="f3" y="f10"/>
                    <a:pt x="f11" y="f12"/>
                    <a:pt x="f13" y="f14"/>
                  </a:cubicBezTo>
                  <a:cubicBezTo>
                    <a:pt x="f15" y="f16"/>
                    <a:pt x="f17" y="f4"/>
                    <a:pt x="f6" y="f4"/>
                  </a:cubicBezTo>
                  <a:lnTo>
                    <a:pt x="f5" y="f4"/>
                  </a:lnTo>
                  <a:cubicBezTo>
                    <a:pt x="f18" y="f4"/>
                    <a:pt x="f19" y="f16"/>
                    <a:pt x="f20" y="f14"/>
                  </a:cubicBezTo>
                  <a:cubicBezTo>
                    <a:pt x="f21" y="f12"/>
                    <a:pt x="f2" y="f10"/>
                    <a:pt x="f2" y="f9"/>
                  </a:cubicBezTo>
                  <a:lnTo>
                    <a:pt x="f2" y="f5"/>
                  </a:lnTo>
                  <a:cubicBezTo>
                    <a:pt x="f2" y="f18"/>
                    <a:pt x="f21" y="f19"/>
                    <a:pt x="f20" y="f20"/>
                  </a:cubicBezTo>
                  <a:cubicBezTo>
                    <a:pt x="f19" y="f21"/>
                    <a:pt x="f18" y="f2"/>
                    <a:pt x="f5" y="f2"/>
                  </a:cubicBezTo>
                  <a:close/>
                </a:path>
              </a:pathLst>
            </a:custGeom>
            <a:solidFill>
              <a:srgbClr val="000000">
                <a:alpha val="0"/>
              </a:srgbClr>
            </a:solidFill>
            <a:ln w="38103"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3" name="TextBox 33">
              <a:extLst>
                <a:ext uri="{FF2B5EF4-FFF2-40B4-BE49-F238E27FC236}">
                  <a16:creationId xmlns:a16="http://schemas.microsoft.com/office/drawing/2014/main" id="{DD3D532F-EF34-0795-AAD1-481218128805}"/>
                </a:ext>
              </a:extLst>
            </p:cNvPr>
            <p:cNvSpPr txBox="1"/>
            <p:nvPr/>
          </p:nvSpPr>
          <p:spPr>
            <a:xfrm>
              <a:off x="368512" y="6654591"/>
              <a:ext cx="3086099" cy="3266922"/>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34" name="TextBox 34">
            <a:extLst>
              <a:ext uri="{FF2B5EF4-FFF2-40B4-BE49-F238E27FC236}">
                <a16:creationId xmlns:a16="http://schemas.microsoft.com/office/drawing/2014/main" id="{EF67347E-05D6-1536-D969-544169ADAFD1}"/>
              </a:ext>
            </a:extLst>
          </p:cNvPr>
          <p:cNvSpPr txBox="1"/>
          <p:nvPr/>
        </p:nvSpPr>
        <p:spPr>
          <a:xfrm>
            <a:off x="1286935" y="7096694"/>
            <a:ext cx="3798938" cy="53784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48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320" baseline="0">
                <a:solidFill>
                  <a:srgbClr val="FBF3E4"/>
                </a:solidFill>
                <a:uFillTx/>
                <a:latin typeface="Bebas Neue Bold"/>
              </a:rPr>
              <a:t>TECHNICAL EDUCATION</a:t>
            </a:r>
          </a:p>
        </p:txBody>
      </p:sp>
      <p:sp>
        <p:nvSpPr>
          <p:cNvPr id="35" name="TextBox 35">
            <a:extLst>
              <a:ext uri="{FF2B5EF4-FFF2-40B4-BE49-F238E27FC236}">
                <a16:creationId xmlns:a16="http://schemas.microsoft.com/office/drawing/2014/main" id="{72234EBA-9314-2A8F-1264-149AF6495AEA}"/>
              </a:ext>
            </a:extLst>
          </p:cNvPr>
          <p:cNvSpPr txBox="1"/>
          <p:nvPr/>
        </p:nvSpPr>
        <p:spPr>
          <a:xfrm>
            <a:off x="653265" y="7910757"/>
            <a:ext cx="5066278" cy="1614172"/>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2560"/>
              </a:lnSpc>
              <a:spcBef>
                <a:spcPts val="0"/>
              </a:spcBef>
              <a:spcAft>
                <a:spcPts val="0"/>
              </a:spcAft>
              <a:buNone/>
              <a:tabLst/>
              <a:defRPr sz="1800" b="0" i="0" u="none" strike="noStrike" kern="0" cap="none" spc="0" baseline="0">
                <a:solidFill>
                  <a:srgbClr val="000000"/>
                </a:solidFill>
                <a:uFillTx/>
              </a:defRPr>
            </a:pPr>
            <a:r>
              <a:rPr lang="en-US" sz="1600" b="0" i="0" u="none" strike="noStrike" kern="1200" cap="none" spc="0" baseline="0">
                <a:solidFill>
                  <a:srgbClr val="000000"/>
                </a:solidFill>
                <a:uFillTx/>
                <a:latin typeface="Poppins"/>
              </a:rPr>
              <a:t>Technical education is a career focused option, with T Levels a technical alternative to A Levels, and Higher Technical Qualifications (HTQ) an alternative to  degree, developed with businesses, with specific skill requirements in mind.</a:t>
            </a:r>
          </a:p>
        </p:txBody>
      </p:sp>
      <p:grpSp>
        <p:nvGrpSpPr>
          <p:cNvPr id="36" name="Group 36">
            <a:extLst>
              <a:ext uri="{FF2B5EF4-FFF2-40B4-BE49-F238E27FC236}">
                <a16:creationId xmlns:a16="http://schemas.microsoft.com/office/drawing/2014/main" id="{788D9DC4-838B-DF93-55FE-C09BA793D854}"/>
              </a:ext>
            </a:extLst>
          </p:cNvPr>
          <p:cNvGrpSpPr/>
          <p:nvPr/>
        </p:nvGrpSpPr>
        <p:grpSpPr>
          <a:xfrm>
            <a:off x="6758028" y="7001441"/>
            <a:ext cx="4714170" cy="781940"/>
            <a:chOff x="6758028" y="7001441"/>
            <a:chExt cx="4714170" cy="781940"/>
          </a:xfrm>
        </p:grpSpPr>
        <p:sp>
          <p:nvSpPr>
            <p:cNvPr id="37" name="Freeform 37">
              <a:extLst>
                <a:ext uri="{FF2B5EF4-FFF2-40B4-BE49-F238E27FC236}">
                  <a16:creationId xmlns:a16="http://schemas.microsoft.com/office/drawing/2014/main" id="{1F5399D1-4589-0DE6-4B76-252D37798157}"/>
                </a:ext>
              </a:extLst>
            </p:cNvPr>
            <p:cNvSpPr/>
            <p:nvPr/>
          </p:nvSpPr>
          <p:spPr>
            <a:xfrm>
              <a:off x="6782104" y="7025518"/>
              <a:ext cx="4666018" cy="733787"/>
            </a:xfrm>
            <a:custGeom>
              <a:avLst/>
              <a:gdLst>
                <a:gd name="f0" fmla="val w"/>
                <a:gd name="f1" fmla="val h"/>
                <a:gd name="f2" fmla="val 0"/>
                <a:gd name="f3" fmla="val 6153266"/>
                <a:gd name="f4" fmla="val 967675"/>
                <a:gd name="f5" fmla="val 6060556"/>
                <a:gd name="f6" fmla="val 92710"/>
                <a:gd name="f7" fmla="val 41910"/>
                <a:gd name="f8" fmla="val 925765"/>
                <a:gd name="f9" fmla="val 874965"/>
                <a:gd name="f10" fmla="val 6059286"/>
                <a:gd name="f11" fmla="val 6110086"/>
                <a:gd name="f12" fmla="val 6151996"/>
                <a:gd name="f13" fmla="val 873695"/>
                <a:gd name="f14" fmla="val 6111356"/>
                <a:gd name="f15" fmla="*/ f0 1 6153266"/>
                <a:gd name="f16" fmla="*/ f1 1 967675"/>
                <a:gd name="f17" fmla="+- f4 0 f2"/>
                <a:gd name="f18" fmla="+- f3 0 f2"/>
                <a:gd name="f19" fmla="*/ f18 1 6153266"/>
                <a:gd name="f20" fmla="*/ f17 1 96767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6153266" h="96767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8" name="Freeform 38">
              <a:extLst>
                <a:ext uri="{FF2B5EF4-FFF2-40B4-BE49-F238E27FC236}">
                  <a16:creationId xmlns:a16="http://schemas.microsoft.com/office/drawing/2014/main" id="{7B1F9C3E-8A11-5063-EB16-25B2A1BF2D88}"/>
                </a:ext>
              </a:extLst>
            </p:cNvPr>
            <p:cNvSpPr/>
            <p:nvPr/>
          </p:nvSpPr>
          <p:spPr>
            <a:xfrm>
              <a:off x="6758028" y="7001441"/>
              <a:ext cx="4714170" cy="781940"/>
            </a:xfrm>
            <a:custGeom>
              <a:avLst/>
              <a:gdLst>
                <a:gd name="f0" fmla="val w"/>
                <a:gd name="f1" fmla="val h"/>
                <a:gd name="f2" fmla="val 0"/>
                <a:gd name="f3" fmla="val 6216766"/>
                <a:gd name="f4" fmla="val 1031175"/>
                <a:gd name="f5" fmla="val 6092306"/>
                <a:gd name="f6" fmla="val 59690"/>
                <a:gd name="f7" fmla="val 6127866"/>
                <a:gd name="f8" fmla="val 6157076"/>
                <a:gd name="f9" fmla="val 88900"/>
                <a:gd name="f10" fmla="val 124460"/>
                <a:gd name="f11" fmla="val 906715"/>
                <a:gd name="f12" fmla="val 942275"/>
                <a:gd name="f13" fmla="val 971485"/>
                <a:gd name="f14" fmla="val 55880"/>
                <a:gd name="f15" fmla="val 975295"/>
                <a:gd name="f16" fmla="val 6160886"/>
                <a:gd name="f17" fmla="*/ f0 1 6216766"/>
                <a:gd name="f18" fmla="*/ f1 1 1031175"/>
                <a:gd name="f19" fmla="+- f4 0 f2"/>
                <a:gd name="f20" fmla="+- f3 0 f2"/>
                <a:gd name="f21" fmla="*/ f20 1 6216766"/>
                <a:gd name="f22" fmla="*/ f19 1 103117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6216766" h="103117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39" name="Group 39">
            <a:extLst>
              <a:ext uri="{FF2B5EF4-FFF2-40B4-BE49-F238E27FC236}">
                <a16:creationId xmlns:a16="http://schemas.microsoft.com/office/drawing/2014/main" id="{C4877E62-890D-6C2E-544C-760516150005}"/>
              </a:ext>
            </a:extLst>
          </p:cNvPr>
          <p:cNvGrpSpPr/>
          <p:nvPr/>
        </p:nvGrpSpPr>
        <p:grpSpPr>
          <a:xfrm>
            <a:off x="6297216" y="6654591"/>
            <a:ext cx="5635785" cy="3266922"/>
            <a:chOff x="6297216" y="6654591"/>
            <a:chExt cx="5635785" cy="3266922"/>
          </a:xfrm>
        </p:grpSpPr>
        <p:sp>
          <p:nvSpPr>
            <p:cNvPr id="40" name="Freeform 40">
              <a:extLst>
                <a:ext uri="{FF2B5EF4-FFF2-40B4-BE49-F238E27FC236}">
                  <a16:creationId xmlns:a16="http://schemas.microsoft.com/office/drawing/2014/main" id="{4E7C3DDC-C722-15B0-4274-D61E3A9E388D}"/>
                </a:ext>
              </a:extLst>
            </p:cNvPr>
            <p:cNvSpPr/>
            <p:nvPr/>
          </p:nvSpPr>
          <p:spPr>
            <a:xfrm>
              <a:off x="6297216" y="6835423"/>
              <a:ext cx="5635785" cy="3047704"/>
            </a:xfrm>
            <a:custGeom>
              <a:avLst/>
              <a:gdLst>
                <a:gd name="f0" fmla="val w"/>
                <a:gd name="f1" fmla="val h"/>
                <a:gd name="f2" fmla="val 0"/>
                <a:gd name="f3" fmla="val 1484323"/>
                <a:gd name="f4" fmla="val 802688"/>
                <a:gd name="f5" fmla="val 70059"/>
                <a:gd name="f6" fmla="val 1414264"/>
                <a:gd name="f7" fmla="val 1452956"/>
                <a:gd name="f8" fmla="val 31366"/>
                <a:gd name="f9" fmla="val 732629"/>
                <a:gd name="f10" fmla="val 751210"/>
                <a:gd name="f11" fmla="val 1476942"/>
                <a:gd name="f12" fmla="val 769029"/>
                <a:gd name="f13" fmla="val 1463803"/>
                <a:gd name="f14" fmla="val 782168"/>
                <a:gd name="f15" fmla="val 1450665"/>
                <a:gd name="f16" fmla="val 795307"/>
                <a:gd name="f17" fmla="val 1432845"/>
                <a:gd name="f18" fmla="val 51478"/>
                <a:gd name="f19" fmla="val 33658"/>
                <a:gd name="f20" fmla="val 20520"/>
                <a:gd name="f21" fmla="val 7381"/>
                <a:gd name="f22" fmla="*/ f0 1 1484323"/>
                <a:gd name="f23" fmla="*/ f1 1 802688"/>
                <a:gd name="f24" fmla="+- f4 0 f2"/>
                <a:gd name="f25" fmla="+- f3 0 f2"/>
                <a:gd name="f26" fmla="*/ f25 1 1484323"/>
                <a:gd name="f27" fmla="*/ f24 1 802688"/>
                <a:gd name="f28" fmla="*/ f2 1 f26"/>
                <a:gd name="f29" fmla="*/ f3 1 f26"/>
                <a:gd name="f30" fmla="*/ f2 1 f27"/>
                <a:gd name="f31" fmla="*/ f4 1 f27"/>
                <a:gd name="f32" fmla="*/ f28 f22 1"/>
                <a:gd name="f33" fmla="*/ f29 f22 1"/>
                <a:gd name="f34" fmla="*/ f31 f23 1"/>
                <a:gd name="f35" fmla="*/ f30 f23 1"/>
              </a:gdLst>
              <a:ahLst/>
              <a:cxnLst>
                <a:cxn ang="3cd4">
                  <a:pos x="hc" y="t"/>
                </a:cxn>
                <a:cxn ang="0">
                  <a:pos x="r" y="vc"/>
                </a:cxn>
                <a:cxn ang="cd4">
                  <a:pos x="hc" y="b"/>
                </a:cxn>
                <a:cxn ang="cd2">
                  <a:pos x="l" y="vc"/>
                </a:cxn>
              </a:cxnLst>
              <a:rect l="f32" t="f35" r="f33" b="f34"/>
              <a:pathLst>
                <a:path w="1484323" h="802688">
                  <a:moveTo>
                    <a:pt x="f5" y="f2"/>
                  </a:moveTo>
                  <a:lnTo>
                    <a:pt x="f6" y="f2"/>
                  </a:lnTo>
                  <a:cubicBezTo>
                    <a:pt x="f7" y="f2"/>
                    <a:pt x="f3" y="f8"/>
                    <a:pt x="f3" y="f5"/>
                  </a:cubicBezTo>
                  <a:lnTo>
                    <a:pt x="f3" y="f9"/>
                  </a:lnTo>
                  <a:cubicBezTo>
                    <a:pt x="f3" y="f10"/>
                    <a:pt x="f11" y="f12"/>
                    <a:pt x="f13" y="f14"/>
                  </a:cubicBezTo>
                  <a:cubicBezTo>
                    <a:pt x="f15" y="f16"/>
                    <a:pt x="f17" y="f4"/>
                    <a:pt x="f6" y="f4"/>
                  </a:cubicBezTo>
                  <a:lnTo>
                    <a:pt x="f5" y="f4"/>
                  </a:lnTo>
                  <a:cubicBezTo>
                    <a:pt x="f18" y="f4"/>
                    <a:pt x="f19" y="f16"/>
                    <a:pt x="f20" y="f14"/>
                  </a:cubicBezTo>
                  <a:cubicBezTo>
                    <a:pt x="f21" y="f12"/>
                    <a:pt x="f2" y="f10"/>
                    <a:pt x="f2" y="f9"/>
                  </a:cubicBezTo>
                  <a:lnTo>
                    <a:pt x="f2" y="f5"/>
                  </a:lnTo>
                  <a:cubicBezTo>
                    <a:pt x="f2" y="f18"/>
                    <a:pt x="f21" y="f19"/>
                    <a:pt x="f20" y="f20"/>
                  </a:cubicBezTo>
                  <a:cubicBezTo>
                    <a:pt x="f19" y="f21"/>
                    <a:pt x="f18" y="f2"/>
                    <a:pt x="f5" y="f2"/>
                  </a:cubicBezTo>
                  <a:close/>
                </a:path>
              </a:pathLst>
            </a:custGeom>
            <a:solidFill>
              <a:srgbClr val="000000">
                <a:alpha val="0"/>
              </a:srgbClr>
            </a:solidFill>
            <a:ln w="38103"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1" name="TextBox 41">
              <a:extLst>
                <a:ext uri="{FF2B5EF4-FFF2-40B4-BE49-F238E27FC236}">
                  <a16:creationId xmlns:a16="http://schemas.microsoft.com/office/drawing/2014/main" id="{09179A4C-7C8D-5871-22A6-DA9EDE56FAA9}"/>
                </a:ext>
              </a:extLst>
            </p:cNvPr>
            <p:cNvSpPr txBox="1"/>
            <p:nvPr/>
          </p:nvSpPr>
          <p:spPr>
            <a:xfrm>
              <a:off x="6297216" y="6654591"/>
              <a:ext cx="3086099" cy="3266922"/>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42" name="TextBox 42">
            <a:extLst>
              <a:ext uri="{FF2B5EF4-FFF2-40B4-BE49-F238E27FC236}">
                <a16:creationId xmlns:a16="http://schemas.microsoft.com/office/drawing/2014/main" id="{9F249159-F1B0-F9FE-DD4D-091CF19FFED7}"/>
              </a:ext>
            </a:extLst>
          </p:cNvPr>
          <p:cNvSpPr txBox="1"/>
          <p:nvPr/>
        </p:nvSpPr>
        <p:spPr>
          <a:xfrm>
            <a:off x="7215640" y="7096694"/>
            <a:ext cx="3798938" cy="53784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48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320" baseline="0">
                <a:solidFill>
                  <a:srgbClr val="FBF3E4"/>
                </a:solidFill>
                <a:uFillTx/>
                <a:latin typeface="Bebas Neue Bold"/>
              </a:rPr>
              <a:t>WORK EXPERIENCE</a:t>
            </a:r>
          </a:p>
        </p:txBody>
      </p:sp>
      <p:sp>
        <p:nvSpPr>
          <p:cNvPr id="43" name="TextBox 43">
            <a:extLst>
              <a:ext uri="{FF2B5EF4-FFF2-40B4-BE49-F238E27FC236}">
                <a16:creationId xmlns:a16="http://schemas.microsoft.com/office/drawing/2014/main" id="{F074CB47-0AED-890B-BD15-66DDBE4C4861}"/>
              </a:ext>
            </a:extLst>
          </p:cNvPr>
          <p:cNvSpPr txBox="1"/>
          <p:nvPr/>
        </p:nvSpPr>
        <p:spPr>
          <a:xfrm>
            <a:off x="6581970" y="7910757"/>
            <a:ext cx="5066278" cy="1828800"/>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2400"/>
              </a:lnSpc>
              <a:spcBef>
                <a:spcPts val="0"/>
              </a:spcBef>
              <a:spcAft>
                <a:spcPts val="0"/>
              </a:spcAft>
              <a:buNone/>
              <a:tabLst/>
              <a:defRPr sz="1800" b="0" i="0" u="none" strike="noStrike" kern="0" cap="none" spc="0" baseline="0">
                <a:solidFill>
                  <a:srgbClr val="000000"/>
                </a:solidFill>
                <a:uFillTx/>
              </a:defRPr>
            </a:pPr>
            <a:r>
              <a:rPr lang="en-US" sz="1500" b="0" i="0" u="none" strike="noStrike" kern="1200" cap="none" spc="0" baseline="0">
                <a:solidFill>
                  <a:srgbClr val="000000"/>
                </a:solidFill>
                <a:uFillTx/>
                <a:latin typeface="Poppins"/>
              </a:rPr>
              <a:t>Work experience is where you gain experience of what it is like to work within a particular job or company. It is usually short and runs for one or two weeks, and is usually unpaid. Work experience is often organised by schools and usually takes place whilst you are still in education.</a:t>
            </a:r>
          </a:p>
        </p:txBody>
      </p:sp>
      <p:grpSp>
        <p:nvGrpSpPr>
          <p:cNvPr id="44" name="Group 44">
            <a:extLst>
              <a:ext uri="{FF2B5EF4-FFF2-40B4-BE49-F238E27FC236}">
                <a16:creationId xmlns:a16="http://schemas.microsoft.com/office/drawing/2014/main" id="{B5D65D2A-4D32-5323-B480-5ED0CCF12BF9}"/>
              </a:ext>
            </a:extLst>
          </p:cNvPr>
          <p:cNvGrpSpPr/>
          <p:nvPr/>
        </p:nvGrpSpPr>
        <p:grpSpPr>
          <a:xfrm>
            <a:off x="12686733" y="6990277"/>
            <a:ext cx="4714170" cy="781940"/>
            <a:chOff x="12686733" y="6990277"/>
            <a:chExt cx="4714170" cy="781940"/>
          </a:xfrm>
        </p:grpSpPr>
        <p:sp>
          <p:nvSpPr>
            <p:cNvPr id="45" name="Freeform 45">
              <a:extLst>
                <a:ext uri="{FF2B5EF4-FFF2-40B4-BE49-F238E27FC236}">
                  <a16:creationId xmlns:a16="http://schemas.microsoft.com/office/drawing/2014/main" id="{CAD78260-43FB-D2F5-91A6-BC408ADC7830}"/>
                </a:ext>
              </a:extLst>
            </p:cNvPr>
            <p:cNvSpPr/>
            <p:nvPr/>
          </p:nvSpPr>
          <p:spPr>
            <a:xfrm>
              <a:off x="12710809" y="7014353"/>
              <a:ext cx="4666018" cy="733787"/>
            </a:xfrm>
            <a:custGeom>
              <a:avLst/>
              <a:gdLst>
                <a:gd name="f0" fmla="val w"/>
                <a:gd name="f1" fmla="val h"/>
                <a:gd name="f2" fmla="val 0"/>
                <a:gd name="f3" fmla="val 6153266"/>
                <a:gd name="f4" fmla="val 967675"/>
                <a:gd name="f5" fmla="val 6060556"/>
                <a:gd name="f6" fmla="val 92710"/>
                <a:gd name="f7" fmla="val 41910"/>
                <a:gd name="f8" fmla="val 925765"/>
                <a:gd name="f9" fmla="val 874965"/>
                <a:gd name="f10" fmla="val 6059286"/>
                <a:gd name="f11" fmla="val 6110086"/>
                <a:gd name="f12" fmla="val 6151996"/>
                <a:gd name="f13" fmla="val 873695"/>
                <a:gd name="f14" fmla="val 6111356"/>
                <a:gd name="f15" fmla="*/ f0 1 6153266"/>
                <a:gd name="f16" fmla="*/ f1 1 967675"/>
                <a:gd name="f17" fmla="+- f4 0 f2"/>
                <a:gd name="f18" fmla="+- f3 0 f2"/>
                <a:gd name="f19" fmla="*/ f18 1 6153266"/>
                <a:gd name="f20" fmla="*/ f17 1 96767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6153266" h="96767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6" name="Freeform 46">
              <a:extLst>
                <a:ext uri="{FF2B5EF4-FFF2-40B4-BE49-F238E27FC236}">
                  <a16:creationId xmlns:a16="http://schemas.microsoft.com/office/drawing/2014/main" id="{CBF713AF-77BE-B9C3-5E4F-4A4DD528848D}"/>
                </a:ext>
              </a:extLst>
            </p:cNvPr>
            <p:cNvSpPr/>
            <p:nvPr/>
          </p:nvSpPr>
          <p:spPr>
            <a:xfrm>
              <a:off x="12686733" y="6990277"/>
              <a:ext cx="4714170" cy="781940"/>
            </a:xfrm>
            <a:custGeom>
              <a:avLst/>
              <a:gdLst>
                <a:gd name="f0" fmla="val w"/>
                <a:gd name="f1" fmla="val h"/>
                <a:gd name="f2" fmla="val 0"/>
                <a:gd name="f3" fmla="val 6216766"/>
                <a:gd name="f4" fmla="val 1031175"/>
                <a:gd name="f5" fmla="val 6092306"/>
                <a:gd name="f6" fmla="val 59690"/>
                <a:gd name="f7" fmla="val 6127866"/>
                <a:gd name="f8" fmla="val 6157076"/>
                <a:gd name="f9" fmla="val 88900"/>
                <a:gd name="f10" fmla="val 124460"/>
                <a:gd name="f11" fmla="val 906715"/>
                <a:gd name="f12" fmla="val 942275"/>
                <a:gd name="f13" fmla="val 971485"/>
                <a:gd name="f14" fmla="val 55880"/>
                <a:gd name="f15" fmla="val 975295"/>
                <a:gd name="f16" fmla="val 6160886"/>
                <a:gd name="f17" fmla="*/ f0 1 6216766"/>
                <a:gd name="f18" fmla="*/ f1 1 1031175"/>
                <a:gd name="f19" fmla="+- f4 0 f2"/>
                <a:gd name="f20" fmla="+- f3 0 f2"/>
                <a:gd name="f21" fmla="*/ f20 1 6216766"/>
                <a:gd name="f22" fmla="*/ f19 1 103117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6216766" h="103117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47" name="Group 47">
            <a:extLst>
              <a:ext uri="{FF2B5EF4-FFF2-40B4-BE49-F238E27FC236}">
                <a16:creationId xmlns:a16="http://schemas.microsoft.com/office/drawing/2014/main" id="{F29AB261-89EE-022D-747B-A9954CA1C632}"/>
              </a:ext>
            </a:extLst>
          </p:cNvPr>
          <p:cNvGrpSpPr/>
          <p:nvPr/>
        </p:nvGrpSpPr>
        <p:grpSpPr>
          <a:xfrm>
            <a:off x="12225921" y="6643426"/>
            <a:ext cx="5635785" cy="3266922"/>
            <a:chOff x="12225921" y="6643426"/>
            <a:chExt cx="5635785" cy="3266922"/>
          </a:xfrm>
        </p:grpSpPr>
        <p:sp>
          <p:nvSpPr>
            <p:cNvPr id="48" name="Freeform 48">
              <a:extLst>
                <a:ext uri="{FF2B5EF4-FFF2-40B4-BE49-F238E27FC236}">
                  <a16:creationId xmlns:a16="http://schemas.microsoft.com/office/drawing/2014/main" id="{436AD507-B105-C789-A6E6-1E87719C2189}"/>
                </a:ext>
              </a:extLst>
            </p:cNvPr>
            <p:cNvSpPr/>
            <p:nvPr/>
          </p:nvSpPr>
          <p:spPr>
            <a:xfrm>
              <a:off x="12225921" y="6824249"/>
              <a:ext cx="5635785" cy="3047704"/>
            </a:xfrm>
            <a:custGeom>
              <a:avLst/>
              <a:gdLst>
                <a:gd name="f0" fmla="val w"/>
                <a:gd name="f1" fmla="val h"/>
                <a:gd name="f2" fmla="val 0"/>
                <a:gd name="f3" fmla="val 1484323"/>
                <a:gd name="f4" fmla="val 802688"/>
                <a:gd name="f5" fmla="val 70059"/>
                <a:gd name="f6" fmla="val 1414264"/>
                <a:gd name="f7" fmla="val 1452956"/>
                <a:gd name="f8" fmla="val 31366"/>
                <a:gd name="f9" fmla="val 732629"/>
                <a:gd name="f10" fmla="val 751210"/>
                <a:gd name="f11" fmla="val 1476942"/>
                <a:gd name="f12" fmla="val 769029"/>
                <a:gd name="f13" fmla="val 1463803"/>
                <a:gd name="f14" fmla="val 782168"/>
                <a:gd name="f15" fmla="val 1450665"/>
                <a:gd name="f16" fmla="val 795307"/>
                <a:gd name="f17" fmla="val 1432845"/>
                <a:gd name="f18" fmla="val 51478"/>
                <a:gd name="f19" fmla="val 33658"/>
                <a:gd name="f20" fmla="val 20520"/>
                <a:gd name="f21" fmla="val 7381"/>
                <a:gd name="f22" fmla="*/ f0 1 1484323"/>
                <a:gd name="f23" fmla="*/ f1 1 802688"/>
                <a:gd name="f24" fmla="+- f4 0 f2"/>
                <a:gd name="f25" fmla="+- f3 0 f2"/>
                <a:gd name="f26" fmla="*/ f25 1 1484323"/>
                <a:gd name="f27" fmla="*/ f24 1 802688"/>
                <a:gd name="f28" fmla="*/ f2 1 f26"/>
                <a:gd name="f29" fmla="*/ f3 1 f26"/>
                <a:gd name="f30" fmla="*/ f2 1 f27"/>
                <a:gd name="f31" fmla="*/ f4 1 f27"/>
                <a:gd name="f32" fmla="*/ f28 f22 1"/>
                <a:gd name="f33" fmla="*/ f29 f22 1"/>
                <a:gd name="f34" fmla="*/ f31 f23 1"/>
                <a:gd name="f35" fmla="*/ f30 f23 1"/>
              </a:gdLst>
              <a:ahLst/>
              <a:cxnLst>
                <a:cxn ang="3cd4">
                  <a:pos x="hc" y="t"/>
                </a:cxn>
                <a:cxn ang="0">
                  <a:pos x="r" y="vc"/>
                </a:cxn>
                <a:cxn ang="cd4">
                  <a:pos x="hc" y="b"/>
                </a:cxn>
                <a:cxn ang="cd2">
                  <a:pos x="l" y="vc"/>
                </a:cxn>
              </a:cxnLst>
              <a:rect l="f32" t="f35" r="f33" b="f34"/>
              <a:pathLst>
                <a:path w="1484323" h="802688">
                  <a:moveTo>
                    <a:pt x="f5" y="f2"/>
                  </a:moveTo>
                  <a:lnTo>
                    <a:pt x="f6" y="f2"/>
                  </a:lnTo>
                  <a:cubicBezTo>
                    <a:pt x="f7" y="f2"/>
                    <a:pt x="f3" y="f8"/>
                    <a:pt x="f3" y="f5"/>
                  </a:cubicBezTo>
                  <a:lnTo>
                    <a:pt x="f3" y="f9"/>
                  </a:lnTo>
                  <a:cubicBezTo>
                    <a:pt x="f3" y="f10"/>
                    <a:pt x="f11" y="f12"/>
                    <a:pt x="f13" y="f14"/>
                  </a:cubicBezTo>
                  <a:cubicBezTo>
                    <a:pt x="f15" y="f16"/>
                    <a:pt x="f17" y="f4"/>
                    <a:pt x="f6" y="f4"/>
                  </a:cubicBezTo>
                  <a:lnTo>
                    <a:pt x="f5" y="f4"/>
                  </a:lnTo>
                  <a:cubicBezTo>
                    <a:pt x="f18" y="f4"/>
                    <a:pt x="f19" y="f16"/>
                    <a:pt x="f20" y="f14"/>
                  </a:cubicBezTo>
                  <a:cubicBezTo>
                    <a:pt x="f21" y="f12"/>
                    <a:pt x="f2" y="f10"/>
                    <a:pt x="f2" y="f9"/>
                  </a:cubicBezTo>
                  <a:lnTo>
                    <a:pt x="f2" y="f5"/>
                  </a:lnTo>
                  <a:cubicBezTo>
                    <a:pt x="f2" y="f18"/>
                    <a:pt x="f21" y="f19"/>
                    <a:pt x="f20" y="f20"/>
                  </a:cubicBezTo>
                  <a:cubicBezTo>
                    <a:pt x="f19" y="f21"/>
                    <a:pt x="f18" y="f2"/>
                    <a:pt x="f5" y="f2"/>
                  </a:cubicBezTo>
                  <a:close/>
                </a:path>
              </a:pathLst>
            </a:custGeom>
            <a:solidFill>
              <a:srgbClr val="000000">
                <a:alpha val="0"/>
              </a:srgbClr>
            </a:solidFill>
            <a:ln w="38103"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9" name="TextBox 49">
              <a:extLst>
                <a:ext uri="{FF2B5EF4-FFF2-40B4-BE49-F238E27FC236}">
                  <a16:creationId xmlns:a16="http://schemas.microsoft.com/office/drawing/2014/main" id="{5747DD64-404B-BF14-8A40-AFFC564E27B0}"/>
                </a:ext>
              </a:extLst>
            </p:cNvPr>
            <p:cNvSpPr txBox="1"/>
            <p:nvPr/>
          </p:nvSpPr>
          <p:spPr>
            <a:xfrm>
              <a:off x="12225921" y="6643426"/>
              <a:ext cx="3086099" cy="3266922"/>
            </a:xfrm>
            <a:prstGeom prst="rect">
              <a:avLst/>
            </a:prstGeom>
            <a:noFill/>
            <a:ln cap="flat">
              <a:noFill/>
            </a:ln>
          </p:spPr>
          <p:txBody>
            <a:bodyPr vert="horz" wrap="square" lIns="50804" tIns="50804" rIns="50804" bIns="50804" anchor="ctr" anchorCtr="1" compatLnSpc="1">
              <a:noAutofit/>
            </a:bodyPr>
            <a:lstStyle/>
            <a:p>
              <a:pPr marL="0" marR="0" lvl="0" indent="0" algn="ctr" defTabSz="914400" rtl="0" fontAlgn="auto" hangingPunct="1">
                <a:lnSpc>
                  <a:spcPts val="224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50" name="TextBox 50">
            <a:extLst>
              <a:ext uri="{FF2B5EF4-FFF2-40B4-BE49-F238E27FC236}">
                <a16:creationId xmlns:a16="http://schemas.microsoft.com/office/drawing/2014/main" id="{B9D8DB52-F9BB-71A9-4354-740FCFD6DE58}"/>
              </a:ext>
            </a:extLst>
          </p:cNvPr>
          <p:cNvSpPr txBox="1"/>
          <p:nvPr/>
        </p:nvSpPr>
        <p:spPr>
          <a:xfrm>
            <a:off x="13144353" y="7085521"/>
            <a:ext cx="3798938" cy="448312"/>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640"/>
              </a:lnSpc>
              <a:spcBef>
                <a:spcPts val="0"/>
              </a:spcBef>
              <a:spcAft>
                <a:spcPts val="0"/>
              </a:spcAft>
              <a:buNone/>
              <a:tabLst/>
              <a:defRPr sz="1800" b="0" i="0" u="none" strike="noStrike" kern="0" cap="none" spc="0" baseline="0">
                <a:solidFill>
                  <a:srgbClr val="000000"/>
                </a:solidFill>
                <a:uFillTx/>
              </a:defRPr>
            </a:pPr>
            <a:r>
              <a:rPr lang="en-US" sz="2600" b="0" i="0" u="none" strike="noStrike" kern="1200" cap="none" spc="260" baseline="0">
                <a:solidFill>
                  <a:srgbClr val="FBF3E4"/>
                </a:solidFill>
                <a:uFillTx/>
                <a:latin typeface="Bebas Neue Bold"/>
              </a:rPr>
              <a:t>ROUTES TO FURTHER STUDY</a:t>
            </a:r>
          </a:p>
        </p:txBody>
      </p:sp>
      <p:sp>
        <p:nvSpPr>
          <p:cNvPr id="51" name="TextBox 51">
            <a:extLst>
              <a:ext uri="{FF2B5EF4-FFF2-40B4-BE49-F238E27FC236}">
                <a16:creationId xmlns:a16="http://schemas.microsoft.com/office/drawing/2014/main" id="{835F5A3E-47F0-430F-EED2-25F3029184B9}"/>
              </a:ext>
            </a:extLst>
          </p:cNvPr>
          <p:cNvSpPr txBox="1"/>
          <p:nvPr/>
        </p:nvSpPr>
        <p:spPr>
          <a:xfrm>
            <a:off x="12510674" y="7909121"/>
            <a:ext cx="5066278" cy="186499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2160"/>
              </a:lnSpc>
              <a:spcBef>
                <a:spcPts val="0"/>
              </a:spcBef>
              <a:spcAft>
                <a:spcPts val="0"/>
              </a:spcAft>
              <a:buNone/>
              <a:tabLst/>
              <a:defRPr sz="1800" b="0" i="0" u="none" strike="noStrike" kern="0" cap="none" spc="0" baseline="0">
                <a:solidFill>
                  <a:srgbClr val="000000"/>
                </a:solidFill>
                <a:uFillTx/>
              </a:defRPr>
            </a:pPr>
            <a:r>
              <a:rPr lang="en-US" sz="1350" b="0" i="0" u="none" strike="noStrike" kern="1200" cap="none" spc="0" baseline="0">
                <a:solidFill>
                  <a:srgbClr val="000000"/>
                </a:solidFill>
                <a:uFillTx/>
                <a:latin typeface="Poppins"/>
              </a:rPr>
              <a:t>GCSEs remain a compulsory qualification in the UK, and moving into some forms of further study will require five passes at GCSE, including Maths and English. Resitting these qualifications is an option in order to progress to further study or work. Alternatively, Level 2 BTECs, NVQs, and Functional Skills are also a pathway into further education.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42">
    <p:bg>
      <p:bgPr>
        <a:solidFill>
          <a:srgbClr val="FBF3E4"/>
        </a:solid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71343EDE-94B1-1795-EF05-75BF6D49B027}"/>
              </a:ext>
            </a:extLst>
          </p:cNvPr>
          <p:cNvSpPr txBox="1"/>
          <p:nvPr/>
        </p:nvSpPr>
        <p:spPr>
          <a:xfrm>
            <a:off x="3951424" y="1092470"/>
            <a:ext cx="10627056" cy="1601635"/>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11885"/>
              </a:lnSpc>
              <a:spcBef>
                <a:spcPts val="0"/>
              </a:spcBef>
              <a:spcAft>
                <a:spcPts val="0"/>
              </a:spcAft>
              <a:buNone/>
              <a:tabLst/>
              <a:defRPr sz="1800" b="0" i="0" u="none" strike="noStrike" kern="0" cap="none" spc="0" baseline="0">
                <a:solidFill>
                  <a:srgbClr val="000000"/>
                </a:solidFill>
                <a:uFillTx/>
              </a:defRPr>
            </a:pPr>
            <a:r>
              <a:rPr lang="en-US" sz="11883" b="0" i="0" u="none" strike="noStrike" kern="1200" cap="none" spc="0" baseline="0">
                <a:solidFill>
                  <a:srgbClr val="000000"/>
                </a:solidFill>
                <a:uFillTx/>
                <a:latin typeface="Bebas Neue Bold"/>
              </a:rPr>
              <a:t>FURTHER STUDY</a:t>
            </a:r>
          </a:p>
        </p:txBody>
      </p:sp>
      <p:sp>
        <p:nvSpPr>
          <p:cNvPr id="3" name="TextBox 3">
            <a:extLst>
              <a:ext uri="{FF2B5EF4-FFF2-40B4-BE49-F238E27FC236}">
                <a16:creationId xmlns:a16="http://schemas.microsoft.com/office/drawing/2014/main" id="{D6D010DE-BA5A-882E-56F1-2B64DC1CF256}"/>
              </a:ext>
            </a:extLst>
          </p:cNvPr>
          <p:cNvSpPr txBox="1"/>
          <p:nvPr/>
        </p:nvSpPr>
        <p:spPr>
          <a:xfrm>
            <a:off x="2505538" y="2579805"/>
            <a:ext cx="13276923" cy="478158"/>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3840"/>
              </a:lnSpc>
              <a:spcBef>
                <a:spcPts val="0"/>
              </a:spcBef>
              <a:spcAft>
                <a:spcPts val="0"/>
              </a:spcAft>
              <a:buNone/>
              <a:tabLst/>
              <a:defRPr sz="1800" b="0" i="0" u="none" strike="noStrike" kern="0" cap="none" spc="0" baseline="0">
                <a:solidFill>
                  <a:srgbClr val="000000"/>
                </a:solidFill>
                <a:uFillTx/>
              </a:defRPr>
            </a:pPr>
            <a:r>
              <a:rPr lang="en-US" sz="2399" b="0" i="0" u="none" strike="noStrike" kern="1200" cap="none" spc="0" baseline="0">
                <a:solidFill>
                  <a:srgbClr val="000000"/>
                </a:solidFill>
                <a:uFillTx/>
                <a:latin typeface="Poppins"/>
              </a:rPr>
              <a:t>Local education providers in Cambridgeshire &amp; Peterborough</a:t>
            </a:r>
          </a:p>
        </p:txBody>
      </p:sp>
      <p:grpSp>
        <p:nvGrpSpPr>
          <p:cNvPr id="4" name="Group 4">
            <a:extLst>
              <a:ext uri="{FF2B5EF4-FFF2-40B4-BE49-F238E27FC236}">
                <a16:creationId xmlns:a16="http://schemas.microsoft.com/office/drawing/2014/main" id="{DC7615D2-FDAF-7788-B8CB-04E5ADF670C9}"/>
              </a:ext>
            </a:extLst>
          </p:cNvPr>
          <p:cNvGrpSpPr/>
          <p:nvPr/>
        </p:nvGrpSpPr>
        <p:grpSpPr>
          <a:xfrm>
            <a:off x="12488866" y="3437860"/>
            <a:ext cx="5012347" cy="781940"/>
            <a:chOff x="12488866" y="3437860"/>
            <a:chExt cx="5012347" cy="781940"/>
          </a:xfrm>
        </p:grpSpPr>
        <p:sp>
          <p:nvSpPr>
            <p:cNvPr id="5" name="Freeform 5">
              <a:extLst>
                <a:ext uri="{FF2B5EF4-FFF2-40B4-BE49-F238E27FC236}">
                  <a16:creationId xmlns:a16="http://schemas.microsoft.com/office/drawing/2014/main" id="{FBB1A779-4337-E7EE-77E4-155E1481C9F0}"/>
                </a:ext>
              </a:extLst>
            </p:cNvPr>
            <p:cNvSpPr/>
            <p:nvPr/>
          </p:nvSpPr>
          <p:spPr>
            <a:xfrm>
              <a:off x="12512942" y="3461936"/>
              <a:ext cx="4964195" cy="733787"/>
            </a:xfrm>
            <a:custGeom>
              <a:avLst/>
              <a:gdLst>
                <a:gd name="f0" fmla="val w"/>
                <a:gd name="f1" fmla="val h"/>
                <a:gd name="f2" fmla="val 0"/>
                <a:gd name="f3" fmla="val 6546479"/>
                <a:gd name="f4" fmla="val 967675"/>
                <a:gd name="f5" fmla="val 6453770"/>
                <a:gd name="f6" fmla="val 92710"/>
                <a:gd name="f7" fmla="val 41910"/>
                <a:gd name="f8" fmla="val 925765"/>
                <a:gd name="f9" fmla="val 874965"/>
                <a:gd name="f10" fmla="val 6452500"/>
                <a:gd name="f11" fmla="val 6503300"/>
                <a:gd name="f12" fmla="val 6545210"/>
                <a:gd name="f13" fmla="val 873695"/>
                <a:gd name="f14" fmla="val 6504570"/>
                <a:gd name="f15" fmla="*/ f0 1 6546479"/>
                <a:gd name="f16" fmla="*/ f1 1 967675"/>
                <a:gd name="f17" fmla="+- f4 0 f2"/>
                <a:gd name="f18" fmla="+- f3 0 f2"/>
                <a:gd name="f19" fmla="*/ f18 1 6546479"/>
                <a:gd name="f20" fmla="*/ f17 1 96767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6546479" h="96767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105652"/>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6">
              <a:extLst>
                <a:ext uri="{FF2B5EF4-FFF2-40B4-BE49-F238E27FC236}">
                  <a16:creationId xmlns:a16="http://schemas.microsoft.com/office/drawing/2014/main" id="{07FEBB17-1B84-411C-F2B4-F21244B788EC}"/>
                </a:ext>
              </a:extLst>
            </p:cNvPr>
            <p:cNvSpPr/>
            <p:nvPr/>
          </p:nvSpPr>
          <p:spPr>
            <a:xfrm>
              <a:off x="12488866" y="3437860"/>
              <a:ext cx="5012347" cy="781940"/>
            </a:xfrm>
            <a:custGeom>
              <a:avLst/>
              <a:gdLst>
                <a:gd name="f0" fmla="val w"/>
                <a:gd name="f1" fmla="val h"/>
                <a:gd name="f2" fmla="val 0"/>
                <a:gd name="f3" fmla="val 6609979"/>
                <a:gd name="f4" fmla="val 1031175"/>
                <a:gd name="f5" fmla="val 6485520"/>
                <a:gd name="f6" fmla="val 59690"/>
                <a:gd name="f7" fmla="val 6521079"/>
                <a:gd name="f8" fmla="val 6550289"/>
                <a:gd name="f9" fmla="val 88900"/>
                <a:gd name="f10" fmla="val 124460"/>
                <a:gd name="f11" fmla="val 906715"/>
                <a:gd name="f12" fmla="val 942275"/>
                <a:gd name="f13" fmla="val 971485"/>
                <a:gd name="f14" fmla="val 55880"/>
                <a:gd name="f15" fmla="val 975295"/>
                <a:gd name="f16" fmla="val 6554100"/>
                <a:gd name="f17" fmla="*/ f0 1 6609979"/>
                <a:gd name="f18" fmla="*/ f1 1 1031175"/>
                <a:gd name="f19" fmla="+- f4 0 f2"/>
                <a:gd name="f20" fmla="+- f3 0 f2"/>
                <a:gd name="f21" fmla="*/ f20 1 6609979"/>
                <a:gd name="f22" fmla="*/ f19 1 103117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6609979" h="103117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grpSp>
        <p:nvGrpSpPr>
          <p:cNvPr id="7" name="Group 7">
            <a:extLst>
              <a:ext uri="{FF2B5EF4-FFF2-40B4-BE49-F238E27FC236}">
                <a16:creationId xmlns:a16="http://schemas.microsoft.com/office/drawing/2014/main" id="{6776F254-0246-4AA8-1536-4A786813DF81}"/>
              </a:ext>
            </a:extLst>
          </p:cNvPr>
          <p:cNvGrpSpPr/>
          <p:nvPr/>
        </p:nvGrpSpPr>
        <p:grpSpPr>
          <a:xfrm>
            <a:off x="1028700" y="3449171"/>
            <a:ext cx="5012347" cy="781940"/>
            <a:chOff x="1028700" y="3449171"/>
            <a:chExt cx="5012347" cy="781940"/>
          </a:xfrm>
        </p:grpSpPr>
        <p:sp>
          <p:nvSpPr>
            <p:cNvPr id="8" name="Freeform 8">
              <a:extLst>
                <a:ext uri="{FF2B5EF4-FFF2-40B4-BE49-F238E27FC236}">
                  <a16:creationId xmlns:a16="http://schemas.microsoft.com/office/drawing/2014/main" id="{06C2FCCD-FAA0-DA2E-25DF-A4762670230D}"/>
                </a:ext>
              </a:extLst>
            </p:cNvPr>
            <p:cNvSpPr/>
            <p:nvPr/>
          </p:nvSpPr>
          <p:spPr>
            <a:xfrm>
              <a:off x="1052776" y="3473247"/>
              <a:ext cx="4964195" cy="733787"/>
            </a:xfrm>
            <a:custGeom>
              <a:avLst/>
              <a:gdLst>
                <a:gd name="f0" fmla="val w"/>
                <a:gd name="f1" fmla="val h"/>
                <a:gd name="f2" fmla="val 0"/>
                <a:gd name="f3" fmla="val 6546479"/>
                <a:gd name="f4" fmla="val 967675"/>
                <a:gd name="f5" fmla="val 6453770"/>
                <a:gd name="f6" fmla="val 92710"/>
                <a:gd name="f7" fmla="val 41910"/>
                <a:gd name="f8" fmla="val 925765"/>
                <a:gd name="f9" fmla="val 874965"/>
                <a:gd name="f10" fmla="val 6452500"/>
                <a:gd name="f11" fmla="val 6503300"/>
                <a:gd name="f12" fmla="val 6545210"/>
                <a:gd name="f13" fmla="val 873695"/>
                <a:gd name="f14" fmla="val 6504570"/>
                <a:gd name="f15" fmla="*/ f0 1 6546479"/>
                <a:gd name="f16" fmla="*/ f1 1 967675"/>
                <a:gd name="f17" fmla="+- f4 0 f2"/>
                <a:gd name="f18" fmla="+- f3 0 f2"/>
                <a:gd name="f19" fmla="*/ f18 1 6546479"/>
                <a:gd name="f20" fmla="*/ f17 1 96767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6546479" h="96767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9" name="Freeform 9">
              <a:extLst>
                <a:ext uri="{FF2B5EF4-FFF2-40B4-BE49-F238E27FC236}">
                  <a16:creationId xmlns:a16="http://schemas.microsoft.com/office/drawing/2014/main" id="{6C6CD8C9-5852-14A0-C797-E78B66C1C5E4}"/>
                </a:ext>
              </a:extLst>
            </p:cNvPr>
            <p:cNvSpPr/>
            <p:nvPr/>
          </p:nvSpPr>
          <p:spPr>
            <a:xfrm>
              <a:off x="1028700" y="3449171"/>
              <a:ext cx="5012347" cy="781940"/>
            </a:xfrm>
            <a:custGeom>
              <a:avLst/>
              <a:gdLst>
                <a:gd name="f0" fmla="val w"/>
                <a:gd name="f1" fmla="val h"/>
                <a:gd name="f2" fmla="val 0"/>
                <a:gd name="f3" fmla="val 6609979"/>
                <a:gd name="f4" fmla="val 1031175"/>
                <a:gd name="f5" fmla="val 6485520"/>
                <a:gd name="f6" fmla="val 59690"/>
                <a:gd name="f7" fmla="val 6521079"/>
                <a:gd name="f8" fmla="val 6550289"/>
                <a:gd name="f9" fmla="val 88900"/>
                <a:gd name="f10" fmla="val 124460"/>
                <a:gd name="f11" fmla="val 906715"/>
                <a:gd name="f12" fmla="val 942275"/>
                <a:gd name="f13" fmla="val 971485"/>
                <a:gd name="f14" fmla="val 55880"/>
                <a:gd name="f15" fmla="val 975295"/>
                <a:gd name="f16" fmla="val 6554100"/>
                <a:gd name="f17" fmla="*/ f0 1 6609979"/>
                <a:gd name="f18" fmla="*/ f1 1 1031175"/>
                <a:gd name="f19" fmla="+- f4 0 f2"/>
                <a:gd name="f20" fmla="+- f3 0 f2"/>
                <a:gd name="f21" fmla="*/ f20 1 6609979"/>
                <a:gd name="f22" fmla="*/ f19 1 103117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6609979" h="103117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10" name="TextBox 10">
            <a:extLst>
              <a:ext uri="{FF2B5EF4-FFF2-40B4-BE49-F238E27FC236}">
                <a16:creationId xmlns:a16="http://schemas.microsoft.com/office/drawing/2014/main" id="{CD9DA8A3-0CC4-7D24-FAAD-B6220EB16A43}"/>
              </a:ext>
            </a:extLst>
          </p:cNvPr>
          <p:cNvSpPr txBox="1"/>
          <p:nvPr/>
        </p:nvSpPr>
        <p:spPr>
          <a:xfrm>
            <a:off x="1635404" y="3553961"/>
            <a:ext cx="3798938" cy="53784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48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320" baseline="0">
                <a:solidFill>
                  <a:srgbClr val="FBF3E4"/>
                </a:solidFill>
                <a:uFillTx/>
                <a:latin typeface="Bebas Neue"/>
              </a:rPr>
              <a:t>COLLEGES</a:t>
            </a:r>
          </a:p>
        </p:txBody>
      </p:sp>
      <p:sp>
        <p:nvSpPr>
          <p:cNvPr id="11" name="TextBox 11">
            <a:extLst>
              <a:ext uri="{FF2B5EF4-FFF2-40B4-BE49-F238E27FC236}">
                <a16:creationId xmlns:a16="http://schemas.microsoft.com/office/drawing/2014/main" id="{EF998DE5-633C-DD2E-9298-E841AB2BF1B7}"/>
              </a:ext>
            </a:extLst>
          </p:cNvPr>
          <p:cNvSpPr txBox="1"/>
          <p:nvPr/>
        </p:nvSpPr>
        <p:spPr>
          <a:xfrm>
            <a:off x="12943167" y="3542641"/>
            <a:ext cx="3798938" cy="53784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48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320" baseline="0">
                <a:solidFill>
                  <a:srgbClr val="FBF3E4"/>
                </a:solidFill>
                <a:uFillTx/>
                <a:latin typeface="Bebas Neue"/>
              </a:rPr>
              <a:t>ADULT LEARNING</a:t>
            </a:r>
          </a:p>
        </p:txBody>
      </p:sp>
      <p:sp>
        <p:nvSpPr>
          <p:cNvPr id="12" name="TextBox 12">
            <a:extLst>
              <a:ext uri="{FF2B5EF4-FFF2-40B4-BE49-F238E27FC236}">
                <a16:creationId xmlns:a16="http://schemas.microsoft.com/office/drawing/2014/main" id="{4E8D9899-691A-BD58-A923-3FEC13731EAD}"/>
              </a:ext>
            </a:extLst>
          </p:cNvPr>
          <p:cNvSpPr txBox="1"/>
          <p:nvPr/>
        </p:nvSpPr>
        <p:spPr>
          <a:xfrm>
            <a:off x="1028700" y="4396106"/>
            <a:ext cx="5012347" cy="57854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288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Local colleges include:</a:t>
            </a:r>
          </a:p>
          <a:p>
            <a:pPr marL="0" marR="0" lvl="0" indent="0" algn="l" defTabSz="914400" rtl="0" fontAlgn="auto" hangingPunct="1">
              <a:lnSpc>
                <a:spcPts val="288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Poppins"/>
            </a:endParaRP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Inspire Education Group – Peterborough College and Stamford College</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Cambridge Regional College</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College of West Anglia</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Bedford College</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West Suffolk College</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North Hertfordshire College</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North Cambridgeshire Training Centre</a:t>
            </a:r>
          </a:p>
          <a:p>
            <a:pPr marL="0" marR="0" lvl="0" indent="0" algn="l" defTabSz="914400" rtl="0" fontAlgn="auto" hangingPunct="1">
              <a:lnSpc>
                <a:spcPts val="288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Poppins"/>
            </a:endParaRPr>
          </a:p>
          <a:p>
            <a:pPr marL="0" marR="0" lvl="0" indent="0" algn="l" defTabSz="914400" rtl="0" fontAlgn="auto" hangingPunct="1">
              <a:lnSpc>
                <a:spcPts val="288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In addition, a large proportion of our secondary schools offer Sixth Form colleges, where students can study A Levels, T Levels, BTECs and wider curriculum offers.</a:t>
            </a:r>
          </a:p>
        </p:txBody>
      </p:sp>
      <p:sp>
        <p:nvSpPr>
          <p:cNvPr id="13" name="TextBox 13">
            <a:extLst>
              <a:ext uri="{FF2B5EF4-FFF2-40B4-BE49-F238E27FC236}">
                <a16:creationId xmlns:a16="http://schemas.microsoft.com/office/drawing/2014/main" id="{D5EE3A8A-4272-2EEA-D66A-E495730DAE5A}"/>
              </a:ext>
            </a:extLst>
          </p:cNvPr>
          <p:cNvSpPr txBox="1"/>
          <p:nvPr/>
        </p:nvSpPr>
        <p:spPr>
          <a:xfrm>
            <a:off x="12488866" y="4396106"/>
            <a:ext cx="5012347" cy="5785481"/>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288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Local training providers include:</a:t>
            </a:r>
          </a:p>
          <a:p>
            <a:pPr marL="0" marR="0" lvl="0" indent="0" algn="l" defTabSz="914400" rtl="0" fontAlgn="auto" hangingPunct="1">
              <a:lnSpc>
                <a:spcPts val="288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Poppins"/>
            </a:endParaRP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The Skills Network</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Purple Beard </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Capita Public Service</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Construction Skills People Ltd</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Duplex Business Services</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Imeta Training Ltd</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Retrofit Academy</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Steadfast Training </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Back to Work</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NACRO</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SERCO</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Ixion</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New Meaning Foundation</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Cambridgeshire Skills</a:t>
            </a:r>
          </a:p>
        </p:txBody>
      </p:sp>
      <p:grpSp>
        <p:nvGrpSpPr>
          <p:cNvPr id="14" name="Group 14">
            <a:extLst>
              <a:ext uri="{FF2B5EF4-FFF2-40B4-BE49-F238E27FC236}">
                <a16:creationId xmlns:a16="http://schemas.microsoft.com/office/drawing/2014/main" id="{F82B2F86-2204-566E-CC21-B6FFCE01663C}"/>
              </a:ext>
            </a:extLst>
          </p:cNvPr>
          <p:cNvGrpSpPr/>
          <p:nvPr/>
        </p:nvGrpSpPr>
        <p:grpSpPr>
          <a:xfrm>
            <a:off x="6758778" y="3437860"/>
            <a:ext cx="5012347" cy="781940"/>
            <a:chOff x="6758778" y="3437860"/>
            <a:chExt cx="5012347" cy="781940"/>
          </a:xfrm>
        </p:grpSpPr>
        <p:sp>
          <p:nvSpPr>
            <p:cNvPr id="15" name="Freeform 15">
              <a:extLst>
                <a:ext uri="{FF2B5EF4-FFF2-40B4-BE49-F238E27FC236}">
                  <a16:creationId xmlns:a16="http://schemas.microsoft.com/office/drawing/2014/main" id="{F2CA5175-5761-03C1-56F1-18E1D5E7E357}"/>
                </a:ext>
              </a:extLst>
            </p:cNvPr>
            <p:cNvSpPr/>
            <p:nvPr/>
          </p:nvSpPr>
          <p:spPr>
            <a:xfrm>
              <a:off x="6782854" y="3461936"/>
              <a:ext cx="4964195" cy="733787"/>
            </a:xfrm>
            <a:custGeom>
              <a:avLst/>
              <a:gdLst>
                <a:gd name="f0" fmla="val w"/>
                <a:gd name="f1" fmla="val h"/>
                <a:gd name="f2" fmla="val 0"/>
                <a:gd name="f3" fmla="val 6546479"/>
                <a:gd name="f4" fmla="val 967675"/>
                <a:gd name="f5" fmla="val 6453770"/>
                <a:gd name="f6" fmla="val 92710"/>
                <a:gd name="f7" fmla="val 41910"/>
                <a:gd name="f8" fmla="val 925765"/>
                <a:gd name="f9" fmla="val 874965"/>
                <a:gd name="f10" fmla="val 6452500"/>
                <a:gd name="f11" fmla="val 6503300"/>
                <a:gd name="f12" fmla="val 6545210"/>
                <a:gd name="f13" fmla="val 873695"/>
                <a:gd name="f14" fmla="val 6504570"/>
                <a:gd name="f15" fmla="*/ f0 1 6546479"/>
                <a:gd name="f16" fmla="*/ f1 1 967675"/>
                <a:gd name="f17" fmla="+- f4 0 f2"/>
                <a:gd name="f18" fmla="+- f3 0 f2"/>
                <a:gd name="f19" fmla="*/ f18 1 6546479"/>
                <a:gd name="f20" fmla="*/ f17 1 96767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6546479" h="96767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004AAD"/>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16" name="Freeform 16">
              <a:extLst>
                <a:ext uri="{FF2B5EF4-FFF2-40B4-BE49-F238E27FC236}">
                  <a16:creationId xmlns:a16="http://schemas.microsoft.com/office/drawing/2014/main" id="{CA1468DC-04A5-5B36-E094-D9C91E2332FE}"/>
                </a:ext>
              </a:extLst>
            </p:cNvPr>
            <p:cNvSpPr/>
            <p:nvPr/>
          </p:nvSpPr>
          <p:spPr>
            <a:xfrm>
              <a:off x="6758778" y="3437860"/>
              <a:ext cx="5012347" cy="781940"/>
            </a:xfrm>
            <a:custGeom>
              <a:avLst/>
              <a:gdLst>
                <a:gd name="f0" fmla="val w"/>
                <a:gd name="f1" fmla="val h"/>
                <a:gd name="f2" fmla="val 0"/>
                <a:gd name="f3" fmla="val 6609979"/>
                <a:gd name="f4" fmla="val 1031175"/>
                <a:gd name="f5" fmla="val 6485520"/>
                <a:gd name="f6" fmla="val 59690"/>
                <a:gd name="f7" fmla="val 6521079"/>
                <a:gd name="f8" fmla="val 6550289"/>
                <a:gd name="f9" fmla="val 88900"/>
                <a:gd name="f10" fmla="val 124460"/>
                <a:gd name="f11" fmla="val 906715"/>
                <a:gd name="f12" fmla="val 942275"/>
                <a:gd name="f13" fmla="val 971485"/>
                <a:gd name="f14" fmla="val 55880"/>
                <a:gd name="f15" fmla="val 975295"/>
                <a:gd name="f16" fmla="val 6554100"/>
                <a:gd name="f17" fmla="*/ f0 1 6609979"/>
                <a:gd name="f18" fmla="*/ f1 1 1031175"/>
                <a:gd name="f19" fmla="+- f4 0 f2"/>
                <a:gd name="f20" fmla="+- f3 0 f2"/>
                <a:gd name="f21" fmla="*/ f20 1 6609979"/>
                <a:gd name="f22" fmla="*/ f19 1 103117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6609979" h="103117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17" name="TextBox 17">
            <a:extLst>
              <a:ext uri="{FF2B5EF4-FFF2-40B4-BE49-F238E27FC236}">
                <a16:creationId xmlns:a16="http://schemas.microsoft.com/office/drawing/2014/main" id="{F43C0384-2DEF-7048-B9F7-155B2E7E23FA}"/>
              </a:ext>
            </a:extLst>
          </p:cNvPr>
          <p:cNvSpPr txBox="1"/>
          <p:nvPr/>
        </p:nvSpPr>
        <p:spPr>
          <a:xfrm>
            <a:off x="7365492" y="3542641"/>
            <a:ext cx="3798938" cy="53784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48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320" baseline="0">
                <a:solidFill>
                  <a:srgbClr val="FBF3E4"/>
                </a:solidFill>
                <a:uFillTx/>
                <a:latin typeface="Bebas Neue"/>
              </a:rPr>
              <a:t>HIGHER EDUCATION</a:t>
            </a:r>
          </a:p>
        </p:txBody>
      </p:sp>
      <p:sp>
        <p:nvSpPr>
          <p:cNvPr id="18" name="TextBox 18">
            <a:extLst>
              <a:ext uri="{FF2B5EF4-FFF2-40B4-BE49-F238E27FC236}">
                <a16:creationId xmlns:a16="http://schemas.microsoft.com/office/drawing/2014/main" id="{11462AE2-25B3-FDE0-C9F5-EB87D12BBA1A}"/>
              </a:ext>
            </a:extLst>
          </p:cNvPr>
          <p:cNvSpPr txBox="1"/>
          <p:nvPr/>
        </p:nvSpPr>
        <p:spPr>
          <a:xfrm>
            <a:off x="6758778" y="4398648"/>
            <a:ext cx="5012347" cy="2889878"/>
          </a:xfrm>
          <a:prstGeom prst="rect">
            <a:avLst/>
          </a:prstGeom>
          <a:noFill/>
          <a:ln cap="flat">
            <a:noFill/>
          </a:ln>
        </p:spPr>
        <p:txBody>
          <a:bodyPr vert="horz" wrap="square" lIns="0" tIns="0" rIns="0" bIns="0" anchor="t" anchorCtr="0" compatLnSpc="1">
            <a:spAutoFit/>
          </a:bodyPr>
          <a:lstStyle/>
          <a:p>
            <a:pPr marL="0" marR="0" lvl="0" indent="0" algn="l" defTabSz="914400" rtl="0" fontAlgn="auto" hangingPunct="1">
              <a:lnSpc>
                <a:spcPts val="288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Local Higher Education providers include:</a:t>
            </a:r>
          </a:p>
          <a:p>
            <a:pPr marL="0" marR="0" lvl="0" indent="0" algn="l" defTabSz="914400" rtl="0" fontAlgn="auto" hangingPunct="1">
              <a:lnSpc>
                <a:spcPts val="288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Poppins"/>
            </a:endParaRP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University of Cambridge</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Anglia Ruskin University Cambridge</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ARU Peterborough</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University Centre Peterborough</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Cambridge Regional College</a:t>
            </a:r>
          </a:p>
          <a:p>
            <a:pPr marL="388629" marR="0" lvl="1" indent="-194310" algn="l" defTabSz="914400" rtl="0" fontAlgn="auto" hangingPunct="1">
              <a:lnSpc>
                <a:spcPts val="28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Poppins"/>
              </a:rPr>
              <a:t>Inspire Education Group - Peterborough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2">
    <p:bg>
      <p:bgPr>
        <a:solidFill>
          <a:srgbClr val="FBF3E4"/>
        </a:solid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8EBB9478-7718-9AD7-BB8C-DF79113888CF}"/>
              </a:ext>
            </a:extLst>
          </p:cNvPr>
          <p:cNvSpPr txBox="1"/>
          <p:nvPr/>
        </p:nvSpPr>
        <p:spPr>
          <a:xfrm>
            <a:off x="3534869" y="1285436"/>
            <a:ext cx="11790950" cy="1601635"/>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11885"/>
              </a:lnSpc>
              <a:spcBef>
                <a:spcPts val="0"/>
              </a:spcBef>
              <a:spcAft>
                <a:spcPts val="0"/>
              </a:spcAft>
              <a:buNone/>
              <a:tabLst/>
              <a:defRPr sz="1800" b="0" i="0" u="none" strike="noStrike" kern="0" cap="none" spc="0" baseline="0">
                <a:solidFill>
                  <a:srgbClr val="000000"/>
                </a:solidFill>
                <a:uFillTx/>
              </a:defRPr>
            </a:pPr>
            <a:r>
              <a:rPr lang="en-US" sz="11883" b="0" i="0" u="none" strike="noStrike" kern="1200" cap="none" spc="0" baseline="0">
                <a:solidFill>
                  <a:srgbClr val="000000"/>
                </a:solidFill>
                <a:uFillTx/>
                <a:latin typeface="Bebas Neue Bold"/>
              </a:rPr>
              <a:t>LOCAL CAREERS SERVICES</a:t>
            </a:r>
          </a:p>
        </p:txBody>
      </p:sp>
      <p:sp>
        <p:nvSpPr>
          <p:cNvPr id="3" name="AutoShape 3">
            <a:extLst>
              <a:ext uri="{FF2B5EF4-FFF2-40B4-BE49-F238E27FC236}">
                <a16:creationId xmlns:a16="http://schemas.microsoft.com/office/drawing/2014/main" id="{A99F7967-23A0-6F77-F794-0B46C6847FE8}"/>
              </a:ext>
            </a:extLst>
          </p:cNvPr>
          <p:cNvSpPr/>
          <p:nvPr/>
        </p:nvSpPr>
        <p:spPr>
          <a:xfrm rot="2028">
            <a:off x="1028700" y="2959812"/>
            <a:ext cx="16230600"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9046" cap="flat">
            <a:solidFill>
              <a:srgbClr val="00000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4" name="Group 4">
            <a:extLst>
              <a:ext uri="{FF2B5EF4-FFF2-40B4-BE49-F238E27FC236}">
                <a16:creationId xmlns:a16="http://schemas.microsoft.com/office/drawing/2014/main" id="{1EADB23A-3838-6924-C8A8-FEE166D6DC18}"/>
              </a:ext>
            </a:extLst>
          </p:cNvPr>
          <p:cNvGrpSpPr/>
          <p:nvPr/>
        </p:nvGrpSpPr>
        <p:grpSpPr>
          <a:xfrm>
            <a:off x="5171837" y="3210449"/>
            <a:ext cx="7944334" cy="781940"/>
            <a:chOff x="5171837" y="3210449"/>
            <a:chExt cx="7944334" cy="781940"/>
          </a:xfrm>
        </p:grpSpPr>
        <p:sp>
          <p:nvSpPr>
            <p:cNvPr id="5" name="Freeform 5">
              <a:extLst>
                <a:ext uri="{FF2B5EF4-FFF2-40B4-BE49-F238E27FC236}">
                  <a16:creationId xmlns:a16="http://schemas.microsoft.com/office/drawing/2014/main" id="{806F9BF4-AAF4-4744-C4C8-EB0C15D55194}"/>
                </a:ext>
              </a:extLst>
            </p:cNvPr>
            <p:cNvSpPr/>
            <p:nvPr/>
          </p:nvSpPr>
          <p:spPr>
            <a:xfrm>
              <a:off x="5195913" y="3234525"/>
              <a:ext cx="7896182" cy="733787"/>
            </a:xfrm>
            <a:custGeom>
              <a:avLst/>
              <a:gdLst>
                <a:gd name="f0" fmla="val w"/>
                <a:gd name="f1" fmla="val h"/>
                <a:gd name="f2" fmla="val 0"/>
                <a:gd name="f3" fmla="val 10413005"/>
                <a:gd name="f4" fmla="val 967675"/>
                <a:gd name="f5" fmla="val 10320296"/>
                <a:gd name="f6" fmla="val 92710"/>
                <a:gd name="f7" fmla="val 41910"/>
                <a:gd name="f8" fmla="val 925765"/>
                <a:gd name="f9" fmla="val 874965"/>
                <a:gd name="f10" fmla="val 10319026"/>
                <a:gd name="f11" fmla="val 10369826"/>
                <a:gd name="f12" fmla="val 10411736"/>
                <a:gd name="f13" fmla="val 873695"/>
                <a:gd name="f14" fmla="val 10371096"/>
                <a:gd name="f15" fmla="*/ f0 1 10413005"/>
                <a:gd name="f16" fmla="*/ f1 1 967675"/>
                <a:gd name="f17" fmla="+- f4 0 f2"/>
                <a:gd name="f18" fmla="+- f3 0 f2"/>
                <a:gd name="f19" fmla="*/ f18 1 10413005"/>
                <a:gd name="f20" fmla="*/ f17 1 967675"/>
                <a:gd name="f21" fmla="*/ f2 1 f19"/>
                <a:gd name="f22" fmla="*/ f3 1 f19"/>
                <a:gd name="f23" fmla="*/ f2 1 f20"/>
                <a:gd name="f24" fmla="*/ f4 1 f20"/>
                <a:gd name="f25" fmla="*/ f21 f15 1"/>
                <a:gd name="f26" fmla="*/ f22 f15 1"/>
                <a:gd name="f27" fmla="*/ f24 f16 1"/>
                <a:gd name="f28" fmla="*/ f23 f16 1"/>
              </a:gdLst>
              <a:ahLst/>
              <a:cxnLst>
                <a:cxn ang="3cd4">
                  <a:pos x="hc" y="t"/>
                </a:cxn>
                <a:cxn ang="0">
                  <a:pos x="r" y="vc"/>
                </a:cxn>
                <a:cxn ang="cd4">
                  <a:pos x="hc" y="b"/>
                </a:cxn>
                <a:cxn ang="cd2">
                  <a:pos x="l" y="vc"/>
                </a:cxn>
              </a:cxnLst>
              <a:rect l="f25" t="f28" r="f26" b="f27"/>
              <a:pathLst>
                <a:path w="10413005" h="967675">
                  <a:moveTo>
                    <a:pt x="f5" y="f4"/>
                  </a:moveTo>
                  <a:lnTo>
                    <a:pt x="f6" y="f4"/>
                  </a:lnTo>
                  <a:cubicBezTo>
                    <a:pt x="f7" y="f4"/>
                    <a:pt x="f2" y="f8"/>
                    <a:pt x="f2" y="f9"/>
                  </a:cubicBezTo>
                  <a:lnTo>
                    <a:pt x="f2" y="f6"/>
                  </a:lnTo>
                  <a:cubicBezTo>
                    <a:pt x="f2" y="f7"/>
                    <a:pt x="f7" y="f2"/>
                    <a:pt x="f6" y="f2"/>
                  </a:cubicBezTo>
                  <a:lnTo>
                    <a:pt x="f10" y="f2"/>
                  </a:lnTo>
                  <a:cubicBezTo>
                    <a:pt x="f11" y="f2"/>
                    <a:pt x="f12" y="f7"/>
                    <a:pt x="f12" y="f6"/>
                  </a:cubicBezTo>
                  <a:lnTo>
                    <a:pt x="f12" y="f13"/>
                  </a:lnTo>
                  <a:cubicBezTo>
                    <a:pt x="f3" y="f8"/>
                    <a:pt x="f14" y="f4"/>
                    <a:pt x="f5" y="f4"/>
                  </a:cubicBezTo>
                  <a:close/>
                </a:path>
              </a:pathLst>
            </a:custGeom>
            <a:solidFill>
              <a:srgbClr val="B9164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6" name="Freeform 6">
              <a:extLst>
                <a:ext uri="{FF2B5EF4-FFF2-40B4-BE49-F238E27FC236}">
                  <a16:creationId xmlns:a16="http://schemas.microsoft.com/office/drawing/2014/main" id="{677288B4-81C4-D941-246B-DFDBA40F31ED}"/>
                </a:ext>
              </a:extLst>
            </p:cNvPr>
            <p:cNvSpPr/>
            <p:nvPr/>
          </p:nvSpPr>
          <p:spPr>
            <a:xfrm>
              <a:off x="5171837" y="3210449"/>
              <a:ext cx="7944334" cy="781940"/>
            </a:xfrm>
            <a:custGeom>
              <a:avLst/>
              <a:gdLst>
                <a:gd name="f0" fmla="val w"/>
                <a:gd name="f1" fmla="val h"/>
                <a:gd name="f2" fmla="val 0"/>
                <a:gd name="f3" fmla="val 10476505"/>
                <a:gd name="f4" fmla="val 1031175"/>
                <a:gd name="f5" fmla="val 10352046"/>
                <a:gd name="f6" fmla="val 59690"/>
                <a:gd name="f7" fmla="val 10387605"/>
                <a:gd name="f8" fmla="val 10416815"/>
                <a:gd name="f9" fmla="val 88900"/>
                <a:gd name="f10" fmla="val 124460"/>
                <a:gd name="f11" fmla="val 906715"/>
                <a:gd name="f12" fmla="val 942275"/>
                <a:gd name="f13" fmla="val 971485"/>
                <a:gd name="f14" fmla="val 55880"/>
                <a:gd name="f15" fmla="val 975295"/>
                <a:gd name="f16" fmla="val 10420626"/>
                <a:gd name="f17" fmla="*/ f0 1 10476505"/>
                <a:gd name="f18" fmla="*/ f1 1 1031175"/>
                <a:gd name="f19" fmla="+- f4 0 f2"/>
                <a:gd name="f20" fmla="+- f3 0 f2"/>
                <a:gd name="f21" fmla="*/ f20 1 10476505"/>
                <a:gd name="f22" fmla="*/ f19 1 1031175"/>
                <a:gd name="f23" fmla="*/ f2 1 f21"/>
                <a:gd name="f24" fmla="*/ f3 1 f21"/>
                <a:gd name="f25" fmla="*/ f2 1 f22"/>
                <a:gd name="f26" fmla="*/ f4 1 f22"/>
                <a:gd name="f27" fmla="*/ f23 f17 1"/>
                <a:gd name="f28" fmla="*/ f24 f17 1"/>
                <a:gd name="f29" fmla="*/ f26 f18 1"/>
                <a:gd name="f30" fmla="*/ f25 f18 1"/>
              </a:gdLst>
              <a:ahLst/>
              <a:cxnLst>
                <a:cxn ang="3cd4">
                  <a:pos x="hc" y="t"/>
                </a:cxn>
                <a:cxn ang="0">
                  <a:pos x="r" y="vc"/>
                </a:cxn>
                <a:cxn ang="cd4">
                  <a:pos x="hc" y="b"/>
                </a:cxn>
                <a:cxn ang="cd2">
                  <a:pos x="l" y="vc"/>
                </a:cxn>
              </a:cxnLst>
              <a:rect l="f27" t="f30" r="f28" b="f29"/>
              <a:pathLst>
                <a:path w="10476505" h="1031175">
                  <a:moveTo>
                    <a:pt x="f5" y="f6"/>
                  </a:moveTo>
                  <a:cubicBezTo>
                    <a:pt x="f7" y="f6"/>
                    <a:pt x="f8" y="f9"/>
                    <a:pt x="f8" y="f10"/>
                  </a:cubicBezTo>
                  <a:lnTo>
                    <a:pt x="f8" y="f11"/>
                  </a:lnTo>
                  <a:cubicBezTo>
                    <a:pt x="f8" y="f12"/>
                    <a:pt x="f7" y="f13"/>
                    <a:pt x="f5" y="f13"/>
                  </a:cubicBezTo>
                  <a:lnTo>
                    <a:pt x="f10" y="f13"/>
                  </a:lnTo>
                  <a:cubicBezTo>
                    <a:pt x="f9" y="f13"/>
                    <a:pt x="f6" y="f12"/>
                    <a:pt x="f6" y="f11"/>
                  </a:cubicBezTo>
                  <a:lnTo>
                    <a:pt x="f6" y="f10"/>
                  </a:lnTo>
                  <a:cubicBezTo>
                    <a:pt x="f6" y="f9"/>
                    <a:pt x="f9" y="f6"/>
                    <a:pt x="f10" y="f6"/>
                  </a:cubicBezTo>
                  <a:lnTo>
                    <a:pt x="f5" y="f6"/>
                  </a:lnTo>
                  <a:moveTo>
                    <a:pt x="f5" y="f2"/>
                  </a:moveTo>
                  <a:lnTo>
                    <a:pt x="f10" y="f2"/>
                  </a:lnTo>
                  <a:cubicBezTo>
                    <a:pt x="f14" y="f2"/>
                    <a:pt x="f2" y="f14"/>
                    <a:pt x="f2" y="f10"/>
                  </a:cubicBezTo>
                  <a:lnTo>
                    <a:pt x="f2" y="f11"/>
                  </a:lnTo>
                  <a:cubicBezTo>
                    <a:pt x="f2" y="f15"/>
                    <a:pt x="f14" y="f4"/>
                    <a:pt x="f10" y="f4"/>
                  </a:cubicBezTo>
                  <a:lnTo>
                    <a:pt x="f5" y="f4"/>
                  </a:lnTo>
                  <a:cubicBezTo>
                    <a:pt x="f16" y="f4"/>
                    <a:pt x="f3" y="f15"/>
                    <a:pt x="f3" y="f11"/>
                  </a:cubicBezTo>
                  <a:lnTo>
                    <a:pt x="f3" y="f10"/>
                  </a:lnTo>
                  <a:cubicBezTo>
                    <a:pt x="f3" y="f14"/>
                    <a:pt x="f16" y="f2"/>
                    <a:pt x="f5" y="f2"/>
                  </a:cubicBezTo>
                  <a:close/>
                </a:path>
              </a:pathLst>
            </a:custGeom>
            <a:solidFill>
              <a:srgbClr val="00000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sp>
        <p:nvSpPr>
          <p:cNvPr id="7" name="TextBox 7">
            <a:extLst>
              <a:ext uri="{FF2B5EF4-FFF2-40B4-BE49-F238E27FC236}">
                <a16:creationId xmlns:a16="http://schemas.microsoft.com/office/drawing/2014/main" id="{1C8017BA-D497-E42B-BA98-AF8CC9029DFE}"/>
              </a:ext>
            </a:extLst>
          </p:cNvPr>
          <p:cNvSpPr txBox="1"/>
          <p:nvPr/>
        </p:nvSpPr>
        <p:spPr>
          <a:xfrm>
            <a:off x="5301041" y="3303928"/>
            <a:ext cx="7685906" cy="537840"/>
          </a:xfrm>
          <a:prstGeom prst="rect">
            <a:avLst/>
          </a:prstGeom>
          <a:noFill/>
          <a:ln cap="flat">
            <a:noFill/>
          </a:ln>
        </p:spPr>
        <p:txBody>
          <a:bodyPr vert="horz" wrap="square" lIns="0" tIns="0" rIns="0" bIns="0" anchor="t" anchorCtr="1" compatLnSpc="1">
            <a:spAutoFit/>
          </a:bodyPr>
          <a:lstStyle/>
          <a:p>
            <a:pPr marL="0" marR="0" lvl="0" indent="0" algn="ctr" defTabSz="914400" rtl="0" fontAlgn="auto" hangingPunct="1">
              <a:lnSpc>
                <a:spcPts val="4480"/>
              </a:lnSpc>
              <a:spcBef>
                <a:spcPts val="0"/>
              </a:spcBef>
              <a:spcAft>
                <a:spcPts val="0"/>
              </a:spcAft>
              <a:buNone/>
              <a:tabLst/>
              <a:defRPr sz="1800" b="0" i="0" u="none" strike="noStrike" kern="0" cap="none" spc="0" baseline="0">
                <a:solidFill>
                  <a:srgbClr val="000000"/>
                </a:solidFill>
                <a:uFillTx/>
              </a:defRPr>
            </a:pPr>
            <a:r>
              <a:rPr lang="en-US" sz="3200" b="0" i="0" u="none" strike="noStrike" kern="1200" cap="none" spc="320" baseline="0">
                <a:solidFill>
                  <a:srgbClr val="FBF3E4"/>
                </a:solidFill>
                <a:uFillTx/>
                <a:latin typeface="Bebas Neue Bold"/>
              </a:rPr>
              <a:t>local careers services available include</a:t>
            </a:r>
          </a:p>
        </p:txBody>
      </p:sp>
      <p:sp>
        <p:nvSpPr>
          <p:cNvPr id="8" name="TextBox 8">
            <a:extLst>
              <a:ext uri="{FF2B5EF4-FFF2-40B4-BE49-F238E27FC236}">
                <a16:creationId xmlns:a16="http://schemas.microsoft.com/office/drawing/2014/main" id="{6FC0F890-A838-F7E3-DD0E-980E954DA624}"/>
              </a:ext>
            </a:extLst>
          </p:cNvPr>
          <p:cNvSpPr txBox="1"/>
          <p:nvPr/>
        </p:nvSpPr>
        <p:spPr>
          <a:xfrm>
            <a:off x="1028700" y="4335289"/>
            <a:ext cx="16346262" cy="4486905"/>
          </a:xfrm>
          <a:prstGeom prst="rect">
            <a:avLst/>
          </a:prstGeom>
          <a:noFill/>
          <a:ln cap="flat">
            <a:noFill/>
          </a:ln>
        </p:spPr>
        <p:txBody>
          <a:bodyPr vert="horz" wrap="square" lIns="0" tIns="0" rIns="0" bIns="0" anchor="t" anchorCtr="0" compatLnSpc="1">
            <a:spAutoFit/>
          </a:bodyPr>
          <a:lstStyle/>
          <a:p>
            <a:pPr marL="604518" marR="0" lvl="1" indent="-302264" algn="l" defTabSz="914400" rtl="0" fontAlgn="auto" hangingPunct="1">
              <a:lnSpc>
                <a:spcPts val="44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800" b="0" i="0" u="sng" strike="noStrike" kern="1200" cap="none" spc="0" baseline="0">
                <a:solidFill>
                  <a:srgbClr val="000000"/>
                </a:solidFill>
                <a:uFillTx/>
                <a:latin typeface="Poppins"/>
                <a:hlinkClick r:id="rId2" tooltip="https://www.careerfocuscambridge.co.uk">
                  <a:extLst>
                    <a:ext uri="{A12FA001-AC4F-418D-AE19-62706E023703}">
                      <ahyp:hlinkClr xmlns:ahyp="http://schemas.microsoft.com/office/drawing/2018/hyperlinkcolor" val="tx"/>
                    </a:ext>
                  </a:extLst>
                </a:hlinkClick>
              </a:rPr>
              <a:t>Career Focus Cambridge</a:t>
            </a:r>
          </a:p>
          <a:p>
            <a:pPr marL="604518" marR="0" lvl="1" indent="-302264" algn="l" defTabSz="914400" rtl="0" fontAlgn="auto" hangingPunct="1">
              <a:lnSpc>
                <a:spcPts val="44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800" b="0" i="0" u="sng" strike="noStrike" kern="1200" cap="none" spc="0" baseline="0">
                <a:solidFill>
                  <a:srgbClr val="000000"/>
                </a:solidFill>
                <a:uFillTx/>
                <a:latin typeface="Poppins"/>
                <a:hlinkClick r:id="rId3" tooltip="https://www.careers.cam.ac.uk">
                  <a:extLst>
                    <a:ext uri="{A12FA001-AC4F-418D-AE19-62706E023703}">
                      <ahyp:hlinkClr xmlns:ahyp="http://schemas.microsoft.com/office/drawing/2018/hyperlinkcolor" val="tx"/>
                    </a:ext>
                  </a:extLst>
                </a:hlinkClick>
              </a:rPr>
              <a:t>University of Cambridge Careers Service</a:t>
            </a:r>
          </a:p>
          <a:p>
            <a:pPr marL="604518" marR="0" lvl="1" indent="-302264" algn="l" defTabSz="914400" rtl="0" fontAlgn="auto" hangingPunct="1">
              <a:lnSpc>
                <a:spcPts val="44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800" b="0" i="0" u="sng" strike="noStrike" kern="1200" cap="none" spc="0" baseline="0">
                <a:solidFill>
                  <a:srgbClr val="000000"/>
                </a:solidFill>
                <a:uFillTx/>
                <a:latin typeface="Poppins"/>
                <a:hlinkClick r:id="rId4" tooltip="https://www.cambsals.co.uk/advice-guidance">
                  <a:extLst>
                    <a:ext uri="{A12FA001-AC4F-418D-AE19-62706E023703}">
                      <ahyp:hlinkClr xmlns:ahyp="http://schemas.microsoft.com/office/drawing/2018/hyperlinkcolor" val="tx"/>
                    </a:ext>
                  </a:extLst>
                </a:hlinkClick>
              </a:rPr>
              <a:t>Cambridgeshire Skills</a:t>
            </a:r>
          </a:p>
          <a:p>
            <a:pPr marL="604518" marR="0" lvl="1" indent="-302264" algn="l" defTabSz="914400" rtl="0" fontAlgn="auto" hangingPunct="1">
              <a:lnSpc>
                <a:spcPts val="44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800" b="0" i="0" u="sng" strike="noStrike" kern="1200" cap="none" spc="0" baseline="0">
                <a:solidFill>
                  <a:srgbClr val="000000"/>
                </a:solidFill>
                <a:uFillTx/>
                <a:latin typeface="Poppins"/>
                <a:hlinkClick r:id="rId5" tooltip="https://cambridgeshirepeterborough-ca.gov.uk/what-we-deliver/skills/careers-education/">
                  <a:extLst>
                    <a:ext uri="{A12FA001-AC4F-418D-AE19-62706E023703}">
                      <ahyp:hlinkClr xmlns:ahyp="http://schemas.microsoft.com/office/drawing/2018/hyperlinkcolor" val="tx"/>
                    </a:ext>
                  </a:extLst>
                </a:hlinkClick>
              </a:rPr>
              <a:t>Cambridgeshire &amp; Peterborough Careers Hub</a:t>
            </a:r>
          </a:p>
          <a:p>
            <a:pPr marL="604518" marR="0" lvl="1" indent="-302264" algn="l" defTabSz="914400" rtl="0" fontAlgn="auto" hangingPunct="1">
              <a:lnSpc>
                <a:spcPts val="44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800" b="0" i="0" u="sng" strike="noStrike" kern="1200" cap="none" spc="0" baseline="0">
                <a:solidFill>
                  <a:srgbClr val="000000"/>
                </a:solidFill>
                <a:uFillTx/>
                <a:latin typeface="Poppins"/>
                <a:hlinkClick r:id="rId6" tooltip="https://nationalcareers.service.gov.uk">
                  <a:extLst>
                    <a:ext uri="{A12FA001-AC4F-418D-AE19-62706E023703}">
                      <ahyp:hlinkClr xmlns:ahyp="http://schemas.microsoft.com/office/drawing/2018/hyperlinkcolor" val="tx"/>
                    </a:ext>
                  </a:extLst>
                </a:hlinkClick>
              </a:rPr>
              <a:t>National Careers Service</a:t>
            </a:r>
          </a:p>
          <a:p>
            <a:pPr marL="604518" marR="0" lvl="1" indent="-302264" algn="l" defTabSz="914400" rtl="0" fontAlgn="auto" hangingPunct="1">
              <a:lnSpc>
                <a:spcPts val="44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800" b="0" i="0" u="sng" strike="noStrike" kern="1200" cap="none" spc="0" baseline="0">
                <a:solidFill>
                  <a:srgbClr val="000000"/>
                </a:solidFill>
                <a:uFillTx/>
                <a:latin typeface="Poppins"/>
                <a:hlinkClick r:id="rId7" tooltip="https://www.youthemployment.org.uk/careers-advice-help/choices/getting-a-job/jobcentre-plus-services-for-young-people/">
                  <a:extLst>
                    <a:ext uri="{A12FA001-AC4F-418D-AE19-62706E023703}">
                      <ahyp:hlinkClr xmlns:ahyp="http://schemas.microsoft.com/office/drawing/2018/hyperlinkcolor" val="tx"/>
                    </a:ext>
                  </a:extLst>
                </a:hlinkClick>
              </a:rPr>
              <a:t>JobCentrePlus</a:t>
            </a:r>
          </a:p>
          <a:p>
            <a:pPr marL="604518" marR="0" lvl="1" indent="-302264" algn="l" defTabSz="914400" rtl="0" fontAlgn="auto" hangingPunct="1">
              <a:lnSpc>
                <a:spcPts val="44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800" b="0" i="0" u="sng" strike="noStrike" kern="1200" cap="none" spc="0" baseline="0">
                <a:solidFill>
                  <a:srgbClr val="000000"/>
                </a:solidFill>
                <a:uFillTx/>
                <a:latin typeface="Poppins"/>
                <a:hlinkClick r:id="rId8" tooltip="https://formthefuture.org.uk">
                  <a:extLst>
                    <a:ext uri="{A12FA001-AC4F-418D-AE19-62706E023703}">
                      <ahyp:hlinkClr xmlns:ahyp="http://schemas.microsoft.com/office/drawing/2018/hyperlinkcolor" val="tx"/>
                    </a:ext>
                  </a:extLst>
                </a:hlinkClick>
              </a:rPr>
              <a:t>Form The Future</a:t>
            </a:r>
          </a:p>
          <a:p>
            <a:pPr marL="604518" marR="0" lvl="1" indent="-302264" algn="l" defTabSz="914400" rtl="0" fontAlgn="auto" hangingPunct="1">
              <a:lnSpc>
                <a:spcPts val="4480"/>
              </a:lnSpc>
              <a:spcBef>
                <a:spcPts val="0"/>
              </a:spcBef>
              <a:spcAft>
                <a:spcPts val="0"/>
              </a:spcAft>
              <a:buSzPct val="100000"/>
              <a:buFont typeface="Arial"/>
              <a:buChar char="•"/>
              <a:tabLst/>
              <a:defRPr sz="1800" b="0" i="0" u="none" strike="noStrike" kern="0" cap="none" spc="0" baseline="0">
                <a:solidFill>
                  <a:srgbClr val="000000"/>
                </a:solidFill>
                <a:uFillTx/>
              </a:defRPr>
            </a:pPr>
            <a:r>
              <a:rPr lang="en-US" sz="2800" b="0" i="0" u="sng" strike="noStrike" kern="1200" cap="none" spc="0" baseline="0">
                <a:solidFill>
                  <a:srgbClr val="000000"/>
                </a:solidFill>
                <a:uFillTx/>
                <a:latin typeface="Poppins"/>
                <a:hlinkClick r:id="rId9" tooltip="https://fis.peterborough.gov.uk/kb5/peterborough/directory/service.page?id=BnLbic-AoL8&amp;familychannel=0">
                  <a:extLst>
                    <a:ext uri="{A12FA001-AC4F-418D-AE19-62706E023703}">
                      <ahyp:hlinkClr xmlns:ahyp="http://schemas.microsoft.com/office/drawing/2018/hyperlinkcolor" val="tx"/>
                    </a:ext>
                  </a:extLst>
                </a:hlinkClick>
              </a:rPr>
              <a:t>Peterborough Online Careers Service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5758</Words>
  <Application>Microsoft Office PowerPoint</Application>
  <PresentationFormat>Widescreen</PresentationFormat>
  <Paragraphs>904</Paragraphs>
  <Slides>38</Slides>
  <Notes>2</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38</vt:i4>
      </vt:variant>
    </vt:vector>
  </HeadingPairs>
  <TitlesOfParts>
    <vt:vector size="53" baseType="lpstr">
      <vt:lpstr>Aptos</vt:lpstr>
      <vt:lpstr>Arial</vt:lpstr>
      <vt:lpstr>Bebas Neue</vt:lpstr>
      <vt:lpstr>Bebas Neue Bold</vt:lpstr>
      <vt:lpstr>Calibri</vt:lpstr>
      <vt:lpstr>Canva Sans</vt:lpstr>
      <vt:lpstr>Canva Sans 1</vt:lpstr>
      <vt:lpstr>Canva Sans 1 Bold</vt:lpstr>
      <vt:lpstr>Canva Sans 2 Bold</vt:lpstr>
      <vt:lpstr>Canva Sans Bold</vt:lpstr>
      <vt:lpstr>Poppins</vt:lpstr>
      <vt:lpstr>Poppins Bold</vt:lpstr>
      <vt:lpstr>Poppins Bold Italics</vt:lpstr>
      <vt:lpstr>Poppins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CPCA LMI template</dc:title>
  <dc:creator>Joshua Roberts</dc:creator>
  <cp:lastModifiedBy>Steve McFaden</cp:lastModifiedBy>
  <cp:revision>5</cp:revision>
  <cp:lastPrinted>2025-01-06T19:46:15Z</cp:lastPrinted>
  <dcterms:created xsi:type="dcterms:W3CDTF">2006-08-16T00:00:00Z</dcterms:created>
  <dcterms:modified xsi:type="dcterms:W3CDTF">2025-03-20T10:22:17Z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b0448d4-1b6c-4670-88b9-0606aa4680da_Enabled">
    <vt:lpwstr>true</vt:lpwstr>
  </property>
  <property fmtid="{D5CDD505-2E9C-101B-9397-08002B2CF9AE}" pid="3" name="MSIP_Label_bb0448d4-1b6c-4670-88b9-0606aa4680da_SetDate">
    <vt:lpwstr>2023-01-06T09:45:13Z</vt:lpwstr>
  </property>
  <property fmtid="{D5CDD505-2E9C-101B-9397-08002B2CF9AE}" pid="4" name="MSIP_Label_bb0448d4-1b6c-4670-88b9-0606aa4680da_Method">
    <vt:lpwstr>Standard</vt:lpwstr>
  </property>
  <property fmtid="{D5CDD505-2E9C-101B-9397-08002B2CF9AE}" pid="5" name="MSIP_Label_bb0448d4-1b6c-4670-88b9-0606aa4680da_Name">
    <vt:lpwstr>OFFICIAL</vt:lpwstr>
  </property>
  <property fmtid="{D5CDD505-2E9C-101B-9397-08002B2CF9AE}" pid="6" name="MSIP_Label_bb0448d4-1b6c-4670-88b9-0606aa4680da_SiteId">
    <vt:lpwstr>66c9b3de-4a43-4c2b-b3a2-a3f312c01394</vt:lpwstr>
  </property>
  <property fmtid="{D5CDD505-2E9C-101B-9397-08002B2CF9AE}" pid="7" name="MSIP_Label_bb0448d4-1b6c-4670-88b9-0606aa4680da_ActionId">
    <vt:lpwstr>206270de-73b2-4d43-840b-3904094477b3</vt:lpwstr>
  </property>
  <property fmtid="{D5CDD505-2E9C-101B-9397-08002B2CF9AE}" pid="8" name="MSIP_Label_bb0448d4-1b6c-4670-88b9-0606aa4680da_ContentBits">
    <vt:lpwstr>0</vt:lpwstr>
  </property>
  <property fmtid="{D5CDD505-2E9C-101B-9397-08002B2CF9AE}" pid="9" name="ContentTypeId">
    <vt:lpwstr>0x0101009CBFD2AFA672154AA688EC82116AF68C</vt:lpwstr>
  </property>
  <property fmtid="{D5CDD505-2E9C-101B-9397-08002B2CF9AE}" pid="10" name="MediaServiceImageTags">
    <vt:lpwstr/>
  </property>
</Properties>
</file>